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76" r:id="rId8"/>
    <p:sldId id="262" r:id="rId9"/>
    <p:sldId id="263" r:id="rId10"/>
    <p:sldId id="269" r:id="rId11"/>
    <p:sldId id="270" r:id="rId12"/>
    <p:sldId id="271" r:id="rId13"/>
    <p:sldId id="272" r:id="rId14"/>
    <p:sldId id="273" r:id="rId15"/>
    <p:sldId id="282" r:id="rId16"/>
    <p:sldId id="274" r:id="rId17"/>
    <p:sldId id="277" r:id="rId18"/>
    <p:sldId id="286" r:id="rId19"/>
    <p:sldId id="287" r:id="rId20"/>
    <p:sldId id="308" r:id="rId21"/>
    <p:sldId id="275" r:id="rId22"/>
    <p:sldId id="278" r:id="rId23"/>
    <p:sldId id="279" r:id="rId24"/>
    <p:sldId id="280" r:id="rId25"/>
    <p:sldId id="281" r:id="rId26"/>
    <p:sldId id="288" r:id="rId27"/>
    <p:sldId id="289" r:id="rId28"/>
    <p:sldId id="290" r:id="rId29"/>
    <p:sldId id="285" r:id="rId30"/>
    <p:sldId id="291" r:id="rId31"/>
    <p:sldId id="283" r:id="rId32"/>
    <p:sldId id="284" r:id="rId33"/>
    <p:sldId id="292" r:id="rId34"/>
    <p:sldId id="293" r:id="rId35"/>
    <p:sldId id="295" r:id="rId36"/>
    <p:sldId id="296" r:id="rId37"/>
    <p:sldId id="297" r:id="rId38"/>
    <p:sldId id="298" r:id="rId39"/>
    <p:sldId id="299" r:id="rId40"/>
    <p:sldId id="300" r:id="rId41"/>
    <p:sldId id="301" r:id="rId42"/>
    <p:sldId id="302" r:id="rId43"/>
    <p:sldId id="305" r:id="rId44"/>
    <p:sldId id="303" r:id="rId45"/>
    <p:sldId id="307" r:id="rId46"/>
    <p:sldId id="304" r:id="rId47"/>
    <p:sldId id="306" r:id="rId4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73" d="100"/>
          <a:sy n="73" d="100"/>
        </p:scale>
        <p:origin x="24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77F1E-6566-4EA7-AE3B-C1223B113411}" type="datetimeFigureOut">
              <a:rPr lang="nl-BE" smtClean="0"/>
              <a:t>30/08/2020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DFB30-C95F-4CB8-9138-83843B56B96B}" type="slidenum">
              <a:rPr lang="nl-BE" smtClean="0"/>
              <a:t>‹nr.›</a:t>
            </a:fld>
            <a:endParaRPr lang="nl-BE"/>
          </a:p>
        </p:txBody>
      </p:sp>
    </p:spTree>
    <p:extLst>
      <p:ext uri="{BB962C8B-B14F-4D97-AF65-F5344CB8AC3E}">
        <p14:creationId xmlns:p14="http://schemas.microsoft.com/office/powerpoint/2010/main" val="249464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61CDFB30-C95F-4CB8-9138-83843B56B96B}" type="slidenum">
              <a:rPr lang="nl-BE" smtClean="0"/>
              <a:t>31</a:t>
            </a:fld>
            <a:endParaRPr lang="nl-BE"/>
          </a:p>
        </p:txBody>
      </p:sp>
    </p:spTree>
    <p:extLst>
      <p:ext uri="{BB962C8B-B14F-4D97-AF65-F5344CB8AC3E}">
        <p14:creationId xmlns:p14="http://schemas.microsoft.com/office/powerpoint/2010/main" val="307612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F9A1D8F2-CE9E-4C9C-B2DA-E8B77E37B1BB}" type="datetimeFigureOut">
              <a:rPr lang="nl-BE" smtClean="0"/>
              <a:t>30/08/2020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47808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9A1D8F2-CE9E-4C9C-B2DA-E8B77E37B1BB}" type="datetimeFigureOut">
              <a:rPr lang="nl-BE" smtClean="0"/>
              <a:t>30/08/2020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398415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9A1D8F2-CE9E-4C9C-B2DA-E8B77E37B1BB}" type="datetimeFigureOut">
              <a:rPr lang="nl-BE" smtClean="0"/>
              <a:t>30/08/2020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6740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9A1D8F2-CE9E-4C9C-B2DA-E8B77E37B1BB}" type="datetimeFigureOut">
              <a:rPr lang="nl-BE" smtClean="0"/>
              <a:t>30/08/2020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56570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9A1D8F2-CE9E-4C9C-B2DA-E8B77E37B1BB}" type="datetimeFigureOut">
              <a:rPr lang="nl-BE" smtClean="0"/>
              <a:t>30/08/2020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39789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F9A1D8F2-CE9E-4C9C-B2DA-E8B77E37B1BB}" type="datetimeFigureOut">
              <a:rPr lang="nl-BE" smtClean="0"/>
              <a:t>30/08/2020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261435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F9A1D8F2-CE9E-4C9C-B2DA-E8B77E37B1BB}" type="datetimeFigureOut">
              <a:rPr lang="nl-BE" smtClean="0"/>
              <a:t>30/08/2020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362047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F9A1D8F2-CE9E-4C9C-B2DA-E8B77E37B1BB}" type="datetimeFigureOut">
              <a:rPr lang="nl-BE" smtClean="0"/>
              <a:t>30/08/2020</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172724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A1D8F2-CE9E-4C9C-B2DA-E8B77E37B1BB}" type="datetimeFigureOut">
              <a:rPr lang="nl-BE" smtClean="0"/>
              <a:t>30/08/2020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212506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9A1D8F2-CE9E-4C9C-B2DA-E8B77E37B1BB}" type="datetimeFigureOut">
              <a:rPr lang="nl-BE" smtClean="0"/>
              <a:t>30/08/2020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261650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9A1D8F2-CE9E-4C9C-B2DA-E8B77E37B1BB}" type="datetimeFigureOut">
              <a:rPr lang="nl-BE" smtClean="0"/>
              <a:t>30/08/2020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E5F173A-D823-49E7-B91F-6A1B770DA2AB}" type="slidenum">
              <a:rPr lang="nl-BE" smtClean="0"/>
              <a:t>‹nr.›</a:t>
            </a:fld>
            <a:endParaRPr lang="nl-BE"/>
          </a:p>
        </p:txBody>
      </p:sp>
    </p:spTree>
    <p:extLst>
      <p:ext uri="{BB962C8B-B14F-4D97-AF65-F5344CB8AC3E}">
        <p14:creationId xmlns:p14="http://schemas.microsoft.com/office/powerpoint/2010/main" val="100275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1D8F2-CE9E-4C9C-B2DA-E8B77E37B1BB}" type="datetimeFigureOut">
              <a:rPr lang="nl-BE" smtClean="0"/>
              <a:t>30/08/2020</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173A-D823-49E7-B91F-6A1B770DA2AB}" type="slidenum">
              <a:rPr lang="nl-BE" smtClean="0"/>
              <a:t>‹nr.›</a:t>
            </a:fld>
            <a:endParaRPr lang="nl-BE"/>
          </a:p>
        </p:txBody>
      </p:sp>
    </p:spTree>
    <p:extLst>
      <p:ext uri="{BB962C8B-B14F-4D97-AF65-F5344CB8AC3E}">
        <p14:creationId xmlns:p14="http://schemas.microsoft.com/office/powerpoint/2010/main" val="186596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package" Target="../embeddings/Microsoft_Excel_Worksheet8.xlsx"/><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package" Target="../embeddings/Microsoft_Excel_Worksheet20.xlsx"/><Relationship Id="rId5" Type="http://schemas.openxmlformats.org/officeDocument/2006/relationships/image" Target="../media/image25.emf"/><Relationship Id="rId4" Type="http://schemas.openxmlformats.org/officeDocument/2006/relationships/package" Target="../embeddings/Microsoft_Excel_Worksheet19.xlsx"/></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3757" y="454453"/>
            <a:ext cx="9144000" cy="2387600"/>
          </a:xfrm>
        </p:spPr>
        <p:txBody>
          <a:bodyPr>
            <a:normAutofit/>
          </a:bodyPr>
          <a:lstStyle/>
          <a:p>
            <a:r>
              <a:rPr lang="nl-BE" sz="7200" b="1" dirty="0">
                <a:solidFill>
                  <a:srgbClr val="FF0000"/>
                </a:solidFill>
              </a:rPr>
              <a:t>Nieuw wedstrijdblad</a:t>
            </a:r>
          </a:p>
        </p:txBody>
      </p:sp>
      <p:sp>
        <p:nvSpPr>
          <p:cNvPr id="3" name="Ondertitel 2"/>
          <p:cNvSpPr>
            <a:spLocks noGrp="1"/>
          </p:cNvSpPr>
          <p:nvPr>
            <p:ph type="subTitle" idx="1"/>
          </p:nvPr>
        </p:nvSpPr>
        <p:spPr/>
        <p:txBody>
          <a:bodyPr/>
          <a:lstStyle/>
          <a:p>
            <a:endParaRPr lang="nl-BE" dirty="0"/>
          </a:p>
          <a:p>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358" y="4116670"/>
            <a:ext cx="5102798" cy="1304766"/>
          </a:xfrm>
          <a:prstGeom prst="rect">
            <a:avLst/>
          </a:prstGeom>
        </p:spPr>
      </p:pic>
    </p:spTree>
    <p:extLst>
      <p:ext uri="{BB962C8B-B14F-4D97-AF65-F5344CB8AC3E}">
        <p14:creationId xmlns:p14="http://schemas.microsoft.com/office/powerpoint/2010/main" val="366058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495189A-7AE5-42C4-B392-7BEAF7A771E8}"/>
              </a:ext>
            </a:extLst>
          </p:cNvPr>
          <p:cNvGraphicFramePr>
            <a:graphicFrameLocks noChangeAspect="1"/>
          </p:cNvGraphicFramePr>
          <p:nvPr>
            <p:extLst>
              <p:ext uri="{D42A27DB-BD31-4B8C-83A1-F6EECF244321}">
                <p14:modId xmlns:p14="http://schemas.microsoft.com/office/powerpoint/2010/main" val="936861420"/>
              </p:ext>
            </p:extLst>
          </p:nvPr>
        </p:nvGraphicFramePr>
        <p:xfrm>
          <a:off x="830119" y="2681654"/>
          <a:ext cx="10851406" cy="1538653"/>
        </p:xfrm>
        <a:graphic>
          <a:graphicData uri="http://schemas.openxmlformats.org/presentationml/2006/ole">
            <mc:AlternateContent xmlns:mc="http://schemas.openxmlformats.org/markup-compatibility/2006">
              <mc:Choice xmlns:v="urn:schemas-microsoft-com:vml" Requires="v">
                <p:oleObj spid="_x0000_s4146" name="Worksheet" r:id="rId3" imgW="6393093" imgH="906726" progId="Excel.Sheet.12">
                  <p:embed/>
                </p:oleObj>
              </mc:Choice>
              <mc:Fallback>
                <p:oleObj name="Worksheet" r:id="rId3" imgW="6393093" imgH="906726" progId="Excel.Sheet.12">
                  <p:embed/>
                  <p:pic>
                    <p:nvPicPr>
                      <p:cNvPr id="0" name=""/>
                      <p:cNvPicPr/>
                      <p:nvPr/>
                    </p:nvPicPr>
                    <p:blipFill>
                      <a:blip r:embed="rId4"/>
                      <a:stretch>
                        <a:fillRect/>
                      </a:stretch>
                    </p:blipFill>
                    <p:spPr>
                      <a:xfrm>
                        <a:off x="830119" y="2681654"/>
                        <a:ext cx="10851406" cy="1538653"/>
                      </a:xfrm>
                      <a:prstGeom prst="rect">
                        <a:avLst/>
                      </a:prstGeom>
                    </p:spPr>
                  </p:pic>
                </p:oleObj>
              </mc:Fallback>
            </mc:AlternateContent>
          </a:graphicData>
        </a:graphic>
      </p:graphicFrame>
    </p:spTree>
    <p:extLst>
      <p:ext uri="{BB962C8B-B14F-4D97-AF65-F5344CB8AC3E}">
        <p14:creationId xmlns:p14="http://schemas.microsoft.com/office/powerpoint/2010/main" val="299109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JL-LINKS 2"/>
          <p:cNvSpPr/>
          <p:nvPr/>
        </p:nvSpPr>
        <p:spPr>
          <a:xfrm rot="20427139">
            <a:off x="9032682" y="2226365"/>
            <a:ext cx="2631881" cy="10257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5" name="Object 4">
            <a:extLst>
              <a:ext uri="{FF2B5EF4-FFF2-40B4-BE49-F238E27FC236}">
                <a16:creationId xmlns:a16="http://schemas.microsoft.com/office/drawing/2014/main" id="{A4BC04AA-8F4F-4240-A6F4-9D9531F89EF3}"/>
              </a:ext>
            </a:extLst>
          </p:cNvPr>
          <p:cNvGraphicFramePr>
            <a:graphicFrameLocks noChangeAspect="1"/>
          </p:cNvGraphicFramePr>
          <p:nvPr>
            <p:extLst>
              <p:ext uri="{D42A27DB-BD31-4B8C-83A1-F6EECF244321}">
                <p14:modId xmlns:p14="http://schemas.microsoft.com/office/powerpoint/2010/main" val="3753036267"/>
              </p:ext>
            </p:extLst>
          </p:nvPr>
        </p:nvGraphicFramePr>
        <p:xfrm>
          <a:off x="92075" y="92074"/>
          <a:ext cx="8780076" cy="6682539"/>
        </p:xfrm>
        <a:graphic>
          <a:graphicData uri="http://schemas.openxmlformats.org/presentationml/2006/ole">
            <mc:AlternateContent xmlns:mc="http://schemas.openxmlformats.org/markup-compatibility/2006">
              <mc:Choice xmlns:v="urn:schemas-microsoft-com:vml" Requires="v">
                <p:oleObj spid="_x0000_s5173"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92075" y="92074"/>
                        <a:ext cx="8780076" cy="6682539"/>
                      </a:xfrm>
                      <a:prstGeom prst="rect">
                        <a:avLst/>
                      </a:prstGeom>
                    </p:spPr>
                  </p:pic>
                </p:oleObj>
              </mc:Fallback>
            </mc:AlternateContent>
          </a:graphicData>
        </a:graphic>
      </p:graphicFrame>
    </p:spTree>
    <p:extLst>
      <p:ext uri="{BB962C8B-B14F-4D97-AF65-F5344CB8AC3E}">
        <p14:creationId xmlns:p14="http://schemas.microsoft.com/office/powerpoint/2010/main" val="8094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804452" y="1224501"/>
            <a:ext cx="4802588" cy="1384995"/>
          </a:xfrm>
          <a:prstGeom prst="rect">
            <a:avLst/>
          </a:prstGeom>
          <a:noFill/>
        </p:spPr>
        <p:txBody>
          <a:bodyPr wrap="square" rtlCol="0">
            <a:spAutoFit/>
          </a:bodyPr>
          <a:lstStyle/>
          <a:p>
            <a:r>
              <a:rPr lang="nl-BE" sz="2800" b="1" dirty="0">
                <a:solidFill>
                  <a:srgbClr val="FF0000"/>
                </a:solidFill>
              </a:rPr>
              <a:t>In te vullen door de coaches of ploegverantwoordelijken</a:t>
            </a:r>
          </a:p>
          <a:p>
            <a:endParaRPr lang="nl-BE" sz="2800" b="1" dirty="0">
              <a:solidFill>
                <a:srgbClr val="FF0000"/>
              </a:solidFill>
            </a:endParaRPr>
          </a:p>
        </p:txBody>
      </p:sp>
      <p:graphicFrame>
        <p:nvGraphicFramePr>
          <p:cNvPr id="2" name="Object 1">
            <a:extLst>
              <a:ext uri="{FF2B5EF4-FFF2-40B4-BE49-F238E27FC236}">
                <a16:creationId xmlns:a16="http://schemas.microsoft.com/office/drawing/2014/main" id="{A06D1786-FB87-4214-8010-B12BCEED6757}"/>
              </a:ext>
            </a:extLst>
          </p:cNvPr>
          <p:cNvGraphicFramePr>
            <a:graphicFrameLocks noChangeAspect="1"/>
          </p:cNvGraphicFramePr>
          <p:nvPr>
            <p:extLst>
              <p:ext uri="{D42A27DB-BD31-4B8C-83A1-F6EECF244321}">
                <p14:modId xmlns:p14="http://schemas.microsoft.com/office/powerpoint/2010/main" val="876424388"/>
              </p:ext>
            </p:extLst>
          </p:nvPr>
        </p:nvGraphicFramePr>
        <p:xfrm>
          <a:off x="2839915" y="411342"/>
          <a:ext cx="3053989" cy="7014310"/>
        </p:xfrm>
        <a:graphic>
          <a:graphicData uri="http://schemas.openxmlformats.org/presentationml/2006/ole">
            <mc:AlternateContent xmlns:mc="http://schemas.openxmlformats.org/markup-compatibility/2006">
              <mc:Choice xmlns:v="urn:schemas-microsoft-com:vml" Requires="v">
                <p:oleObj spid="_x0000_s6196" name="Worksheet" r:id="rId3" imgW="3970025" imgH="9128733" progId="Excel.Sheet.12">
                  <p:embed/>
                </p:oleObj>
              </mc:Choice>
              <mc:Fallback>
                <p:oleObj name="Worksheet" r:id="rId3" imgW="3970025" imgH="9128733" progId="Excel.Sheet.12">
                  <p:embed/>
                  <p:pic>
                    <p:nvPicPr>
                      <p:cNvPr id="0" name=""/>
                      <p:cNvPicPr/>
                      <p:nvPr/>
                    </p:nvPicPr>
                    <p:blipFill>
                      <a:blip r:embed="rId4"/>
                      <a:stretch>
                        <a:fillRect/>
                      </a:stretch>
                    </p:blipFill>
                    <p:spPr>
                      <a:xfrm>
                        <a:off x="2839915" y="411342"/>
                        <a:ext cx="3053989" cy="7014310"/>
                      </a:xfrm>
                      <a:prstGeom prst="rect">
                        <a:avLst/>
                      </a:prstGeom>
                    </p:spPr>
                  </p:pic>
                </p:oleObj>
              </mc:Fallback>
            </mc:AlternateContent>
          </a:graphicData>
        </a:graphic>
      </p:graphicFrame>
    </p:spTree>
    <p:extLst>
      <p:ext uri="{BB962C8B-B14F-4D97-AF65-F5344CB8AC3E}">
        <p14:creationId xmlns:p14="http://schemas.microsoft.com/office/powerpoint/2010/main" val="229465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B9A60F0-2F01-4163-AD8A-3223F697810F}"/>
              </a:ext>
            </a:extLst>
          </p:cNvPr>
          <p:cNvGraphicFramePr>
            <a:graphicFrameLocks noChangeAspect="1"/>
          </p:cNvGraphicFramePr>
          <p:nvPr>
            <p:extLst>
              <p:ext uri="{D42A27DB-BD31-4B8C-83A1-F6EECF244321}">
                <p14:modId xmlns:p14="http://schemas.microsoft.com/office/powerpoint/2010/main" val="375535311"/>
              </p:ext>
            </p:extLst>
          </p:nvPr>
        </p:nvGraphicFramePr>
        <p:xfrm>
          <a:off x="4659924" y="129868"/>
          <a:ext cx="3253154" cy="7471746"/>
        </p:xfrm>
        <a:graphic>
          <a:graphicData uri="http://schemas.openxmlformats.org/presentationml/2006/ole">
            <mc:AlternateContent xmlns:mc="http://schemas.openxmlformats.org/markup-compatibility/2006">
              <mc:Choice xmlns:v="urn:schemas-microsoft-com:vml" Requires="v">
                <p:oleObj spid="_x0000_s7218" name="Worksheet" r:id="rId3" imgW="3970025" imgH="9128733" progId="Excel.Sheet.12">
                  <p:embed/>
                </p:oleObj>
              </mc:Choice>
              <mc:Fallback>
                <p:oleObj name="Worksheet" r:id="rId3" imgW="3970025" imgH="9128733" progId="Excel.Sheet.12">
                  <p:embed/>
                  <p:pic>
                    <p:nvPicPr>
                      <p:cNvPr id="0" name=""/>
                      <p:cNvPicPr/>
                      <p:nvPr/>
                    </p:nvPicPr>
                    <p:blipFill>
                      <a:blip r:embed="rId4"/>
                      <a:stretch>
                        <a:fillRect/>
                      </a:stretch>
                    </p:blipFill>
                    <p:spPr>
                      <a:xfrm>
                        <a:off x="4659924" y="129868"/>
                        <a:ext cx="3253154" cy="7471746"/>
                      </a:xfrm>
                      <a:prstGeom prst="rect">
                        <a:avLst/>
                      </a:prstGeom>
                    </p:spPr>
                  </p:pic>
                </p:oleObj>
              </mc:Fallback>
            </mc:AlternateContent>
          </a:graphicData>
        </a:graphic>
      </p:graphicFrame>
    </p:spTree>
    <p:extLst>
      <p:ext uri="{BB962C8B-B14F-4D97-AF65-F5344CB8AC3E}">
        <p14:creationId xmlns:p14="http://schemas.microsoft.com/office/powerpoint/2010/main" val="355290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1540BCE-6895-4FB7-A86C-91E93C915499}"/>
              </a:ext>
            </a:extLst>
          </p:cNvPr>
          <p:cNvPicPr/>
          <p:nvPr/>
        </p:nvPicPr>
        <p:blipFill>
          <a:blip r:embed="rId2"/>
          <a:stretch>
            <a:fillRect/>
          </a:stretch>
        </p:blipFill>
        <p:spPr>
          <a:xfrm>
            <a:off x="4603805" y="59912"/>
            <a:ext cx="3323645" cy="7502381"/>
          </a:xfrm>
          <a:prstGeom prst="rect">
            <a:avLst/>
          </a:prstGeom>
        </p:spPr>
      </p:pic>
    </p:spTree>
    <p:extLst>
      <p:ext uri="{BB962C8B-B14F-4D97-AF65-F5344CB8AC3E}">
        <p14:creationId xmlns:p14="http://schemas.microsoft.com/office/powerpoint/2010/main" val="224146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625951" y="1317760"/>
            <a:ext cx="6779812" cy="4154984"/>
          </a:xfrm>
          <a:prstGeom prst="rect">
            <a:avLst/>
          </a:prstGeom>
          <a:noFill/>
        </p:spPr>
        <p:txBody>
          <a:bodyPr wrap="square" rtlCol="0">
            <a:spAutoFit/>
          </a:bodyPr>
          <a:lstStyle/>
          <a:p>
            <a:r>
              <a:rPr lang="nl-BE" sz="4800" dirty="0">
                <a:solidFill>
                  <a:srgbClr val="FF0000"/>
                </a:solidFill>
              </a:rPr>
              <a:t>Kiné of dokter aanwezig ?</a:t>
            </a:r>
          </a:p>
          <a:p>
            <a:pPr algn="ctr"/>
            <a:endParaRPr lang="nl-BE" sz="3600" dirty="0">
              <a:solidFill>
                <a:srgbClr val="FF0000"/>
              </a:solidFill>
            </a:endParaRPr>
          </a:p>
          <a:p>
            <a:pPr algn="ctr"/>
            <a:endParaRPr lang="nl-BE" sz="3600" dirty="0">
              <a:solidFill>
                <a:schemeClr val="accent5">
                  <a:lumMod val="75000"/>
                </a:schemeClr>
              </a:solidFill>
            </a:endParaRPr>
          </a:p>
          <a:p>
            <a:pPr algn="ctr"/>
            <a:endParaRPr lang="nl-BE" sz="3600" dirty="0">
              <a:solidFill>
                <a:schemeClr val="accent5">
                  <a:lumMod val="75000"/>
                </a:schemeClr>
              </a:solidFill>
            </a:endParaRPr>
          </a:p>
          <a:p>
            <a:pPr algn="ctr"/>
            <a:endParaRPr lang="nl-BE" sz="3600" dirty="0">
              <a:solidFill>
                <a:schemeClr val="accent5">
                  <a:lumMod val="75000"/>
                </a:schemeClr>
              </a:solidFill>
            </a:endParaRPr>
          </a:p>
          <a:p>
            <a:pPr algn="ctr"/>
            <a:r>
              <a:rPr lang="nl-BE" sz="3600" dirty="0">
                <a:solidFill>
                  <a:schemeClr val="accent5">
                    <a:lumMod val="75000"/>
                  </a:schemeClr>
                </a:solidFill>
              </a:rPr>
              <a:t>vergunningsnr. en naam vermelden </a:t>
            </a:r>
            <a:r>
              <a:rPr lang="nl-BE" sz="3600" u="sng" dirty="0">
                <a:solidFill>
                  <a:schemeClr val="accent5">
                    <a:lumMod val="75000"/>
                  </a:schemeClr>
                </a:solidFill>
              </a:rPr>
              <a:t>in vak opmerkingen </a:t>
            </a:r>
          </a:p>
        </p:txBody>
      </p:sp>
      <p:pic>
        <p:nvPicPr>
          <p:cNvPr id="2" name="Afbeelding 1">
            <a:extLst>
              <a:ext uri="{FF2B5EF4-FFF2-40B4-BE49-F238E27FC236}">
                <a16:creationId xmlns:a16="http://schemas.microsoft.com/office/drawing/2014/main" id="{05423B17-B923-4B61-B4B4-10008F096F3B}"/>
              </a:ext>
            </a:extLst>
          </p:cNvPr>
          <p:cNvPicPr/>
          <p:nvPr/>
        </p:nvPicPr>
        <p:blipFill>
          <a:blip r:embed="rId2"/>
          <a:stretch>
            <a:fillRect/>
          </a:stretch>
        </p:blipFill>
        <p:spPr>
          <a:xfrm>
            <a:off x="999709" y="55659"/>
            <a:ext cx="3381459" cy="7632883"/>
          </a:xfrm>
          <a:prstGeom prst="rect">
            <a:avLst/>
          </a:prstGeom>
        </p:spPr>
      </p:pic>
      <p:sp>
        <p:nvSpPr>
          <p:cNvPr id="8" name="Gestreepte PIJL-RECHTS 7"/>
          <p:cNvSpPr/>
          <p:nvPr/>
        </p:nvSpPr>
        <p:spPr>
          <a:xfrm rot="5400000">
            <a:off x="6905431" y="2920800"/>
            <a:ext cx="1736220" cy="484632"/>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361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820001" y="2742733"/>
            <a:ext cx="4051449" cy="3139321"/>
          </a:xfrm>
          <a:prstGeom prst="rect">
            <a:avLst/>
          </a:prstGeom>
          <a:noFill/>
        </p:spPr>
        <p:txBody>
          <a:bodyPr wrap="square" rtlCol="0">
            <a:spAutoFit/>
          </a:bodyPr>
          <a:lstStyle/>
          <a:p>
            <a:r>
              <a:rPr lang="nl-BE" dirty="0"/>
              <a:t>De coach of bij afwezigheid de kapitein moet voor de toss in dit vak zijn handtekening plaatsen </a:t>
            </a:r>
            <a:r>
              <a:rPr lang="nl-BE" b="1" dirty="0">
                <a:solidFill>
                  <a:srgbClr val="FF0000"/>
                </a:solidFill>
              </a:rPr>
              <a:t>als hij in de ploegsamenstelling spelers genoteerd heeft die niet spelgerechtigd zijn voor deze ploeg</a:t>
            </a:r>
            <a:r>
              <a:rPr lang="nl-BE" dirty="0"/>
              <a:t> ( bvb kernspelers van een hogere ploeg )</a:t>
            </a:r>
          </a:p>
          <a:p>
            <a:endParaRPr lang="nl-BE" dirty="0"/>
          </a:p>
          <a:p>
            <a:r>
              <a:rPr lang="nl-BE" dirty="0"/>
              <a:t>Gevolg : deze ploeg verliest de wedstrijd met 4 – 0 maar heeft geen forfait en krijgt 0 punten</a:t>
            </a:r>
          </a:p>
        </p:txBody>
      </p:sp>
      <p:graphicFrame>
        <p:nvGraphicFramePr>
          <p:cNvPr id="8" name="Object 7">
            <a:extLst>
              <a:ext uri="{FF2B5EF4-FFF2-40B4-BE49-F238E27FC236}">
                <a16:creationId xmlns:a16="http://schemas.microsoft.com/office/drawing/2014/main" id="{8E557FCF-E192-4E1F-AA14-5F628B3D7923}"/>
              </a:ext>
            </a:extLst>
          </p:cNvPr>
          <p:cNvGraphicFramePr>
            <a:graphicFrameLocks noChangeAspect="1"/>
          </p:cNvGraphicFramePr>
          <p:nvPr>
            <p:extLst>
              <p:ext uri="{D42A27DB-BD31-4B8C-83A1-F6EECF244321}">
                <p14:modId xmlns:p14="http://schemas.microsoft.com/office/powerpoint/2010/main" val="3166261325"/>
              </p:ext>
            </p:extLst>
          </p:nvPr>
        </p:nvGraphicFramePr>
        <p:xfrm>
          <a:off x="7879466" y="923734"/>
          <a:ext cx="4212221" cy="1168315"/>
        </p:xfrm>
        <a:graphic>
          <a:graphicData uri="http://schemas.openxmlformats.org/presentationml/2006/ole">
            <mc:AlternateContent xmlns:mc="http://schemas.openxmlformats.org/markup-compatibility/2006">
              <mc:Choice xmlns:v="urn:schemas-microsoft-com:vml" Requires="v">
                <p:oleObj spid="_x0000_s9323" name="Worksheet" r:id="rId3" imgW="2552736" imgH="708578" progId="Excel.Sheet.12">
                  <p:embed/>
                </p:oleObj>
              </mc:Choice>
              <mc:Fallback>
                <p:oleObj name="Worksheet" r:id="rId3" imgW="2552736" imgH="708578" progId="Excel.Sheet.12">
                  <p:embed/>
                  <p:pic>
                    <p:nvPicPr>
                      <p:cNvPr id="0" name=""/>
                      <p:cNvPicPr/>
                      <p:nvPr/>
                    </p:nvPicPr>
                    <p:blipFill>
                      <a:blip r:embed="rId4"/>
                      <a:stretch>
                        <a:fillRect/>
                      </a:stretch>
                    </p:blipFill>
                    <p:spPr>
                      <a:xfrm>
                        <a:off x="7879466" y="923734"/>
                        <a:ext cx="4212221" cy="116831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E5A98FB-3B5D-402D-A026-B6D6FCBB1780}"/>
              </a:ext>
            </a:extLst>
          </p:cNvPr>
          <p:cNvGraphicFramePr>
            <a:graphicFrameLocks noChangeAspect="1"/>
          </p:cNvGraphicFramePr>
          <p:nvPr>
            <p:extLst>
              <p:ext uri="{D42A27DB-BD31-4B8C-83A1-F6EECF244321}">
                <p14:modId xmlns:p14="http://schemas.microsoft.com/office/powerpoint/2010/main" val="1484996028"/>
              </p:ext>
            </p:extLst>
          </p:nvPr>
        </p:nvGraphicFramePr>
        <p:xfrm>
          <a:off x="100313" y="584886"/>
          <a:ext cx="7797133" cy="5934418"/>
        </p:xfrm>
        <a:graphic>
          <a:graphicData uri="http://schemas.openxmlformats.org/presentationml/2006/ole">
            <mc:AlternateContent xmlns:mc="http://schemas.openxmlformats.org/markup-compatibility/2006">
              <mc:Choice xmlns:v="urn:schemas-microsoft-com:vml" Requires="v">
                <p:oleObj spid="_x0000_s9324" name="Worksheet" r:id="rId5" imgW="9944024" imgH="7566578" progId="Excel.Sheet.12">
                  <p:embed/>
                </p:oleObj>
              </mc:Choice>
              <mc:Fallback>
                <p:oleObj name="Worksheet" r:id="rId5" imgW="9944024" imgH="7566578" progId="Excel.Sheet.12">
                  <p:embed/>
                  <p:pic>
                    <p:nvPicPr>
                      <p:cNvPr id="0" name=""/>
                      <p:cNvPicPr/>
                      <p:nvPr/>
                    </p:nvPicPr>
                    <p:blipFill>
                      <a:blip r:embed="rId6"/>
                      <a:stretch>
                        <a:fillRect/>
                      </a:stretch>
                    </p:blipFill>
                    <p:spPr>
                      <a:xfrm>
                        <a:off x="100313" y="584886"/>
                        <a:ext cx="7797133" cy="5934418"/>
                      </a:xfrm>
                      <a:prstGeom prst="rect">
                        <a:avLst/>
                      </a:prstGeom>
                    </p:spPr>
                  </p:pic>
                </p:oleObj>
              </mc:Fallback>
            </mc:AlternateContent>
          </a:graphicData>
        </a:graphic>
      </p:graphicFrame>
      <p:sp>
        <p:nvSpPr>
          <p:cNvPr id="4" name="PIJL-RECHTS 3"/>
          <p:cNvSpPr/>
          <p:nvPr/>
        </p:nvSpPr>
        <p:spPr>
          <a:xfrm>
            <a:off x="5007260" y="1507891"/>
            <a:ext cx="3051639"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998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543666" y="2418734"/>
            <a:ext cx="9409470" cy="3046988"/>
          </a:xfrm>
          <a:prstGeom prst="rect">
            <a:avLst/>
          </a:prstGeom>
          <a:noFill/>
        </p:spPr>
        <p:txBody>
          <a:bodyPr wrap="square" rtlCol="0">
            <a:spAutoFit/>
          </a:bodyPr>
          <a:lstStyle/>
          <a:p>
            <a:pPr algn="ctr"/>
            <a:r>
              <a:rPr lang="nl-BE" sz="9600" b="1" dirty="0">
                <a:solidFill>
                  <a:schemeClr val="accent2">
                    <a:lumMod val="75000"/>
                  </a:schemeClr>
                </a:solidFill>
              </a:rPr>
              <a:t>Na de toss</a:t>
            </a:r>
          </a:p>
          <a:p>
            <a:pPr algn="ctr"/>
            <a:endParaRPr lang="nl-BE" sz="9600" b="1" dirty="0">
              <a:solidFill>
                <a:schemeClr val="accent2">
                  <a:lumMod val="75000"/>
                </a:schemeClr>
              </a:solidFill>
            </a:endParaRPr>
          </a:p>
        </p:txBody>
      </p:sp>
    </p:spTree>
    <p:extLst>
      <p:ext uri="{BB962C8B-B14F-4D97-AF65-F5344CB8AC3E}">
        <p14:creationId xmlns:p14="http://schemas.microsoft.com/office/powerpoint/2010/main" val="3875748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324D0FA-9595-41D1-950C-F8D0D30D18B8}"/>
              </a:ext>
            </a:extLst>
          </p:cNvPr>
          <p:cNvGraphicFramePr>
            <a:graphicFrameLocks noChangeAspect="1"/>
          </p:cNvGraphicFramePr>
          <p:nvPr>
            <p:extLst>
              <p:ext uri="{D42A27DB-BD31-4B8C-83A1-F6EECF244321}">
                <p14:modId xmlns:p14="http://schemas.microsoft.com/office/powerpoint/2010/main" val="693256647"/>
              </p:ext>
            </p:extLst>
          </p:nvPr>
        </p:nvGraphicFramePr>
        <p:xfrm>
          <a:off x="1393654" y="87730"/>
          <a:ext cx="8780076" cy="6682539"/>
        </p:xfrm>
        <a:graphic>
          <a:graphicData uri="http://schemas.openxmlformats.org/presentationml/2006/ole">
            <mc:AlternateContent xmlns:mc="http://schemas.openxmlformats.org/markup-compatibility/2006">
              <mc:Choice xmlns:v="urn:schemas-microsoft-com:vml" Requires="v">
                <p:oleObj spid="_x0000_s16435"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1393654" y="87730"/>
                        <a:ext cx="8780076" cy="6682539"/>
                      </a:xfrm>
                      <a:prstGeom prst="rect">
                        <a:avLst/>
                      </a:prstGeom>
                    </p:spPr>
                  </p:pic>
                </p:oleObj>
              </mc:Fallback>
            </mc:AlternateContent>
          </a:graphicData>
        </a:graphic>
      </p:graphicFrame>
      <p:sp>
        <p:nvSpPr>
          <p:cNvPr id="3" name="PIJL-OMLAAG 2"/>
          <p:cNvSpPr/>
          <p:nvPr/>
        </p:nvSpPr>
        <p:spPr>
          <a:xfrm rot="14825965">
            <a:off x="1972417" y="876746"/>
            <a:ext cx="970059" cy="49256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717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99768" y="1466206"/>
            <a:ext cx="4395019" cy="3970318"/>
          </a:xfrm>
          <a:prstGeom prst="rect">
            <a:avLst/>
          </a:prstGeom>
          <a:noFill/>
        </p:spPr>
        <p:txBody>
          <a:bodyPr wrap="square" rtlCol="0">
            <a:spAutoFit/>
          </a:bodyPr>
          <a:lstStyle/>
          <a:p>
            <a:r>
              <a:rPr lang="nl-BE" sz="3600" b="1" dirty="0">
                <a:solidFill>
                  <a:schemeClr val="accent2">
                    <a:lumMod val="75000"/>
                  </a:schemeClr>
                </a:solidFill>
              </a:rPr>
              <a:t>Je laat </a:t>
            </a:r>
          </a:p>
          <a:p>
            <a:r>
              <a:rPr lang="nl-BE" sz="3600" b="1" dirty="0">
                <a:solidFill>
                  <a:schemeClr val="accent2">
                    <a:lumMod val="75000"/>
                  </a:schemeClr>
                </a:solidFill>
              </a:rPr>
              <a:t>de kapitein en coach van beide ploegen tekenen voor akkoord met de gegevens in de vakken ploegsamenstelling</a:t>
            </a:r>
          </a:p>
        </p:txBody>
      </p:sp>
      <p:graphicFrame>
        <p:nvGraphicFramePr>
          <p:cNvPr id="7" name="Object 6">
            <a:extLst>
              <a:ext uri="{FF2B5EF4-FFF2-40B4-BE49-F238E27FC236}">
                <a16:creationId xmlns:a16="http://schemas.microsoft.com/office/drawing/2014/main" id="{82FB6792-6600-476D-AE0B-E659EDBACD09}"/>
              </a:ext>
            </a:extLst>
          </p:cNvPr>
          <p:cNvGraphicFramePr>
            <a:graphicFrameLocks noChangeAspect="1"/>
          </p:cNvGraphicFramePr>
          <p:nvPr>
            <p:extLst>
              <p:ext uri="{D42A27DB-BD31-4B8C-83A1-F6EECF244321}">
                <p14:modId xmlns:p14="http://schemas.microsoft.com/office/powerpoint/2010/main" val="1896267332"/>
              </p:ext>
            </p:extLst>
          </p:nvPr>
        </p:nvGraphicFramePr>
        <p:xfrm>
          <a:off x="5470896" y="2417885"/>
          <a:ext cx="5311033" cy="2203023"/>
        </p:xfrm>
        <a:graphic>
          <a:graphicData uri="http://schemas.openxmlformats.org/presentationml/2006/ole">
            <mc:AlternateContent xmlns:mc="http://schemas.openxmlformats.org/markup-compatibility/2006">
              <mc:Choice xmlns:v="urn:schemas-microsoft-com:vml" Requires="v">
                <p:oleObj spid="_x0000_s17458" name="Worksheet" r:id="rId3" imgW="2552736" imgH="1059071" progId="Excel.Sheet.12">
                  <p:embed/>
                </p:oleObj>
              </mc:Choice>
              <mc:Fallback>
                <p:oleObj name="Worksheet" r:id="rId3" imgW="2552736" imgH="1059071" progId="Excel.Sheet.12">
                  <p:embed/>
                  <p:pic>
                    <p:nvPicPr>
                      <p:cNvPr id="0" name=""/>
                      <p:cNvPicPr/>
                      <p:nvPr/>
                    </p:nvPicPr>
                    <p:blipFill>
                      <a:blip r:embed="rId4"/>
                      <a:stretch>
                        <a:fillRect/>
                      </a:stretch>
                    </p:blipFill>
                    <p:spPr>
                      <a:xfrm>
                        <a:off x="5470896" y="2417885"/>
                        <a:ext cx="5311033" cy="2203023"/>
                      </a:xfrm>
                      <a:prstGeom prst="rect">
                        <a:avLst/>
                      </a:prstGeom>
                    </p:spPr>
                  </p:pic>
                </p:oleObj>
              </mc:Fallback>
            </mc:AlternateContent>
          </a:graphicData>
        </a:graphic>
      </p:graphicFrame>
    </p:spTree>
    <p:extLst>
      <p:ext uri="{BB962C8B-B14F-4D97-AF65-F5344CB8AC3E}">
        <p14:creationId xmlns:p14="http://schemas.microsoft.com/office/powerpoint/2010/main" val="41299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826935" y="1168843"/>
            <a:ext cx="4595854" cy="369332"/>
          </a:xfrm>
          <a:prstGeom prst="rect">
            <a:avLst/>
          </a:prstGeom>
          <a:noFill/>
        </p:spPr>
        <p:txBody>
          <a:bodyPr wrap="square" rtlCol="0">
            <a:spAutoFit/>
          </a:bodyPr>
          <a:lstStyle/>
          <a:p>
            <a:r>
              <a:rPr lang="nl-BE" dirty="0"/>
              <a:t> </a:t>
            </a:r>
            <a:endParaRPr lang="nl-BE" sz="2400" dirty="0"/>
          </a:p>
        </p:txBody>
      </p:sp>
      <p:graphicFrame>
        <p:nvGraphicFramePr>
          <p:cNvPr id="4" name="Object 3">
            <a:extLst>
              <a:ext uri="{FF2B5EF4-FFF2-40B4-BE49-F238E27FC236}">
                <a16:creationId xmlns:a16="http://schemas.microsoft.com/office/drawing/2014/main" id="{A46B1F1B-7097-4BFE-B4F4-C2D3323E554F}"/>
              </a:ext>
            </a:extLst>
          </p:cNvPr>
          <p:cNvGraphicFramePr>
            <a:graphicFrameLocks noChangeAspect="1"/>
          </p:cNvGraphicFramePr>
          <p:nvPr>
            <p:extLst>
              <p:ext uri="{D42A27DB-BD31-4B8C-83A1-F6EECF244321}">
                <p14:modId xmlns:p14="http://schemas.microsoft.com/office/powerpoint/2010/main" val="1710279821"/>
              </p:ext>
            </p:extLst>
          </p:nvPr>
        </p:nvGraphicFramePr>
        <p:xfrm>
          <a:off x="1261847" y="65786"/>
          <a:ext cx="8837741" cy="6726428"/>
        </p:xfrm>
        <a:graphic>
          <a:graphicData uri="http://schemas.openxmlformats.org/presentationml/2006/ole">
            <mc:AlternateContent xmlns:mc="http://schemas.openxmlformats.org/markup-compatibility/2006">
              <mc:Choice xmlns:v="urn:schemas-microsoft-com:vml" Requires="v">
                <p:oleObj spid="_x0000_s1074"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1261847" y="65786"/>
                        <a:ext cx="8837741" cy="6726428"/>
                      </a:xfrm>
                      <a:prstGeom prst="rect">
                        <a:avLst/>
                      </a:prstGeom>
                    </p:spPr>
                  </p:pic>
                </p:oleObj>
              </mc:Fallback>
            </mc:AlternateContent>
          </a:graphicData>
        </a:graphic>
      </p:graphicFrame>
    </p:spTree>
    <p:extLst>
      <p:ext uri="{BB962C8B-B14F-4D97-AF65-F5344CB8AC3E}">
        <p14:creationId xmlns:p14="http://schemas.microsoft.com/office/powerpoint/2010/main" val="305835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AEB5B67-6D74-4BC4-BAC3-186AE9156841}"/>
              </a:ext>
            </a:extLst>
          </p:cNvPr>
          <p:cNvSpPr txBox="1"/>
          <p:nvPr/>
        </p:nvSpPr>
        <p:spPr>
          <a:xfrm rot="20826766">
            <a:off x="959092" y="1077615"/>
            <a:ext cx="3253718" cy="1846659"/>
          </a:xfrm>
          <a:prstGeom prst="rect">
            <a:avLst/>
          </a:prstGeom>
          <a:noFill/>
        </p:spPr>
        <p:txBody>
          <a:bodyPr wrap="square" rtlCol="0">
            <a:spAutoFit/>
          </a:bodyPr>
          <a:lstStyle/>
          <a:p>
            <a:pPr algn="ctr"/>
            <a:r>
              <a:rPr lang="nl-BE" sz="4800" dirty="0">
                <a:solidFill>
                  <a:srgbClr val="0070C0"/>
                </a:solidFill>
                <a:latin typeface="Algerian" panose="04020705040A02060702" pitchFamily="82" charset="0"/>
              </a:rPr>
              <a:t>NIET VERGETEN</a:t>
            </a:r>
          </a:p>
          <a:p>
            <a:endParaRPr lang="nl-BE" dirty="0"/>
          </a:p>
        </p:txBody>
      </p:sp>
      <p:sp>
        <p:nvSpPr>
          <p:cNvPr id="4" name="Explosie: 14 punten 3">
            <a:extLst>
              <a:ext uri="{FF2B5EF4-FFF2-40B4-BE49-F238E27FC236}">
                <a16:creationId xmlns:a16="http://schemas.microsoft.com/office/drawing/2014/main" id="{7264C1E0-FD80-42CC-B767-626E5E127FDF}"/>
              </a:ext>
            </a:extLst>
          </p:cNvPr>
          <p:cNvSpPr/>
          <p:nvPr/>
        </p:nvSpPr>
        <p:spPr>
          <a:xfrm>
            <a:off x="263612" y="313038"/>
            <a:ext cx="5333046" cy="3034908"/>
          </a:xfrm>
          <a:prstGeom prst="irregularSeal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Pijl: omlaag 4">
            <a:extLst>
              <a:ext uri="{FF2B5EF4-FFF2-40B4-BE49-F238E27FC236}">
                <a16:creationId xmlns:a16="http://schemas.microsoft.com/office/drawing/2014/main" id="{5AC1A084-53A9-4A58-A2D2-325D55D7F41E}"/>
              </a:ext>
            </a:extLst>
          </p:cNvPr>
          <p:cNvSpPr/>
          <p:nvPr/>
        </p:nvSpPr>
        <p:spPr>
          <a:xfrm rot="15812963">
            <a:off x="4056607" y="2069753"/>
            <a:ext cx="632748" cy="2391404"/>
          </a:xfrm>
          <a:prstGeom prst="downArrow">
            <a:avLst/>
          </a:prstGeom>
          <a:solidFill>
            <a:srgbClr val="FF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85E74BCF-87E0-402A-AB37-EDBEC1FC2399}"/>
              </a:ext>
            </a:extLst>
          </p:cNvPr>
          <p:cNvSpPr txBox="1"/>
          <p:nvPr/>
        </p:nvSpPr>
        <p:spPr>
          <a:xfrm>
            <a:off x="774374" y="3702296"/>
            <a:ext cx="7197213" cy="1384995"/>
          </a:xfrm>
          <a:prstGeom prst="rect">
            <a:avLst/>
          </a:prstGeom>
          <a:noFill/>
        </p:spPr>
        <p:txBody>
          <a:bodyPr wrap="square" rtlCol="0">
            <a:spAutoFit/>
          </a:bodyPr>
          <a:lstStyle/>
          <a:p>
            <a:r>
              <a:rPr lang="nl-BE" sz="2800" dirty="0">
                <a:solidFill>
                  <a:srgbClr val="FF0000"/>
                </a:solidFill>
              </a:rPr>
              <a:t>De coach van de </a:t>
            </a:r>
            <a:r>
              <a:rPr lang="nl-BE" sz="2800" b="1" u="sng" dirty="0">
                <a:solidFill>
                  <a:srgbClr val="FF0000"/>
                </a:solidFill>
              </a:rPr>
              <a:t>bezoekende ploeg </a:t>
            </a:r>
            <a:r>
              <a:rPr lang="nl-BE" sz="2800" dirty="0">
                <a:solidFill>
                  <a:srgbClr val="FF0000"/>
                </a:solidFill>
              </a:rPr>
              <a:t>moet nazien of op de vergunning van de jeugdscheidsrechter de stempel ter validering is aangebracht !</a:t>
            </a:r>
          </a:p>
        </p:txBody>
      </p:sp>
      <p:sp>
        <p:nvSpPr>
          <p:cNvPr id="7" name="Tekstvak 6">
            <a:extLst>
              <a:ext uri="{FF2B5EF4-FFF2-40B4-BE49-F238E27FC236}">
                <a16:creationId xmlns:a16="http://schemas.microsoft.com/office/drawing/2014/main" id="{BBF141E0-EADB-46C1-875A-E7718D55F9D0}"/>
              </a:ext>
            </a:extLst>
          </p:cNvPr>
          <p:cNvSpPr txBox="1"/>
          <p:nvPr/>
        </p:nvSpPr>
        <p:spPr>
          <a:xfrm>
            <a:off x="4690288" y="5525729"/>
            <a:ext cx="7128085" cy="830997"/>
          </a:xfrm>
          <a:prstGeom prst="rect">
            <a:avLst/>
          </a:prstGeom>
          <a:noFill/>
        </p:spPr>
        <p:txBody>
          <a:bodyPr wrap="square" rtlCol="0">
            <a:spAutoFit/>
          </a:bodyPr>
          <a:lstStyle/>
          <a:p>
            <a:r>
              <a:rPr lang="nl-BE" sz="2400" b="1" dirty="0"/>
              <a:t>Al naargelang de situatie wordt OK of N OK omcirkeld</a:t>
            </a:r>
          </a:p>
          <a:p>
            <a:r>
              <a:rPr lang="nl-BE" sz="2400" b="1" dirty="0"/>
              <a:t>en de andere optie doorstreept</a:t>
            </a:r>
          </a:p>
        </p:txBody>
      </p:sp>
      <p:sp>
        <p:nvSpPr>
          <p:cNvPr id="8" name="Pijl: omlaag 7">
            <a:extLst>
              <a:ext uri="{FF2B5EF4-FFF2-40B4-BE49-F238E27FC236}">
                <a16:creationId xmlns:a16="http://schemas.microsoft.com/office/drawing/2014/main" id="{97CF4D43-8D59-4BFC-A140-985726D4FD02}"/>
              </a:ext>
            </a:extLst>
          </p:cNvPr>
          <p:cNvSpPr/>
          <p:nvPr/>
        </p:nvSpPr>
        <p:spPr>
          <a:xfrm rot="10800000">
            <a:off x="8759430" y="3428999"/>
            <a:ext cx="502557" cy="2080379"/>
          </a:xfrm>
          <a:prstGeom prst="downArrow">
            <a:avLst/>
          </a:prstGeom>
          <a:solidFill>
            <a:srgbClr val="0070C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Stroomdiagram: Verbindingslijn 8">
            <a:extLst>
              <a:ext uri="{FF2B5EF4-FFF2-40B4-BE49-F238E27FC236}">
                <a16:creationId xmlns:a16="http://schemas.microsoft.com/office/drawing/2014/main" id="{176D0A2C-9884-411F-8408-AF1644837E4F}"/>
              </a:ext>
            </a:extLst>
          </p:cNvPr>
          <p:cNvSpPr/>
          <p:nvPr/>
        </p:nvSpPr>
        <p:spPr>
          <a:xfrm>
            <a:off x="8426245" y="2850254"/>
            <a:ext cx="599768" cy="413604"/>
          </a:xfrm>
          <a:prstGeom prst="flowChartConnector">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Vermenigvuldigingsteken 10">
            <a:extLst>
              <a:ext uri="{FF2B5EF4-FFF2-40B4-BE49-F238E27FC236}">
                <a16:creationId xmlns:a16="http://schemas.microsoft.com/office/drawing/2014/main" id="{293ACD30-6B7A-46E7-BA61-DAF08FE75510}"/>
              </a:ext>
            </a:extLst>
          </p:cNvPr>
          <p:cNvSpPr/>
          <p:nvPr/>
        </p:nvSpPr>
        <p:spPr>
          <a:xfrm>
            <a:off x="9346823" y="2816750"/>
            <a:ext cx="986880" cy="531196"/>
          </a:xfrm>
          <a:prstGeom prst="mathMultiply">
            <a:avLst>
              <a:gd name="adj1" fmla="val 94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12" name="Object 11">
            <a:extLst>
              <a:ext uri="{FF2B5EF4-FFF2-40B4-BE49-F238E27FC236}">
                <a16:creationId xmlns:a16="http://schemas.microsoft.com/office/drawing/2014/main" id="{B650E61E-4CB0-4D7D-AA8E-E8F4F55EC1D5}"/>
              </a:ext>
            </a:extLst>
          </p:cNvPr>
          <p:cNvGraphicFramePr>
            <a:graphicFrameLocks noChangeAspect="1"/>
          </p:cNvGraphicFramePr>
          <p:nvPr>
            <p:extLst>
              <p:ext uri="{D42A27DB-BD31-4B8C-83A1-F6EECF244321}">
                <p14:modId xmlns:p14="http://schemas.microsoft.com/office/powerpoint/2010/main" val="4088063829"/>
              </p:ext>
            </p:extLst>
          </p:nvPr>
        </p:nvGraphicFramePr>
        <p:xfrm>
          <a:off x="5487365" y="968378"/>
          <a:ext cx="5533929" cy="2295480"/>
        </p:xfrm>
        <a:graphic>
          <a:graphicData uri="http://schemas.openxmlformats.org/presentationml/2006/ole">
            <mc:AlternateContent xmlns:mc="http://schemas.openxmlformats.org/markup-compatibility/2006">
              <mc:Choice xmlns:v="urn:schemas-microsoft-com:vml" Requires="v">
                <p:oleObj spid="_x0000_s37917" name="Worksheet" r:id="rId3" imgW="2552736" imgH="1059071" progId="Excel.Sheet.12">
                  <p:embed/>
                </p:oleObj>
              </mc:Choice>
              <mc:Fallback>
                <p:oleObj name="Worksheet" r:id="rId3" imgW="2552736" imgH="1059071" progId="Excel.Sheet.12">
                  <p:embed/>
                  <p:pic>
                    <p:nvPicPr>
                      <p:cNvPr id="0" name=""/>
                      <p:cNvPicPr/>
                      <p:nvPr/>
                    </p:nvPicPr>
                    <p:blipFill>
                      <a:blip r:embed="rId4"/>
                      <a:stretch>
                        <a:fillRect/>
                      </a:stretch>
                    </p:blipFill>
                    <p:spPr>
                      <a:xfrm>
                        <a:off x="5487365" y="968378"/>
                        <a:ext cx="5533929" cy="2295480"/>
                      </a:xfrm>
                      <a:prstGeom prst="rect">
                        <a:avLst/>
                      </a:prstGeom>
                    </p:spPr>
                  </p:pic>
                </p:oleObj>
              </mc:Fallback>
            </mc:AlternateContent>
          </a:graphicData>
        </a:graphic>
      </p:graphicFrame>
    </p:spTree>
    <p:extLst>
      <p:ext uri="{BB962C8B-B14F-4D97-AF65-F5344CB8AC3E}">
        <p14:creationId xmlns:p14="http://schemas.microsoft.com/office/powerpoint/2010/main" val="7744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anim calcmode="lin" valueType="num">
                                      <p:cBhvr>
                                        <p:cTn id="2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JL-LINKS 2"/>
          <p:cNvSpPr/>
          <p:nvPr/>
        </p:nvSpPr>
        <p:spPr>
          <a:xfrm rot="11851294">
            <a:off x="191310" y="1532986"/>
            <a:ext cx="2866356" cy="16073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2" name="Object 1">
            <a:extLst>
              <a:ext uri="{FF2B5EF4-FFF2-40B4-BE49-F238E27FC236}">
                <a16:creationId xmlns:a16="http://schemas.microsoft.com/office/drawing/2014/main" id="{7C029CF0-A253-4C01-93E8-2FACD292CEB2}"/>
              </a:ext>
            </a:extLst>
          </p:cNvPr>
          <p:cNvGraphicFramePr>
            <a:graphicFrameLocks noChangeAspect="1"/>
          </p:cNvGraphicFramePr>
          <p:nvPr>
            <p:extLst>
              <p:ext uri="{D42A27DB-BD31-4B8C-83A1-F6EECF244321}">
                <p14:modId xmlns:p14="http://schemas.microsoft.com/office/powerpoint/2010/main" val="3229763278"/>
              </p:ext>
            </p:extLst>
          </p:nvPr>
        </p:nvGraphicFramePr>
        <p:xfrm>
          <a:off x="3101129" y="263420"/>
          <a:ext cx="8595658" cy="6542178"/>
        </p:xfrm>
        <a:graphic>
          <a:graphicData uri="http://schemas.openxmlformats.org/presentationml/2006/ole">
            <mc:AlternateContent xmlns:mc="http://schemas.openxmlformats.org/markup-compatibility/2006">
              <mc:Choice xmlns:v="urn:schemas-microsoft-com:vml" Requires="v">
                <p:oleObj spid="_x0000_s10297"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3101129" y="263420"/>
                        <a:ext cx="8595658" cy="6542178"/>
                      </a:xfrm>
                      <a:prstGeom prst="rect">
                        <a:avLst/>
                      </a:prstGeom>
                    </p:spPr>
                  </p:pic>
                </p:oleObj>
              </mc:Fallback>
            </mc:AlternateContent>
          </a:graphicData>
        </a:graphic>
      </p:graphicFrame>
    </p:spTree>
    <p:extLst>
      <p:ext uri="{BB962C8B-B14F-4D97-AF65-F5344CB8AC3E}">
        <p14:creationId xmlns:p14="http://schemas.microsoft.com/office/powerpoint/2010/main" val="40524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B8699EB-3359-4A2D-A0D5-16B5388F27B9}"/>
              </a:ext>
            </a:extLst>
          </p:cNvPr>
          <p:cNvGraphicFramePr>
            <a:graphicFrameLocks noChangeAspect="1"/>
          </p:cNvGraphicFramePr>
          <p:nvPr>
            <p:extLst>
              <p:ext uri="{D42A27DB-BD31-4B8C-83A1-F6EECF244321}">
                <p14:modId xmlns:p14="http://schemas.microsoft.com/office/powerpoint/2010/main" val="806713138"/>
              </p:ext>
            </p:extLst>
          </p:nvPr>
        </p:nvGraphicFramePr>
        <p:xfrm>
          <a:off x="3662448" y="98929"/>
          <a:ext cx="4867103" cy="6660141"/>
        </p:xfrm>
        <a:graphic>
          <a:graphicData uri="http://schemas.openxmlformats.org/presentationml/2006/ole">
            <mc:AlternateContent xmlns:mc="http://schemas.openxmlformats.org/markup-compatibility/2006">
              <mc:Choice xmlns:v="urn:schemas-microsoft-com:vml" Requires="v">
                <p:oleObj spid="_x0000_s11315" name="Worksheet" r:id="rId3" imgW="3848187" imgH="5265474" progId="Excel.Sheet.12">
                  <p:embed/>
                </p:oleObj>
              </mc:Choice>
              <mc:Fallback>
                <p:oleObj name="Worksheet" r:id="rId3" imgW="3848187" imgH="5265474" progId="Excel.Sheet.12">
                  <p:embed/>
                  <p:pic>
                    <p:nvPicPr>
                      <p:cNvPr id="0" name=""/>
                      <p:cNvPicPr/>
                      <p:nvPr/>
                    </p:nvPicPr>
                    <p:blipFill>
                      <a:blip r:embed="rId4"/>
                      <a:stretch>
                        <a:fillRect/>
                      </a:stretch>
                    </p:blipFill>
                    <p:spPr>
                      <a:xfrm>
                        <a:off x="3662448" y="98929"/>
                        <a:ext cx="4867103" cy="6660141"/>
                      </a:xfrm>
                      <a:prstGeom prst="rect">
                        <a:avLst/>
                      </a:prstGeom>
                    </p:spPr>
                  </p:pic>
                </p:oleObj>
              </mc:Fallback>
            </mc:AlternateContent>
          </a:graphicData>
        </a:graphic>
      </p:graphicFrame>
    </p:spTree>
    <p:extLst>
      <p:ext uri="{BB962C8B-B14F-4D97-AF65-F5344CB8AC3E}">
        <p14:creationId xmlns:p14="http://schemas.microsoft.com/office/powerpoint/2010/main" val="261493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92826" y="1199535"/>
            <a:ext cx="3441290" cy="904568"/>
          </a:xfrm>
          <a:prstGeom prst="rect">
            <a:avLst/>
          </a:prstGeom>
          <a:noFill/>
        </p:spPr>
        <p:txBody>
          <a:bodyPr wrap="square" rtlCol="0">
            <a:spAutoFit/>
          </a:bodyPr>
          <a:lstStyle/>
          <a:p>
            <a:endParaRPr lang="nl-BE"/>
          </a:p>
        </p:txBody>
      </p:sp>
      <p:sp>
        <p:nvSpPr>
          <p:cNvPr id="4" name="Tekstvak 3"/>
          <p:cNvSpPr txBox="1"/>
          <p:nvPr/>
        </p:nvSpPr>
        <p:spPr>
          <a:xfrm>
            <a:off x="437322" y="962109"/>
            <a:ext cx="5279666" cy="3385542"/>
          </a:xfrm>
          <a:prstGeom prst="rect">
            <a:avLst/>
          </a:prstGeom>
          <a:noFill/>
        </p:spPr>
        <p:txBody>
          <a:bodyPr wrap="square" rtlCol="0">
            <a:spAutoFit/>
          </a:bodyPr>
          <a:lstStyle/>
          <a:p>
            <a:r>
              <a:rPr lang="nl-BE" sz="2800" b="1" dirty="0">
                <a:solidFill>
                  <a:srgbClr val="00B050"/>
                </a:solidFill>
              </a:rPr>
              <a:t>In de vakken </a:t>
            </a:r>
          </a:p>
          <a:p>
            <a:r>
              <a:rPr lang="nl-BE" sz="2800" b="1" dirty="0">
                <a:solidFill>
                  <a:srgbClr val="00B050"/>
                </a:solidFill>
              </a:rPr>
              <a:t>“Ploeg A” en “Ploeg B” </a:t>
            </a:r>
          </a:p>
          <a:p>
            <a:endParaRPr lang="nl-BE" sz="2800" b="1" dirty="0">
              <a:solidFill>
                <a:srgbClr val="00B050"/>
              </a:solidFill>
            </a:endParaRPr>
          </a:p>
          <a:p>
            <a:r>
              <a:rPr lang="nl-BE" sz="2800" b="1" dirty="0">
                <a:solidFill>
                  <a:srgbClr val="00B050"/>
                </a:solidFill>
              </a:rPr>
              <a:t>vul je de naam van de ploegen in</a:t>
            </a:r>
          </a:p>
          <a:p>
            <a:endParaRPr lang="nl-BE" sz="2800" b="1" dirty="0">
              <a:solidFill>
                <a:srgbClr val="00B050"/>
              </a:solidFill>
            </a:endParaRPr>
          </a:p>
          <a:p>
            <a:r>
              <a:rPr lang="nl-BE" sz="2800" b="1" dirty="0">
                <a:solidFill>
                  <a:srgbClr val="00B050"/>
                </a:solidFill>
              </a:rPr>
              <a:t>bij set 1 tot en met 4</a:t>
            </a:r>
          </a:p>
          <a:p>
            <a:endParaRPr lang="nl-BE" sz="2800" b="1" dirty="0">
              <a:solidFill>
                <a:srgbClr val="00B050"/>
              </a:solidFill>
            </a:endParaRPr>
          </a:p>
          <a:p>
            <a:endParaRPr lang="nl-BE" dirty="0"/>
          </a:p>
        </p:txBody>
      </p:sp>
      <p:graphicFrame>
        <p:nvGraphicFramePr>
          <p:cNvPr id="3" name="Object 2">
            <a:extLst>
              <a:ext uri="{FF2B5EF4-FFF2-40B4-BE49-F238E27FC236}">
                <a16:creationId xmlns:a16="http://schemas.microsoft.com/office/drawing/2014/main" id="{C2299FD2-347D-4765-B279-508B427A54F5}"/>
              </a:ext>
            </a:extLst>
          </p:cNvPr>
          <p:cNvGraphicFramePr>
            <a:graphicFrameLocks noChangeAspect="1"/>
          </p:cNvGraphicFramePr>
          <p:nvPr>
            <p:extLst>
              <p:ext uri="{D42A27DB-BD31-4B8C-83A1-F6EECF244321}">
                <p14:modId xmlns:p14="http://schemas.microsoft.com/office/powerpoint/2010/main" val="4287557263"/>
              </p:ext>
            </p:extLst>
          </p:nvPr>
        </p:nvGraphicFramePr>
        <p:xfrm>
          <a:off x="5716987" y="133264"/>
          <a:ext cx="4794493" cy="6560782"/>
        </p:xfrm>
        <a:graphic>
          <a:graphicData uri="http://schemas.openxmlformats.org/presentationml/2006/ole">
            <mc:AlternateContent xmlns:mc="http://schemas.openxmlformats.org/markup-compatibility/2006">
              <mc:Choice xmlns:v="urn:schemas-microsoft-com:vml" Requires="v">
                <p:oleObj spid="_x0000_s12342" name="Worksheet" r:id="rId3" imgW="3848187" imgH="5265474" progId="Excel.Sheet.12">
                  <p:embed/>
                </p:oleObj>
              </mc:Choice>
              <mc:Fallback>
                <p:oleObj name="Worksheet" r:id="rId3" imgW="3848187" imgH="5265474" progId="Excel.Sheet.12">
                  <p:embed/>
                  <p:pic>
                    <p:nvPicPr>
                      <p:cNvPr id="0" name=""/>
                      <p:cNvPicPr/>
                      <p:nvPr/>
                    </p:nvPicPr>
                    <p:blipFill>
                      <a:blip r:embed="rId4"/>
                      <a:stretch>
                        <a:fillRect/>
                      </a:stretch>
                    </p:blipFill>
                    <p:spPr>
                      <a:xfrm>
                        <a:off x="5716987" y="133264"/>
                        <a:ext cx="4794493" cy="6560782"/>
                      </a:xfrm>
                      <a:prstGeom prst="rect">
                        <a:avLst/>
                      </a:prstGeom>
                    </p:spPr>
                  </p:pic>
                </p:oleObj>
              </mc:Fallback>
            </mc:AlternateContent>
          </a:graphicData>
        </a:graphic>
      </p:graphicFrame>
    </p:spTree>
    <p:extLst>
      <p:ext uri="{BB962C8B-B14F-4D97-AF65-F5344CB8AC3E}">
        <p14:creationId xmlns:p14="http://schemas.microsoft.com/office/powerpoint/2010/main" val="11173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677231" y="1486894"/>
            <a:ext cx="6122505" cy="2800767"/>
          </a:xfrm>
          <a:prstGeom prst="rect">
            <a:avLst/>
          </a:prstGeom>
          <a:noFill/>
        </p:spPr>
        <p:txBody>
          <a:bodyPr wrap="square" rtlCol="0">
            <a:spAutoFit/>
          </a:bodyPr>
          <a:lstStyle/>
          <a:p>
            <a:r>
              <a:rPr lang="nl-BE" sz="4400" b="1" dirty="0">
                <a:solidFill>
                  <a:srgbClr val="7030A0"/>
                </a:solidFill>
              </a:rPr>
              <a:t>Je duidt aan welke ploeg </a:t>
            </a:r>
          </a:p>
          <a:p>
            <a:r>
              <a:rPr lang="nl-BE" sz="4400" b="1" dirty="0">
                <a:solidFill>
                  <a:srgbClr val="7030A0"/>
                </a:solidFill>
              </a:rPr>
              <a:t>de eerste opslag geeft </a:t>
            </a:r>
          </a:p>
          <a:p>
            <a:r>
              <a:rPr lang="nl-BE" sz="4400" b="1" dirty="0">
                <a:solidFill>
                  <a:srgbClr val="7030A0"/>
                </a:solidFill>
              </a:rPr>
              <a:t>en welke ploeg </a:t>
            </a:r>
          </a:p>
          <a:p>
            <a:r>
              <a:rPr lang="nl-BE" sz="4400" b="1" dirty="0">
                <a:solidFill>
                  <a:srgbClr val="7030A0"/>
                </a:solidFill>
              </a:rPr>
              <a:t>de eerste receptie doet</a:t>
            </a:r>
          </a:p>
        </p:txBody>
      </p:sp>
      <p:graphicFrame>
        <p:nvGraphicFramePr>
          <p:cNvPr id="3" name="Object 2">
            <a:extLst>
              <a:ext uri="{FF2B5EF4-FFF2-40B4-BE49-F238E27FC236}">
                <a16:creationId xmlns:a16="http://schemas.microsoft.com/office/drawing/2014/main" id="{BCA1CD82-CC5A-45CB-B87F-5D85702D0FDB}"/>
              </a:ext>
            </a:extLst>
          </p:cNvPr>
          <p:cNvGraphicFramePr>
            <a:graphicFrameLocks noChangeAspect="1"/>
          </p:cNvGraphicFramePr>
          <p:nvPr>
            <p:extLst>
              <p:ext uri="{D42A27DB-BD31-4B8C-83A1-F6EECF244321}">
                <p14:modId xmlns:p14="http://schemas.microsoft.com/office/powerpoint/2010/main" val="2217972581"/>
              </p:ext>
            </p:extLst>
          </p:nvPr>
        </p:nvGraphicFramePr>
        <p:xfrm>
          <a:off x="462776" y="98929"/>
          <a:ext cx="4867103" cy="6660141"/>
        </p:xfrm>
        <a:graphic>
          <a:graphicData uri="http://schemas.openxmlformats.org/presentationml/2006/ole">
            <mc:AlternateContent xmlns:mc="http://schemas.openxmlformats.org/markup-compatibility/2006">
              <mc:Choice xmlns:v="urn:schemas-microsoft-com:vml" Requires="v">
                <p:oleObj spid="_x0000_s13365" name="Worksheet" r:id="rId3" imgW="3848187" imgH="5265474" progId="Excel.Sheet.12">
                  <p:embed/>
                </p:oleObj>
              </mc:Choice>
              <mc:Fallback>
                <p:oleObj name="Worksheet" r:id="rId3" imgW="3848187" imgH="5265474" progId="Excel.Sheet.12">
                  <p:embed/>
                  <p:pic>
                    <p:nvPicPr>
                      <p:cNvPr id="0" name=""/>
                      <p:cNvPicPr/>
                      <p:nvPr/>
                    </p:nvPicPr>
                    <p:blipFill>
                      <a:blip r:embed="rId4"/>
                      <a:stretch>
                        <a:fillRect/>
                      </a:stretch>
                    </p:blipFill>
                    <p:spPr>
                      <a:xfrm>
                        <a:off x="462776" y="98929"/>
                        <a:ext cx="4867103" cy="6660141"/>
                      </a:xfrm>
                      <a:prstGeom prst="rect">
                        <a:avLst/>
                      </a:prstGeom>
                    </p:spPr>
                  </p:pic>
                </p:oleObj>
              </mc:Fallback>
            </mc:AlternateContent>
          </a:graphicData>
        </a:graphic>
      </p:graphicFrame>
    </p:spTree>
    <p:extLst>
      <p:ext uri="{BB962C8B-B14F-4D97-AF65-F5344CB8AC3E}">
        <p14:creationId xmlns:p14="http://schemas.microsoft.com/office/powerpoint/2010/main" val="28926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9614" y="652007"/>
            <a:ext cx="4675367" cy="3785652"/>
          </a:xfrm>
          <a:prstGeom prst="rect">
            <a:avLst/>
          </a:prstGeom>
          <a:noFill/>
        </p:spPr>
        <p:txBody>
          <a:bodyPr wrap="square" rtlCol="0">
            <a:spAutoFit/>
          </a:bodyPr>
          <a:lstStyle/>
          <a:p>
            <a:r>
              <a:rPr lang="nl-BE" sz="2400" b="1" dirty="0">
                <a:solidFill>
                  <a:srgbClr val="00B050"/>
                </a:solidFill>
              </a:rPr>
              <a:t>Na het ontvangen van de opstellingsbriefjes :</a:t>
            </a:r>
          </a:p>
          <a:p>
            <a:endParaRPr lang="nl-BE" sz="2400" b="1" dirty="0">
              <a:solidFill>
                <a:srgbClr val="00B050"/>
              </a:solidFill>
            </a:endParaRPr>
          </a:p>
          <a:p>
            <a:pPr marL="285750" indent="-285750">
              <a:buFontTx/>
              <a:buChar char="-"/>
            </a:pPr>
            <a:r>
              <a:rPr lang="nl-BE" sz="2400" b="1" dirty="0">
                <a:solidFill>
                  <a:srgbClr val="00B050"/>
                </a:solidFill>
              </a:rPr>
              <a:t>Zie je na of de vermelde nummers voorkomen in het vak Ploegsamenstelling</a:t>
            </a:r>
          </a:p>
          <a:p>
            <a:pPr marL="285750" indent="-285750">
              <a:buFontTx/>
              <a:buChar char="-"/>
            </a:pPr>
            <a:endParaRPr lang="nl-BE" sz="2400" b="1" dirty="0">
              <a:solidFill>
                <a:srgbClr val="00B050"/>
              </a:solidFill>
            </a:endParaRPr>
          </a:p>
          <a:p>
            <a:pPr marL="285750" indent="-285750">
              <a:buFontTx/>
              <a:buChar char="-"/>
            </a:pPr>
            <a:r>
              <a:rPr lang="nl-BE" sz="2400" b="1" dirty="0">
                <a:solidFill>
                  <a:srgbClr val="00B050"/>
                </a:solidFill>
              </a:rPr>
              <a:t>Vul je de basisspelers in onder de overeenkomstige vakjes I t.e.m. VI</a:t>
            </a:r>
          </a:p>
        </p:txBody>
      </p:sp>
      <p:graphicFrame>
        <p:nvGraphicFramePr>
          <p:cNvPr id="3" name="Object 2">
            <a:extLst>
              <a:ext uri="{FF2B5EF4-FFF2-40B4-BE49-F238E27FC236}">
                <a16:creationId xmlns:a16="http://schemas.microsoft.com/office/drawing/2014/main" id="{091F0C39-198A-4F7C-9460-34ACECB9F696}"/>
              </a:ext>
            </a:extLst>
          </p:cNvPr>
          <p:cNvGraphicFramePr>
            <a:graphicFrameLocks noChangeAspect="1"/>
          </p:cNvGraphicFramePr>
          <p:nvPr>
            <p:extLst>
              <p:ext uri="{D42A27DB-BD31-4B8C-83A1-F6EECF244321}">
                <p14:modId xmlns:p14="http://schemas.microsoft.com/office/powerpoint/2010/main" val="3649051431"/>
              </p:ext>
            </p:extLst>
          </p:nvPr>
        </p:nvGraphicFramePr>
        <p:xfrm>
          <a:off x="5603188" y="172201"/>
          <a:ext cx="4760011" cy="6513597"/>
        </p:xfrm>
        <a:graphic>
          <a:graphicData uri="http://schemas.openxmlformats.org/presentationml/2006/ole">
            <mc:AlternateContent xmlns:mc="http://schemas.openxmlformats.org/markup-compatibility/2006">
              <mc:Choice xmlns:v="urn:schemas-microsoft-com:vml" Requires="v">
                <p:oleObj spid="_x0000_s14389" name="Worksheet" r:id="rId3" imgW="3848187" imgH="5265474" progId="Excel.Sheet.12">
                  <p:embed/>
                </p:oleObj>
              </mc:Choice>
              <mc:Fallback>
                <p:oleObj name="Worksheet" r:id="rId3" imgW="3848187" imgH="5265474" progId="Excel.Sheet.12">
                  <p:embed/>
                  <p:pic>
                    <p:nvPicPr>
                      <p:cNvPr id="0" name=""/>
                      <p:cNvPicPr/>
                      <p:nvPr/>
                    </p:nvPicPr>
                    <p:blipFill>
                      <a:blip r:embed="rId4"/>
                      <a:stretch>
                        <a:fillRect/>
                      </a:stretch>
                    </p:blipFill>
                    <p:spPr>
                      <a:xfrm>
                        <a:off x="5603188" y="172201"/>
                        <a:ext cx="4760011" cy="6513597"/>
                      </a:xfrm>
                      <a:prstGeom prst="rect">
                        <a:avLst/>
                      </a:prstGeom>
                    </p:spPr>
                  </p:pic>
                </p:oleObj>
              </mc:Fallback>
            </mc:AlternateContent>
          </a:graphicData>
        </a:graphic>
      </p:graphicFrame>
    </p:spTree>
    <p:extLst>
      <p:ext uri="{BB962C8B-B14F-4D97-AF65-F5344CB8AC3E}">
        <p14:creationId xmlns:p14="http://schemas.microsoft.com/office/powerpoint/2010/main" val="3177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32B2256-1B18-45EA-A435-2B085B695A8D}"/>
              </a:ext>
            </a:extLst>
          </p:cNvPr>
          <p:cNvGraphicFramePr>
            <a:graphicFrameLocks noChangeAspect="1"/>
          </p:cNvGraphicFramePr>
          <p:nvPr>
            <p:extLst>
              <p:ext uri="{D42A27DB-BD31-4B8C-83A1-F6EECF244321}">
                <p14:modId xmlns:p14="http://schemas.microsoft.com/office/powerpoint/2010/main" val="1851168956"/>
              </p:ext>
            </p:extLst>
          </p:nvPr>
        </p:nvGraphicFramePr>
        <p:xfrm>
          <a:off x="1945588" y="75190"/>
          <a:ext cx="8813028" cy="6707619"/>
        </p:xfrm>
        <a:graphic>
          <a:graphicData uri="http://schemas.openxmlformats.org/presentationml/2006/ole">
            <mc:AlternateContent xmlns:mc="http://schemas.openxmlformats.org/markup-compatibility/2006">
              <mc:Choice xmlns:v="urn:schemas-microsoft-com:vml" Requires="v">
                <p:oleObj spid="_x0000_s18479"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1945588" y="75190"/>
                        <a:ext cx="8813028" cy="6707619"/>
                      </a:xfrm>
                      <a:prstGeom prst="rect">
                        <a:avLst/>
                      </a:prstGeom>
                    </p:spPr>
                  </p:pic>
                </p:oleObj>
              </mc:Fallback>
            </mc:AlternateContent>
          </a:graphicData>
        </a:graphic>
      </p:graphicFrame>
      <p:sp>
        <p:nvSpPr>
          <p:cNvPr id="3" name="PIJL-OMHOOG 2"/>
          <p:cNvSpPr/>
          <p:nvPr/>
        </p:nvSpPr>
        <p:spPr>
          <a:xfrm rot="6587727">
            <a:off x="2684125" y="1041755"/>
            <a:ext cx="803082" cy="51025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333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0C5DD03-53A8-4EF3-A300-B4B9102AB30D}"/>
              </a:ext>
            </a:extLst>
          </p:cNvPr>
          <p:cNvPicPr/>
          <p:nvPr/>
        </p:nvPicPr>
        <p:blipFill>
          <a:blip r:embed="rId2"/>
          <a:stretch>
            <a:fillRect/>
          </a:stretch>
        </p:blipFill>
        <p:spPr>
          <a:xfrm>
            <a:off x="2191311" y="2227234"/>
            <a:ext cx="8345487" cy="4777712"/>
          </a:xfrm>
          <a:prstGeom prst="rect">
            <a:avLst/>
          </a:prstGeom>
        </p:spPr>
      </p:pic>
    </p:spTree>
    <p:extLst>
      <p:ext uri="{BB962C8B-B14F-4D97-AF65-F5344CB8AC3E}">
        <p14:creationId xmlns:p14="http://schemas.microsoft.com/office/powerpoint/2010/main" val="70991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3794" y="707923"/>
            <a:ext cx="5250425" cy="7078861"/>
          </a:xfrm>
          <a:prstGeom prst="rect">
            <a:avLst/>
          </a:prstGeom>
          <a:noFill/>
        </p:spPr>
        <p:txBody>
          <a:bodyPr wrap="square" rtlCol="0">
            <a:spAutoFit/>
          </a:bodyPr>
          <a:lstStyle/>
          <a:p>
            <a:pPr marL="285750" indent="-285750">
              <a:buFontTx/>
              <a:buChar char="-"/>
            </a:pPr>
            <a:r>
              <a:rPr lang="nl-BE" sz="2800" b="1" dirty="0">
                <a:solidFill>
                  <a:srgbClr val="C00000"/>
                </a:solidFill>
              </a:rPr>
              <a:t>Je vult het werkelijke aanvangsuur van de wedstrijd in</a:t>
            </a:r>
          </a:p>
          <a:p>
            <a:pPr marL="285750" indent="-285750">
              <a:buFontTx/>
              <a:buChar char="-"/>
            </a:pPr>
            <a:endParaRPr lang="nl-BE" sz="2800" b="1" dirty="0">
              <a:solidFill>
                <a:srgbClr val="C00000"/>
              </a:solidFill>
            </a:endParaRPr>
          </a:p>
          <a:p>
            <a:pPr marL="285750" indent="-285750">
              <a:buFontTx/>
              <a:buChar char="-"/>
            </a:pPr>
            <a:endParaRPr lang="nl-BE" sz="2800" b="1" dirty="0">
              <a:solidFill>
                <a:srgbClr val="C00000"/>
              </a:solidFill>
            </a:endParaRPr>
          </a:p>
          <a:p>
            <a:pPr marL="285750" indent="-285750">
              <a:buFontTx/>
              <a:buChar char="-"/>
            </a:pPr>
            <a:endParaRPr lang="nl-BE" sz="2800" b="1" dirty="0">
              <a:solidFill>
                <a:srgbClr val="C00000"/>
              </a:solidFill>
            </a:endParaRPr>
          </a:p>
          <a:p>
            <a:pPr marL="285750" indent="-285750">
              <a:buFontTx/>
              <a:buChar char="-"/>
            </a:pPr>
            <a:r>
              <a:rPr lang="nl-BE" sz="2800" b="1" dirty="0">
                <a:solidFill>
                  <a:srgbClr val="C00000"/>
                </a:solidFill>
              </a:rPr>
              <a:t>Op het einde van set 1 en bij het begin en einde van de volgende sets moet je het uur niet noteren</a:t>
            </a:r>
          </a:p>
          <a:p>
            <a:pPr marL="285750" indent="-285750">
              <a:buFontTx/>
              <a:buChar char="-"/>
            </a:pPr>
            <a:endParaRPr lang="nl-BE" sz="2800" b="1" dirty="0">
              <a:solidFill>
                <a:srgbClr val="C00000"/>
              </a:solidFill>
            </a:endParaRPr>
          </a:p>
          <a:p>
            <a:pPr marL="285750" indent="-285750">
              <a:buFontTx/>
              <a:buChar char="-"/>
            </a:pPr>
            <a:r>
              <a:rPr lang="nl-BE" sz="2800" b="1" dirty="0">
                <a:solidFill>
                  <a:srgbClr val="C00000"/>
                </a:solidFill>
              </a:rPr>
              <a:t>Je moet enkel het uur van het einde van de wedstrijd nog noteren</a:t>
            </a:r>
          </a:p>
          <a:p>
            <a:pPr marL="285750" indent="-285750">
              <a:buFontTx/>
              <a:buChar char="-"/>
            </a:pPr>
            <a:endParaRPr lang="nl-BE" dirty="0"/>
          </a:p>
          <a:p>
            <a:pPr marL="285750" indent="-285750">
              <a:buFontTx/>
              <a:buChar char="-"/>
            </a:pPr>
            <a:endParaRPr lang="nl-BE" dirty="0"/>
          </a:p>
          <a:p>
            <a:endParaRPr lang="nl-BE" dirty="0"/>
          </a:p>
          <a:p>
            <a:endParaRPr lang="nl-BE" dirty="0"/>
          </a:p>
          <a:p>
            <a:endParaRPr lang="nl-BE" dirty="0"/>
          </a:p>
        </p:txBody>
      </p:sp>
      <p:sp>
        <p:nvSpPr>
          <p:cNvPr id="4" name="PIJL-OMHOOG 3"/>
          <p:cNvSpPr/>
          <p:nvPr/>
        </p:nvSpPr>
        <p:spPr>
          <a:xfrm rot="6259979">
            <a:off x="5076775" y="1523999"/>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Afbeelding 2">
            <a:extLst>
              <a:ext uri="{FF2B5EF4-FFF2-40B4-BE49-F238E27FC236}">
                <a16:creationId xmlns:a16="http://schemas.microsoft.com/office/drawing/2014/main" id="{75EF428C-43A3-49B8-BE31-F9A434FB1549}"/>
              </a:ext>
            </a:extLst>
          </p:cNvPr>
          <p:cNvPicPr/>
          <p:nvPr/>
        </p:nvPicPr>
        <p:blipFill>
          <a:blip r:embed="rId2"/>
          <a:stretch>
            <a:fillRect/>
          </a:stretch>
        </p:blipFill>
        <p:spPr>
          <a:xfrm>
            <a:off x="6256889" y="1657323"/>
            <a:ext cx="4302443" cy="2710954"/>
          </a:xfrm>
          <a:prstGeom prst="rect">
            <a:avLst/>
          </a:prstGeom>
        </p:spPr>
      </p:pic>
    </p:spTree>
    <p:extLst>
      <p:ext uri="{BB962C8B-B14F-4D97-AF65-F5344CB8AC3E}">
        <p14:creationId xmlns:p14="http://schemas.microsoft.com/office/powerpoint/2010/main" val="27701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533834" y="1740308"/>
            <a:ext cx="9409470" cy="4524315"/>
          </a:xfrm>
          <a:prstGeom prst="rect">
            <a:avLst/>
          </a:prstGeom>
          <a:noFill/>
        </p:spPr>
        <p:txBody>
          <a:bodyPr wrap="square" rtlCol="0">
            <a:spAutoFit/>
          </a:bodyPr>
          <a:lstStyle/>
          <a:p>
            <a:pPr algn="ctr"/>
            <a:r>
              <a:rPr lang="nl-BE" sz="9600" b="1" dirty="0">
                <a:solidFill>
                  <a:schemeClr val="accent2">
                    <a:lumMod val="75000"/>
                  </a:schemeClr>
                </a:solidFill>
              </a:rPr>
              <a:t>Tijdens de wedstrijd</a:t>
            </a:r>
          </a:p>
          <a:p>
            <a:pPr algn="ctr"/>
            <a:endParaRPr lang="nl-BE" sz="9600" b="1" dirty="0">
              <a:solidFill>
                <a:schemeClr val="accent2">
                  <a:lumMod val="75000"/>
                </a:schemeClr>
              </a:solidFill>
            </a:endParaRPr>
          </a:p>
        </p:txBody>
      </p:sp>
    </p:spTree>
    <p:extLst>
      <p:ext uri="{BB962C8B-B14F-4D97-AF65-F5344CB8AC3E}">
        <p14:creationId xmlns:p14="http://schemas.microsoft.com/office/powerpoint/2010/main" val="13894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65475" y="1200647"/>
            <a:ext cx="9613127" cy="3539430"/>
          </a:xfrm>
          <a:prstGeom prst="rect">
            <a:avLst/>
          </a:prstGeom>
          <a:noFill/>
        </p:spPr>
        <p:txBody>
          <a:bodyPr wrap="square" rtlCol="0">
            <a:spAutoFit/>
          </a:bodyPr>
          <a:lstStyle/>
          <a:p>
            <a:r>
              <a:rPr lang="nl-BE" dirty="0"/>
              <a:t>- </a:t>
            </a:r>
            <a:r>
              <a:rPr lang="nl-BE" sz="3200" b="1" dirty="0">
                <a:solidFill>
                  <a:srgbClr val="FF0000"/>
                </a:solidFill>
              </a:rPr>
              <a:t>Wanneer gebruiken we het </a:t>
            </a:r>
            <a:r>
              <a:rPr lang="nl-BE" sz="3200" b="1" u="sng" dirty="0">
                <a:solidFill>
                  <a:srgbClr val="FF0000"/>
                </a:solidFill>
              </a:rPr>
              <a:t>standaard wedstrijdblad </a:t>
            </a:r>
            <a:r>
              <a:rPr lang="nl-BE" sz="3200" b="1" dirty="0">
                <a:solidFill>
                  <a:srgbClr val="FF0000"/>
                </a:solidFill>
              </a:rPr>
              <a:t>?</a:t>
            </a:r>
          </a:p>
          <a:p>
            <a:endParaRPr lang="nl-BE" sz="3200" b="1" dirty="0">
              <a:solidFill>
                <a:srgbClr val="FF0000"/>
              </a:solidFill>
            </a:endParaRPr>
          </a:p>
          <a:p>
            <a:endParaRPr lang="nl-BE" sz="3200" b="1" dirty="0">
              <a:solidFill>
                <a:srgbClr val="FF0000"/>
              </a:solidFill>
            </a:endParaRPr>
          </a:p>
          <a:p>
            <a:r>
              <a:rPr lang="nl-BE" sz="3200" b="1" dirty="0">
                <a:solidFill>
                  <a:schemeClr val="accent1">
                    <a:lumMod val="75000"/>
                  </a:schemeClr>
                </a:solidFill>
              </a:rPr>
              <a:t>- Wanneer gebruiken we het </a:t>
            </a:r>
            <a:r>
              <a:rPr lang="nl-BE" sz="3200" b="1" u="sng" dirty="0">
                <a:solidFill>
                  <a:schemeClr val="accent1">
                    <a:lumMod val="75000"/>
                  </a:schemeClr>
                </a:solidFill>
              </a:rPr>
              <a:t>kleine wedstrijdblad </a:t>
            </a:r>
            <a:r>
              <a:rPr lang="nl-BE" sz="3200" b="1" dirty="0">
                <a:solidFill>
                  <a:schemeClr val="accent1">
                    <a:lumMod val="75000"/>
                  </a:schemeClr>
                </a:solidFill>
              </a:rPr>
              <a:t>?</a:t>
            </a:r>
          </a:p>
          <a:p>
            <a:endParaRPr lang="nl-BE" sz="3200" b="1" dirty="0">
              <a:solidFill>
                <a:srgbClr val="FF0000"/>
              </a:solidFill>
            </a:endParaRPr>
          </a:p>
          <a:p>
            <a:endParaRPr lang="nl-BE" sz="3200" b="1" dirty="0">
              <a:solidFill>
                <a:srgbClr val="FF0000"/>
              </a:solidFill>
            </a:endParaRPr>
          </a:p>
          <a:p>
            <a:r>
              <a:rPr lang="nl-BE" sz="3200" b="1" dirty="0">
                <a:solidFill>
                  <a:schemeClr val="accent6">
                    <a:lumMod val="75000"/>
                  </a:schemeClr>
                </a:solidFill>
              </a:rPr>
              <a:t>- Hoe vullen we het correct in ?</a:t>
            </a:r>
          </a:p>
        </p:txBody>
      </p:sp>
    </p:spTree>
    <p:extLst>
      <p:ext uri="{BB962C8B-B14F-4D97-AF65-F5344CB8AC3E}">
        <p14:creationId xmlns:p14="http://schemas.microsoft.com/office/powerpoint/2010/main" val="323062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1000"/>
                                        <p:tgtEl>
                                          <p:spTgt spid="2">
                                            <p:txEl>
                                              <p:pRg st="6" end="6"/>
                                            </p:txEl>
                                          </p:spTgt>
                                        </p:tgtEl>
                                      </p:cBhvr>
                                    </p:animEffect>
                                    <p:anim calcmode="lin" valueType="num">
                                      <p:cBhvr>
                                        <p:cTn id="1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9614" y="652007"/>
            <a:ext cx="4675367" cy="3416320"/>
          </a:xfrm>
          <a:prstGeom prst="rect">
            <a:avLst/>
          </a:prstGeom>
          <a:noFill/>
        </p:spPr>
        <p:txBody>
          <a:bodyPr wrap="square" rtlCol="0">
            <a:spAutoFit/>
          </a:bodyPr>
          <a:lstStyle/>
          <a:p>
            <a:r>
              <a:rPr lang="nl-BE" sz="2400" b="1" dirty="0">
                <a:solidFill>
                  <a:srgbClr val="00B050"/>
                </a:solidFill>
              </a:rPr>
              <a:t>Vooraleer je de wedstrijd start, zie je na of:</a:t>
            </a:r>
          </a:p>
          <a:p>
            <a:endParaRPr lang="nl-BE" sz="2400" b="1" dirty="0">
              <a:solidFill>
                <a:srgbClr val="00B050"/>
              </a:solidFill>
            </a:endParaRPr>
          </a:p>
          <a:p>
            <a:pPr marL="285750" indent="-285750">
              <a:buFontTx/>
              <a:buChar char="-"/>
            </a:pPr>
            <a:r>
              <a:rPr lang="nl-BE" sz="2400" b="1" dirty="0">
                <a:solidFill>
                  <a:srgbClr val="00B050"/>
                </a:solidFill>
              </a:rPr>
              <a:t>De spelers vermeld op het opstellingsbriefje op het terrein staan</a:t>
            </a:r>
          </a:p>
          <a:p>
            <a:pPr marL="285750" indent="-285750">
              <a:buFontTx/>
              <a:buChar char="-"/>
            </a:pPr>
            <a:endParaRPr lang="nl-BE" sz="2400" b="1" dirty="0">
              <a:solidFill>
                <a:srgbClr val="00B050"/>
              </a:solidFill>
            </a:endParaRPr>
          </a:p>
          <a:p>
            <a:pPr marL="285750" indent="-285750">
              <a:buFontTx/>
              <a:buChar char="-"/>
            </a:pPr>
            <a:r>
              <a:rPr lang="nl-BE" sz="2400" b="1" dirty="0">
                <a:solidFill>
                  <a:srgbClr val="00B050"/>
                </a:solidFill>
              </a:rPr>
              <a:t>De spelers op de juiste positie staan</a:t>
            </a:r>
          </a:p>
        </p:txBody>
      </p:sp>
      <p:graphicFrame>
        <p:nvGraphicFramePr>
          <p:cNvPr id="3" name="Object 2">
            <a:extLst>
              <a:ext uri="{FF2B5EF4-FFF2-40B4-BE49-F238E27FC236}">
                <a16:creationId xmlns:a16="http://schemas.microsoft.com/office/drawing/2014/main" id="{66572C2A-FA68-46ED-A688-063158146471}"/>
              </a:ext>
            </a:extLst>
          </p:cNvPr>
          <p:cNvGraphicFramePr>
            <a:graphicFrameLocks noChangeAspect="1"/>
          </p:cNvGraphicFramePr>
          <p:nvPr>
            <p:extLst>
              <p:ext uri="{D42A27DB-BD31-4B8C-83A1-F6EECF244321}">
                <p14:modId xmlns:p14="http://schemas.microsoft.com/office/powerpoint/2010/main" val="1991270911"/>
              </p:ext>
            </p:extLst>
          </p:nvPr>
        </p:nvGraphicFramePr>
        <p:xfrm>
          <a:off x="5347814" y="141502"/>
          <a:ext cx="4801201" cy="6569961"/>
        </p:xfrm>
        <a:graphic>
          <a:graphicData uri="http://schemas.openxmlformats.org/presentationml/2006/ole">
            <mc:AlternateContent xmlns:mc="http://schemas.openxmlformats.org/markup-compatibility/2006">
              <mc:Choice xmlns:v="urn:schemas-microsoft-com:vml" Requires="v">
                <p:oleObj spid="_x0000_s21545" name="Worksheet" r:id="rId3" imgW="3848187" imgH="5265474" progId="Excel.Sheet.12">
                  <p:embed/>
                </p:oleObj>
              </mc:Choice>
              <mc:Fallback>
                <p:oleObj name="Worksheet" r:id="rId3" imgW="3848187" imgH="5265474" progId="Excel.Sheet.12">
                  <p:embed/>
                  <p:pic>
                    <p:nvPicPr>
                      <p:cNvPr id="0" name=""/>
                      <p:cNvPicPr/>
                      <p:nvPr/>
                    </p:nvPicPr>
                    <p:blipFill>
                      <a:blip r:embed="rId4"/>
                      <a:stretch>
                        <a:fillRect/>
                      </a:stretch>
                    </p:blipFill>
                    <p:spPr>
                      <a:xfrm>
                        <a:off x="5347814" y="141502"/>
                        <a:ext cx="4801201" cy="6569961"/>
                      </a:xfrm>
                      <a:prstGeom prst="rect">
                        <a:avLst/>
                      </a:prstGeom>
                    </p:spPr>
                  </p:pic>
                </p:oleObj>
              </mc:Fallback>
            </mc:AlternateContent>
          </a:graphicData>
        </a:graphic>
      </p:graphicFrame>
    </p:spTree>
    <p:extLst>
      <p:ext uri="{BB962C8B-B14F-4D97-AF65-F5344CB8AC3E}">
        <p14:creationId xmlns:p14="http://schemas.microsoft.com/office/powerpoint/2010/main" val="162729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4791" y="394128"/>
            <a:ext cx="4765606" cy="6370975"/>
          </a:xfrm>
          <a:prstGeom prst="rect">
            <a:avLst/>
          </a:prstGeom>
          <a:noFill/>
        </p:spPr>
        <p:txBody>
          <a:bodyPr wrap="square" rtlCol="0">
            <a:spAutoFit/>
          </a:bodyPr>
          <a:lstStyle/>
          <a:p>
            <a:r>
              <a:rPr lang="nl-BE" sz="2400" b="1" u="sng" dirty="0">
                <a:solidFill>
                  <a:schemeClr val="accent2">
                    <a:lumMod val="75000"/>
                  </a:schemeClr>
                </a:solidFill>
              </a:rPr>
              <a:t>Noteren van wissels:</a:t>
            </a:r>
          </a:p>
          <a:p>
            <a:pPr marL="342900" indent="-342900">
              <a:buFontTx/>
              <a:buChar char="-"/>
            </a:pPr>
            <a:r>
              <a:rPr lang="nl-BE" sz="2400" dirty="0">
                <a:solidFill>
                  <a:schemeClr val="accent2">
                    <a:lumMod val="75000"/>
                  </a:schemeClr>
                </a:solidFill>
              </a:rPr>
              <a:t>Je controleert eerst of het nummer van de wisselspeler in het vak ‘Ploegsamenstelling’ voorkomt</a:t>
            </a:r>
          </a:p>
          <a:p>
            <a:pPr marL="342900" indent="-342900">
              <a:buFontTx/>
              <a:buChar char="-"/>
            </a:pPr>
            <a:r>
              <a:rPr lang="nl-BE" sz="2400" dirty="0">
                <a:solidFill>
                  <a:schemeClr val="accent2">
                    <a:lumMod val="75000"/>
                  </a:schemeClr>
                </a:solidFill>
              </a:rPr>
              <a:t>Het nummer van de wisselspeler wordt in het vakje onder het nummer van de basisspeler, die het veld verlaat, ingeschreven</a:t>
            </a:r>
          </a:p>
          <a:p>
            <a:pPr marL="342900" indent="-342900">
              <a:buFontTx/>
              <a:buChar char="-"/>
            </a:pPr>
            <a:endParaRPr lang="nl-BE" sz="2400" dirty="0">
              <a:solidFill>
                <a:schemeClr val="accent2">
                  <a:lumMod val="75000"/>
                </a:schemeClr>
              </a:solidFill>
            </a:endParaRPr>
          </a:p>
          <a:p>
            <a:pPr marL="342900" indent="-342900">
              <a:buFontTx/>
              <a:buChar char="-"/>
            </a:pPr>
            <a:r>
              <a:rPr lang="nl-BE" sz="2400" dirty="0">
                <a:solidFill>
                  <a:schemeClr val="accent4">
                    <a:lumMod val="75000"/>
                  </a:schemeClr>
                </a:solidFill>
              </a:rPr>
              <a:t>Indien de basisspeler terug zijn plaats inneemt, wordt het nummer van de wisselspeler omcirkelt</a:t>
            </a:r>
          </a:p>
          <a:p>
            <a:pPr marL="342900" indent="-342900">
              <a:buFontTx/>
              <a:buChar char="-"/>
            </a:pPr>
            <a:endParaRPr lang="nl-BE" sz="2400" dirty="0">
              <a:solidFill>
                <a:schemeClr val="accent4">
                  <a:lumMod val="75000"/>
                </a:schemeClr>
              </a:solidFill>
            </a:endParaRPr>
          </a:p>
          <a:p>
            <a:pPr marL="342900" indent="-342900">
              <a:buFontTx/>
              <a:buChar char="-"/>
            </a:pPr>
            <a:r>
              <a:rPr lang="nl-BE" sz="2400" dirty="0"/>
              <a:t>De setstanden moeten </a:t>
            </a:r>
            <a:r>
              <a:rPr lang="nl-BE" sz="2400" b="1" u="sng" dirty="0"/>
              <a:t>niet</a:t>
            </a:r>
            <a:r>
              <a:rPr lang="nl-BE" sz="2400" dirty="0"/>
              <a:t> genoteerd worden</a:t>
            </a:r>
            <a:endParaRPr lang="nl-BE" dirty="0"/>
          </a:p>
        </p:txBody>
      </p:sp>
      <p:sp>
        <p:nvSpPr>
          <p:cNvPr id="7" name="PIJL-RECHTS 6"/>
          <p:cNvSpPr/>
          <p:nvPr/>
        </p:nvSpPr>
        <p:spPr>
          <a:xfrm rot="20925489">
            <a:off x="4351806" y="1967053"/>
            <a:ext cx="1111641" cy="3007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PIJL-RECHTS 7"/>
          <p:cNvSpPr/>
          <p:nvPr/>
        </p:nvSpPr>
        <p:spPr>
          <a:xfrm>
            <a:off x="3960534" y="5419190"/>
            <a:ext cx="1427464" cy="4117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5" name="Object 4">
            <a:extLst>
              <a:ext uri="{FF2B5EF4-FFF2-40B4-BE49-F238E27FC236}">
                <a16:creationId xmlns:a16="http://schemas.microsoft.com/office/drawing/2014/main" id="{22D01348-D504-4587-B5C0-D99B0EE315CF}"/>
              </a:ext>
            </a:extLst>
          </p:cNvPr>
          <p:cNvGraphicFramePr>
            <a:graphicFrameLocks noChangeAspect="1"/>
          </p:cNvGraphicFramePr>
          <p:nvPr>
            <p:extLst>
              <p:ext uri="{D42A27DB-BD31-4B8C-83A1-F6EECF244321}">
                <p14:modId xmlns:p14="http://schemas.microsoft.com/office/powerpoint/2010/main" val="2547721897"/>
              </p:ext>
            </p:extLst>
          </p:nvPr>
        </p:nvGraphicFramePr>
        <p:xfrm>
          <a:off x="5615598" y="244475"/>
          <a:ext cx="6392863" cy="3184525"/>
        </p:xfrm>
        <a:graphic>
          <a:graphicData uri="http://schemas.openxmlformats.org/presentationml/2006/ole">
            <mc:AlternateContent xmlns:mc="http://schemas.openxmlformats.org/markup-compatibility/2006">
              <mc:Choice xmlns:v="urn:schemas-microsoft-com:vml" Requires="v">
                <p:oleObj spid="_x0000_s22611" name="Worksheet" r:id="rId4" imgW="6393093" imgH="3185051" progId="Excel.Sheet.12">
                  <p:embed/>
                </p:oleObj>
              </mc:Choice>
              <mc:Fallback>
                <p:oleObj name="Worksheet" r:id="rId4" imgW="6393093" imgH="3185051" progId="Excel.Sheet.12">
                  <p:embed/>
                  <p:pic>
                    <p:nvPicPr>
                      <p:cNvPr id="0" name=""/>
                      <p:cNvPicPr/>
                      <p:nvPr/>
                    </p:nvPicPr>
                    <p:blipFill>
                      <a:blip r:embed="rId5"/>
                      <a:stretch>
                        <a:fillRect/>
                      </a:stretch>
                    </p:blipFill>
                    <p:spPr>
                      <a:xfrm>
                        <a:off x="5615598" y="244475"/>
                        <a:ext cx="6392863" cy="31845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C6A296A-7F5A-4474-94BA-3D30152EC185}"/>
              </a:ext>
            </a:extLst>
          </p:cNvPr>
          <p:cNvGraphicFramePr>
            <a:graphicFrameLocks noChangeAspect="1"/>
          </p:cNvGraphicFramePr>
          <p:nvPr>
            <p:extLst>
              <p:ext uri="{D42A27DB-BD31-4B8C-83A1-F6EECF244321}">
                <p14:modId xmlns:p14="http://schemas.microsoft.com/office/powerpoint/2010/main" val="2281110768"/>
              </p:ext>
            </p:extLst>
          </p:nvPr>
        </p:nvGraphicFramePr>
        <p:xfrm>
          <a:off x="5615597" y="3579615"/>
          <a:ext cx="6392863" cy="3184525"/>
        </p:xfrm>
        <a:graphic>
          <a:graphicData uri="http://schemas.openxmlformats.org/presentationml/2006/ole">
            <mc:AlternateContent xmlns:mc="http://schemas.openxmlformats.org/markup-compatibility/2006">
              <mc:Choice xmlns:v="urn:schemas-microsoft-com:vml" Requires="v">
                <p:oleObj spid="_x0000_s22612" name="Worksheet" r:id="rId6" imgW="6393093" imgH="3185051" progId="Excel.Sheet.12">
                  <p:embed/>
                </p:oleObj>
              </mc:Choice>
              <mc:Fallback>
                <p:oleObj name="Worksheet" r:id="rId6" imgW="6393093" imgH="3185051" progId="Excel.Sheet.12">
                  <p:embed/>
                  <p:pic>
                    <p:nvPicPr>
                      <p:cNvPr id="0" name=""/>
                      <p:cNvPicPr/>
                      <p:nvPr/>
                    </p:nvPicPr>
                    <p:blipFill>
                      <a:blip r:embed="rId7"/>
                      <a:stretch>
                        <a:fillRect/>
                      </a:stretch>
                    </p:blipFill>
                    <p:spPr>
                      <a:xfrm>
                        <a:off x="5615597" y="3579615"/>
                        <a:ext cx="6392863" cy="3184525"/>
                      </a:xfrm>
                      <a:prstGeom prst="rect">
                        <a:avLst/>
                      </a:prstGeom>
                    </p:spPr>
                  </p:pic>
                </p:oleObj>
              </mc:Fallback>
            </mc:AlternateContent>
          </a:graphicData>
        </a:graphic>
      </p:graphicFrame>
    </p:spTree>
    <p:extLst>
      <p:ext uri="{BB962C8B-B14F-4D97-AF65-F5344CB8AC3E}">
        <p14:creationId xmlns:p14="http://schemas.microsoft.com/office/powerpoint/2010/main" val="172518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45273" y="723568"/>
            <a:ext cx="4770783" cy="3600986"/>
          </a:xfrm>
          <a:prstGeom prst="rect">
            <a:avLst/>
          </a:prstGeom>
          <a:noFill/>
        </p:spPr>
        <p:txBody>
          <a:bodyPr wrap="square" rtlCol="0">
            <a:spAutoFit/>
          </a:bodyPr>
          <a:lstStyle/>
          <a:p>
            <a:r>
              <a:rPr lang="nl-BE" sz="2400" b="1" u="sng" dirty="0">
                <a:solidFill>
                  <a:schemeClr val="accent2">
                    <a:lumMod val="75000"/>
                  </a:schemeClr>
                </a:solidFill>
              </a:rPr>
              <a:t>Noteren van uitzonderlijke wissels : </a:t>
            </a:r>
          </a:p>
          <a:p>
            <a:endParaRPr lang="nl-BE" sz="2400" b="1" u="sng" dirty="0">
              <a:solidFill>
                <a:schemeClr val="accent2">
                  <a:lumMod val="75000"/>
                </a:schemeClr>
              </a:solidFill>
            </a:endParaRPr>
          </a:p>
          <a:p>
            <a:pPr marL="285750" indent="-285750">
              <a:buFontTx/>
              <a:buChar char="-"/>
            </a:pPr>
            <a:r>
              <a:rPr lang="nl-BE" dirty="0">
                <a:solidFill>
                  <a:schemeClr val="accent2">
                    <a:lumMod val="75000"/>
                  </a:schemeClr>
                </a:solidFill>
              </a:rPr>
              <a:t>Bij een uitzonderlijke wissel voor een gekwetste speler of een heraanduiding van een gekwetste libero, wordt dit in het vak ‘Opmerkingen’ genoteerd</a:t>
            </a:r>
          </a:p>
          <a:p>
            <a:pPr marL="285750" indent="-285750">
              <a:buFontTx/>
              <a:buChar char="-"/>
            </a:pPr>
            <a:endParaRPr lang="nl-BE" dirty="0">
              <a:solidFill>
                <a:schemeClr val="accent2">
                  <a:lumMod val="75000"/>
                </a:schemeClr>
              </a:solidFill>
            </a:endParaRPr>
          </a:p>
          <a:p>
            <a:pPr marL="285750" indent="-285750">
              <a:buFontTx/>
              <a:buChar char="-"/>
            </a:pPr>
            <a:r>
              <a:rPr lang="nl-BE" dirty="0">
                <a:solidFill>
                  <a:schemeClr val="accent2">
                    <a:lumMod val="75000"/>
                  </a:schemeClr>
                </a:solidFill>
              </a:rPr>
              <a:t>Gezien de zeer beperkte ruimte in dit vak :</a:t>
            </a:r>
          </a:p>
          <a:p>
            <a:pPr marL="742950" lvl="1" indent="-285750">
              <a:buFontTx/>
              <a:buChar char="-"/>
            </a:pPr>
            <a:r>
              <a:rPr lang="nl-BE" dirty="0">
                <a:solidFill>
                  <a:schemeClr val="accent2">
                    <a:lumMod val="75000"/>
                  </a:schemeClr>
                </a:solidFill>
              </a:rPr>
              <a:t>Trek je een cirkel rond de tekst ‘zie ommezijde’</a:t>
            </a:r>
          </a:p>
          <a:p>
            <a:pPr marL="742950" lvl="1" indent="-285750">
              <a:buFontTx/>
              <a:buChar char="-"/>
            </a:pPr>
            <a:r>
              <a:rPr lang="nl-BE" dirty="0">
                <a:solidFill>
                  <a:schemeClr val="accent2">
                    <a:lumMod val="75000"/>
                  </a:schemeClr>
                </a:solidFill>
              </a:rPr>
              <a:t> gebruik je de achterzijde van het blad om opmerkingen te noteren</a:t>
            </a:r>
          </a:p>
        </p:txBody>
      </p:sp>
      <p:sp>
        <p:nvSpPr>
          <p:cNvPr id="8" name="Tekstvak 7"/>
          <p:cNvSpPr txBox="1"/>
          <p:nvPr/>
        </p:nvSpPr>
        <p:spPr>
          <a:xfrm>
            <a:off x="1606163" y="4474187"/>
            <a:ext cx="8619214" cy="1477328"/>
          </a:xfrm>
          <a:prstGeom prst="rect">
            <a:avLst/>
          </a:prstGeom>
          <a:noFill/>
        </p:spPr>
        <p:txBody>
          <a:bodyPr wrap="square" rtlCol="0">
            <a:spAutoFit/>
          </a:bodyPr>
          <a:lstStyle/>
          <a:p>
            <a:pPr marL="285750" indent="-285750">
              <a:buFontTx/>
              <a:buChar char="-"/>
            </a:pPr>
            <a:r>
              <a:rPr lang="nl-BE" dirty="0">
                <a:solidFill>
                  <a:schemeClr val="accent5">
                    <a:lumMod val="75000"/>
                  </a:schemeClr>
                </a:solidFill>
              </a:rPr>
              <a:t>Je noteert de set, de ploeg, de naam van de speler of libero, de naam van de nieuwe speler of libero en de stand op het moment van de wissel</a:t>
            </a:r>
          </a:p>
          <a:p>
            <a:pPr marL="285750" indent="-285750">
              <a:buFontTx/>
              <a:buChar char="-"/>
            </a:pPr>
            <a:endParaRPr lang="nl-BE" dirty="0">
              <a:solidFill>
                <a:schemeClr val="accent2">
                  <a:lumMod val="75000"/>
                </a:schemeClr>
              </a:solidFill>
            </a:endParaRPr>
          </a:p>
          <a:p>
            <a:pPr marL="285750" indent="-285750">
              <a:buFontTx/>
              <a:buChar char="-"/>
            </a:pPr>
            <a:r>
              <a:rPr lang="nl-BE" dirty="0"/>
              <a:t>Rond alle vermelde opmerkingen op de achterzijde van het blad, trek je een kader en je laat na de wedstrijd de kapiteins/Coaches ook hier tekenen</a:t>
            </a:r>
          </a:p>
        </p:txBody>
      </p:sp>
      <p:sp>
        <p:nvSpPr>
          <p:cNvPr id="7" name="PIJL-RECHTS 6"/>
          <p:cNvSpPr/>
          <p:nvPr/>
        </p:nvSpPr>
        <p:spPr>
          <a:xfrm rot="20303277">
            <a:off x="4604344" y="2984897"/>
            <a:ext cx="1473829"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4" name="Object 3">
            <a:extLst>
              <a:ext uri="{FF2B5EF4-FFF2-40B4-BE49-F238E27FC236}">
                <a16:creationId xmlns:a16="http://schemas.microsoft.com/office/drawing/2014/main" id="{5BC3E1A3-6A02-42C2-933D-48978770BE90}"/>
              </a:ext>
            </a:extLst>
          </p:cNvPr>
          <p:cNvGraphicFramePr>
            <a:graphicFrameLocks noChangeAspect="1"/>
          </p:cNvGraphicFramePr>
          <p:nvPr>
            <p:extLst>
              <p:ext uri="{D42A27DB-BD31-4B8C-83A1-F6EECF244321}">
                <p14:modId xmlns:p14="http://schemas.microsoft.com/office/powerpoint/2010/main" val="4263396284"/>
              </p:ext>
            </p:extLst>
          </p:nvPr>
        </p:nvGraphicFramePr>
        <p:xfrm>
          <a:off x="6095999" y="62014"/>
          <a:ext cx="5797979" cy="4412173"/>
        </p:xfrm>
        <a:graphic>
          <a:graphicData uri="http://schemas.openxmlformats.org/presentationml/2006/ole">
            <mc:AlternateContent xmlns:mc="http://schemas.openxmlformats.org/markup-compatibility/2006">
              <mc:Choice xmlns:v="urn:schemas-microsoft-com:vml" Requires="v">
                <p:oleObj spid="_x0000_s23594" name="Worksheet" r:id="rId3" imgW="5996996" imgH="4564489" progId="Excel.Sheet.12">
                  <p:embed/>
                </p:oleObj>
              </mc:Choice>
              <mc:Fallback>
                <p:oleObj name="Worksheet" r:id="rId3" imgW="5996996" imgH="4564489" progId="Excel.Sheet.12">
                  <p:embed/>
                  <p:pic>
                    <p:nvPicPr>
                      <p:cNvPr id="0" name=""/>
                      <p:cNvPicPr/>
                      <p:nvPr/>
                    </p:nvPicPr>
                    <p:blipFill>
                      <a:blip r:embed="rId4"/>
                      <a:stretch>
                        <a:fillRect/>
                      </a:stretch>
                    </p:blipFill>
                    <p:spPr>
                      <a:xfrm>
                        <a:off x="6095999" y="62014"/>
                        <a:ext cx="5797979" cy="4412173"/>
                      </a:xfrm>
                      <a:prstGeom prst="rect">
                        <a:avLst/>
                      </a:prstGeom>
                    </p:spPr>
                  </p:pic>
                </p:oleObj>
              </mc:Fallback>
            </mc:AlternateContent>
          </a:graphicData>
        </a:graphic>
      </p:graphicFrame>
    </p:spTree>
    <p:extLst>
      <p:ext uri="{BB962C8B-B14F-4D97-AF65-F5344CB8AC3E}">
        <p14:creationId xmlns:p14="http://schemas.microsoft.com/office/powerpoint/2010/main" val="20941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45273" y="723568"/>
            <a:ext cx="4770783" cy="3046988"/>
          </a:xfrm>
          <a:prstGeom prst="rect">
            <a:avLst/>
          </a:prstGeom>
          <a:noFill/>
        </p:spPr>
        <p:txBody>
          <a:bodyPr wrap="square" rtlCol="0">
            <a:spAutoFit/>
          </a:bodyPr>
          <a:lstStyle/>
          <a:p>
            <a:r>
              <a:rPr lang="nl-BE" sz="2400" b="1" u="sng" dirty="0">
                <a:solidFill>
                  <a:schemeClr val="accent2">
                    <a:lumMod val="75000"/>
                  </a:schemeClr>
                </a:solidFill>
              </a:rPr>
              <a:t>Noteren van time outs : </a:t>
            </a:r>
          </a:p>
          <a:p>
            <a:endParaRPr lang="nl-BE" sz="2400" b="1" u="sng" dirty="0">
              <a:solidFill>
                <a:schemeClr val="accent2">
                  <a:lumMod val="75000"/>
                </a:schemeClr>
              </a:solidFill>
            </a:endParaRPr>
          </a:p>
          <a:p>
            <a:pPr marL="285750" indent="-285750">
              <a:buFontTx/>
              <a:buChar char="-"/>
            </a:pPr>
            <a:r>
              <a:rPr lang="nl-BE" dirty="0"/>
              <a:t>Onderaan de vakken voor de sets vind je de vakken voor het noteren van de TO</a:t>
            </a:r>
          </a:p>
          <a:p>
            <a:pPr marL="285750" indent="-285750">
              <a:buFontTx/>
              <a:buChar char="-"/>
            </a:pPr>
            <a:r>
              <a:rPr lang="nl-BE" dirty="0">
                <a:solidFill>
                  <a:schemeClr val="accent2">
                    <a:lumMod val="75000"/>
                  </a:schemeClr>
                </a:solidFill>
              </a:rPr>
              <a:t>Je noteert de eerste TO van een ploeg in het linkse vak onder de aanvragende ploeg</a:t>
            </a:r>
          </a:p>
          <a:p>
            <a:pPr marL="285750" indent="-285750">
              <a:buFontTx/>
              <a:buChar char="-"/>
            </a:pPr>
            <a:r>
              <a:rPr lang="nl-BE" dirty="0">
                <a:solidFill>
                  <a:srgbClr val="0070C0"/>
                </a:solidFill>
              </a:rPr>
              <a:t>De score van de aanvragende ploeg wordt eerst geschreven</a:t>
            </a:r>
          </a:p>
          <a:p>
            <a:pPr marL="285750" indent="-285750">
              <a:buFontTx/>
              <a:buChar char="-"/>
            </a:pPr>
            <a:r>
              <a:rPr lang="nl-BE" dirty="0">
                <a:solidFill>
                  <a:schemeClr val="accent2">
                    <a:lumMod val="75000"/>
                  </a:schemeClr>
                </a:solidFill>
              </a:rPr>
              <a:t>De tweede TO wordt in het vak ernaast ingeschreven</a:t>
            </a:r>
          </a:p>
        </p:txBody>
      </p:sp>
      <p:sp>
        <p:nvSpPr>
          <p:cNvPr id="7" name="PIJL-RECHTS 6"/>
          <p:cNvSpPr/>
          <p:nvPr/>
        </p:nvSpPr>
        <p:spPr>
          <a:xfrm rot="19468146">
            <a:off x="3482390" y="3878375"/>
            <a:ext cx="1898932"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2" name="Object 1">
            <a:extLst>
              <a:ext uri="{FF2B5EF4-FFF2-40B4-BE49-F238E27FC236}">
                <a16:creationId xmlns:a16="http://schemas.microsoft.com/office/drawing/2014/main" id="{425F5F85-4B48-4759-A42E-831EBFC1F125}"/>
              </a:ext>
            </a:extLst>
          </p:cNvPr>
          <p:cNvGraphicFramePr>
            <a:graphicFrameLocks noChangeAspect="1"/>
          </p:cNvGraphicFramePr>
          <p:nvPr>
            <p:extLst>
              <p:ext uri="{D42A27DB-BD31-4B8C-83A1-F6EECF244321}">
                <p14:modId xmlns:p14="http://schemas.microsoft.com/office/powerpoint/2010/main" val="1068035652"/>
              </p:ext>
            </p:extLst>
          </p:nvPr>
        </p:nvGraphicFramePr>
        <p:xfrm>
          <a:off x="5314400" y="1476032"/>
          <a:ext cx="6392863" cy="3184525"/>
        </p:xfrm>
        <a:graphic>
          <a:graphicData uri="http://schemas.openxmlformats.org/presentationml/2006/ole">
            <mc:AlternateContent xmlns:mc="http://schemas.openxmlformats.org/markup-compatibility/2006">
              <mc:Choice xmlns:v="urn:schemas-microsoft-com:vml" Requires="v">
                <p:oleObj spid="_x0000_s24619" name="Worksheet" r:id="rId3" imgW="6393093" imgH="3185051" progId="Excel.Sheet.12">
                  <p:embed/>
                </p:oleObj>
              </mc:Choice>
              <mc:Fallback>
                <p:oleObj name="Worksheet" r:id="rId3" imgW="6393093" imgH="3185051" progId="Excel.Sheet.12">
                  <p:embed/>
                  <p:pic>
                    <p:nvPicPr>
                      <p:cNvPr id="0" name=""/>
                      <p:cNvPicPr/>
                      <p:nvPr/>
                    </p:nvPicPr>
                    <p:blipFill>
                      <a:blip r:embed="rId4"/>
                      <a:stretch>
                        <a:fillRect/>
                      </a:stretch>
                    </p:blipFill>
                    <p:spPr>
                      <a:xfrm>
                        <a:off x="5314400" y="1476032"/>
                        <a:ext cx="6392863" cy="3184525"/>
                      </a:xfrm>
                      <a:prstGeom prst="rect">
                        <a:avLst/>
                      </a:prstGeom>
                    </p:spPr>
                  </p:pic>
                </p:oleObj>
              </mc:Fallback>
            </mc:AlternateContent>
          </a:graphicData>
        </a:graphic>
      </p:graphicFrame>
    </p:spTree>
    <p:extLst>
      <p:ext uri="{BB962C8B-B14F-4D97-AF65-F5344CB8AC3E}">
        <p14:creationId xmlns:p14="http://schemas.microsoft.com/office/powerpoint/2010/main" val="16647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40690" y="1876507"/>
            <a:ext cx="3888188" cy="1384995"/>
          </a:xfrm>
          <a:prstGeom prst="rect">
            <a:avLst/>
          </a:prstGeom>
          <a:noFill/>
        </p:spPr>
        <p:txBody>
          <a:bodyPr wrap="square" rtlCol="0">
            <a:spAutoFit/>
          </a:bodyPr>
          <a:lstStyle/>
          <a:p>
            <a:r>
              <a:rPr lang="nl-BE" sz="2400" b="1" u="sng" dirty="0">
                <a:solidFill>
                  <a:schemeClr val="accent2">
                    <a:lumMod val="75000"/>
                  </a:schemeClr>
                </a:solidFill>
              </a:rPr>
              <a:t>Noteren van sancties : </a:t>
            </a:r>
          </a:p>
          <a:p>
            <a:endParaRPr lang="nl-BE" sz="2400" b="1" u="sng" dirty="0">
              <a:solidFill>
                <a:schemeClr val="accent2">
                  <a:lumMod val="75000"/>
                </a:schemeClr>
              </a:solidFill>
            </a:endParaRPr>
          </a:p>
          <a:p>
            <a:pPr marL="285750" indent="-285750">
              <a:buFontTx/>
              <a:buChar char="-"/>
            </a:pPr>
            <a:r>
              <a:rPr lang="nl-BE" dirty="0">
                <a:solidFill>
                  <a:srgbClr val="0070C0"/>
                </a:solidFill>
              </a:rPr>
              <a:t>Links onderaan het blad vind je het vak voor het noteren van sancties</a:t>
            </a:r>
          </a:p>
        </p:txBody>
      </p:sp>
      <p:sp>
        <p:nvSpPr>
          <p:cNvPr id="7" name="PIJL-RECHTS 6"/>
          <p:cNvSpPr/>
          <p:nvPr/>
        </p:nvSpPr>
        <p:spPr>
          <a:xfrm rot="2080764">
            <a:off x="2095493" y="4562791"/>
            <a:ext cx="2439554"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2" name="Object 1">
            <a:extLst>
              <a:ext uri="{FF2B5EF4-FFF2-40B4-BE49-F238E27FC236}">
                <a16:creationId xmlns:a16="http://schemas.microsoft.com/office/drawing/2014/main" id="{AD30678A-6E71-4847-88F2-91D1AA4F465A}"/>
              </a:ext>
            </a:extLst>
          </p:cNvPr>
          <p:cNvGraphicFramePr>
            <a:graphicFrameLocks noChangeAspect="1"/>
          </p:cNvGraphicFramePr>
          <p:nvPr>
            <p:extLst>
              <p:ext uri="{D42A27DB-BD31-4B8C-83A1-F6EECF244321}">
                <p14:modId xmlns:p14="http://schemas.microsoft.com/office/powerpoint/2010/main" val="1982923125"/>
              </p:ext>
            </p:extLst>
          </p:nvPr>
        </p:nvGraphicFramePr>
        <p:xfrm>
          <a:off x="4425920" y="310563"/>
          <a:ext cx="7655505" cy="5826625"/>
        </p:xfrm>
        <a:graphic>
          <a:graphicData uri="http://schemas.openxmlformats.org/presentationml/2006/ole">
            <mc:AlternateContent xmlns:mc="http://schemas.openxmlformats.org/markup-compatibility/2006">
              <mc:Choice xmlns:v="urn:schemas-microsoft-com:vml" Requires="v">
                <p:oleObj spid="_x0000_s25644"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4425920" y="310563"/>
                        <a:ext cx="7655505" cy="5826625"/>
                      </a:xfrm>
                      <a:prstGeom prst="rect">
                        <a:avLst/>
                      </a:prstGeom>
                    </p:spPr>
                  </p:pic>
                </p:oleObj>
              </mc:Fallback>
            </mc:AlternateContent>
          </a:graphicData>
        </a:graphic>
      </p:graphicFrame>
    </p:spTree>
    <p:extLst>
      <p:ext uri="{BB962C8B-B14F-4D97-AF65-F5344CB8AC3E}">
        <p14:creationId xmlns:p14="http://schemas.microsoft.com/office/powerpoint/2010/main" val="27174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993915" y="948667"/>
            <a:ext cx="3888188" cy="3508653"/>
          </a:xfrm>
          <a:prstGeom prst="rect">
            <a:avLst/>
          </a:prstGeom>
          <a:noFill/>
        </p:spPr>
        <p:txBody>
          <a:bodyPr wrap="square" rtlCol="0">
            <a:spAutoFit/>
          </a:bodyPr>
          <a:lstStyle/>
          <a:p>
            <a:r>
              <a:rPr lang="nl-BE" sz="2400" b="1" u="sng" dirty="0">
                <a:solidFill>
                  <a:schemeClr val="accent2">
                    <a:lumMod val="75000"/>
                  </a:schemeClr>
                </a:solidFill>
              </a:rPr>
              <a:t>Noteren van sancties : </a:t>
            </a:r>
          </a:p>
          <a:p>
            <a:endParaRPr lang="nl-BE" dirty="0">
              <a:solidFill>
                <a:schemeClr val="accent2">
                  <a:lumMod val="75000"/>
                </a:schemeClr>
              </a:solidFill>
            </a:endParaRPr>
          </a:p>
          <a:p>
            <a:endParaRPr lang="nl-BE" dirty="0">
              <a:solidFill>
                <a:schemeClr val="accent2">
                  <a:lumMod val="75000"/>
                </a:schemeClr>
              </a:solidFill>
            </a:endParaRPr>
          </a:p>
          <a:p>
            <a:endParaRPr lang="nl-BE" dirty="0">
              <a:solidFill>
                <a:schemeClr val="accent2">
                  <a:lumMod val="75000"/>
                </a:schemeClr>
              </a:solidFill>
            </a:endParaRPr>
          </a:p>
          <a:p>
            <a:r>
              <a:rPr lang="nl-BE" dirty="0">
                <a:solidFill>
                  <a:schemeClr val="accent2">
                    <a:lumMod val="75000"/>
                  </a:schemeClr>
                </a:solidFill>
              </a:rPr>
              <a:t>	</a:t>
            </a:r>
            <a:r>
              <a:rPr lang="nl-BE" sz="2000" u="sng" dirty="0">
                <a:solidFill>
                  <a:srgbClr val="FF0000"/>
                </a:solidFill>
              </a:rPr>
              <a:t>Ongegronde aanvragen</a:t>
            </a:r>
            <a:endParaRPr lang="nl-BE" u="sng" dirty="0">
              <a:solidFill>
                <a:srgbClr val="FF0000"/>
              </a:solidFill>
            </a:endParaRPr>
          </a:p>
          <a:p>
            <a:endParaRPr lang="nl-BE" u="sng" dirty="0">
              <a:solidFill>
                <a:schemeClr val="accent2">
                  <a:lumMod val="75000"/>
                </a:schemeClr>
              </a:solidFill>
            </a:endParaRPr>
          </a:p>
          <a:p>
            <a:r>
              <a:rPr lang="nl-BE" dirty="0"/>
              <a:t>Elke vorm van ongegronde aanvraag moet, onmiddellijk nadat je deze geweigerd hebt, genoteerd worden door een ‘X’ te plaatsen over de letter van de ploeg die deze fout maakt en dit in het vak ongegronde aanvraag</a:t>
            </a:r>
          </a:p>
        </p:txBody>
      </p:sp>
      <p:sp>
        <p:nvSpPr>
          <p:cNvPr id="7" name="PIJL-RECHTS 6"/>
          <p:cNvSpPr/>
          <p:nvPr/>
        </p:nvSpPr>
        <p:spPr>
          <a:xfrm rot="2207157">
            <a:off x="7089621" y="1742751"/>
            <a:ext cx="1760413"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sp>
        <p:nvSpPr>
          <p:cNvPr id="5" name="Tekstvak 4"/>
          <p:cNvSpPr txBox="1"/>
          <p:nvPr/>
        </p:nvSpPr>
        <p:spPr>
          <a:xfrm>
            <a:off x="1129085" y="4890052"/>
            <a:ext cx="6520070" cy="1200329"/>
          </a:xfrm>
          <a:prstGeom prst="rect">
            <a:avLst/>
          </a:prstGeom>
          <a:noFill/>
        </p:spPr>
        <p:txBody>
          <a:bodyPr wrap="square" rtlCol="0">
            <a:spAutoFit/>
          </a:bodyPr>
          <a:lstStyle/>
          <a:p>
            <a:r>
              <a:rPr lang="nl-BE" dirty="0">
                <a:solidFill>
                  <a:schemeClr val="accent1">
                    <a:lumMod val="75000"/>
                  </a:schemeClr>
                </a:solidFill>
              </a:rPr>
              <a:t>Voorbeelden ongegronde aanvragen :</a:t>
            </a:r>
          </a:p>
          <a:p>
            <a:pPr marL="285750" indent="-285750">
              <a:buFontTx/>
              <a:buChar char="-"/>
            </a:pPr>
            <a:r>
              <a:rPr lang="nl-BE" dirty="0">
                <a:solidFill>
                  <a:schemeClr val="accent1">
                    <a:lumMod val="75000"/>
                  </a:schemeClr>
                </a:solidFill>
              </a:rPr>
              <a:t>Derde TO</a:t>
            </a:r>
          </a:p>
          <a:p>
            <a:pPr marL="285750" indent="-285750">
              <a:buFontTx/>
              <a:buChar char="-"/>
            </a:pPr>
            <a:r>
              <a:rPr lang="nl-BE" dirty="0">
                <a:solidFill>
                  <a:schemeClr val="accent1">
                    <a:lumMod val="75000"/>
                  </a:schemeClr>
                </a:solidFill>
              </a:rPr>
              <a:t>Aanvraag voor een tweede spelerswissel door dezelfde ploeg tijdens dezelfde onderbreking</a:t>
            </a:r>
          </a:p>
        </p:txBody>
      </p:sp>
      <p:graphicFrame>
        <p:nvGraphicFramePr>
          <p:cNvPr id="4" name="Object 3">
            <a:extLst>
              <a:ext uri="{FF2B5EF4-FFF2-40B4-BE49-F238E27FC236}">
                <a16:creationId xmlns:a16="http://schemas.microsoft.com/office/drawing/2014/main" id="{0CB26BD9-989D-43E7-B3F9-8627A5CD4F2D}"/>
              </a:ext>
            </a:extLst>
          </p:cNvPr>
          <p:cNvGraphicFramePr>
            <a:graphicFrameLocks noChangeAspect="1"/>
          </p:cNvGraphicFramePr>
          <p:nvPr>
            <p:extLst>
              <p:ext uri="{D42A27DB-BD31-4B8C-83A1-F6EECF244321}">
                <p14:modId xmlns:p14="http://schemas.microsoft.com/office/powerpoint/2010/main" val="1876666022"/>
              </p:ext>
            </p:extLst>
          </p:nvPr>
        </p:nvGraphicFramePr>
        <p:xfrm>
          <a:off x="5190931" y="2718486"/>
          <a:ext cx="6091780" cy="1955200"/>
        </p:xfrm>
        <a:graphic>
          <a:graphicData uri="http://schemas.openxmlformats.org/presentationml/2006/ole">
            <mc:AlternateContent xmlns:mc="http://schemas.openxmlformats.org/markup-compatibility/2006">
              <mc:Choice xmlns:v="urn:schemas-microsoft-com:vml" Requires="v">
                <p:oleObj spid="_x0000_s26663" name="Worksheet" r:id="rId3" imgW="3848187" imgH="1234440" progId="Excel.Sheet.12">
                  <p:embed/>
                </p:oleObj>
              </mc:Choice>
              <mc:Fallback>
                <p:oleObj name="Worksheet" r:id="rId3" imgW="3848187" imgH="1234440" progId="Excel.Sheet.12">
                  <p:embed/>
                  <p:pic>
                    <p:nvPicPr>
                      <p:cNvPr id="0" name=""/>
                      <p:cNvPicPr/>
                      <p:nvPr/>
                    </p:nvPicPr>
                    <p:blipFill>
                      <a:blip r:embed="rId4"/>
                      <a:stretch>
                        <a:fillRect/>
                      </a:stretch>
                    </p:blipFill>
                    <p:spPr>
                      <a:xfrm>
                        <a:off x="5190931" y="2718486"/>
                        <a:ext cx="6091780" cy="1955200"/>
                      </a:xfrm>
                      <a:prstGeom prst="rect">
                        <a:avLst/>
                      </a:prstGeom>
                    </p:spPr>
                  </p:pic>
                </p:oleObj>
              </mc:Fallback>
            </mc:AlternateContent>
          </a:graphicData>
        </a:graphic>
      </p:graphicFrame>
    </p:spTree>
    <p:extLst>
      <p:ext uri="{BB962C8B-B14F-4D97-AF65-F5344CB8AC3E}">
        <p14:creationId xmlns:p14="http://schemas.microsoft.com/office/powerpoint/2010/main" val="265908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2738" y="503394"/>
            <a:ext cx="6019135" cy="5724644"/>
          </a:xfrm>
          <a:prstGeom prst="rect">
            <a:avLst/>
          </a:prstGeom>
          <a:noFill/>
        </p:spPr>
        <p:txBody>
          <a:bodyPr wrap="square" rtlCol="0">
            <a:spAutoFit/>
          </a:bodyPr>
          <a:lstStyle/>
          <a:p>
            <a:r>
              <a:rPr lang="nl-BE" sz="2400" b="1" u="sng" dirty="0">
                <a:solidFill>
                  <a:schemeClr val="accent2">
                    <a:lumMod val="75000"/>
                  </a:schemeClr>
                </a:solidFill>
              </a:rPr>
              <a:t>Noteren van sancties : </a:t>
            </a:r>
          </a:p>
          <a:p>
            <a:endParaRPr lang="nl-BE" dirty="0">
              <a:solidFill>
                <a:schemeClr val="accent2">
                  <a:lumMod val="75000"/>
                </a:schemeClr>
              </a:solidFill>
            </a:endParaRPr>
          </a:p>
          <a:p>
            <a:endParaRPr lang="nl-BE" dirty="0">
              <a:solidFill>
                <a:schemeClr val="accent2">
                  <a:lumMod val="75000"/>
                </a:schemeClr>
              </a:solidFill>
            </a:endParaRPr>
          </a:p>
          <a:p>
            <a:r>
              <a:rPr lang="nl-BE" dirty="0">
                <a:solidFill>
                  <a:schemeClr val="accent2">
                    <a:lumMod val="75000"/>
                  </a:schemeClr>
                </a:solidFill>
              </a:rPr>
              <a:t>	</a:t>
            </a:r>
            <a:r>
              <a:rPr lang="nl-BE" sz="2000" u="sng" dirty="0">
                <a:solidFill>
                  <a:srgbClr val="FF0000"/>
                </a:solidFill>
              </a:rPr>
              <a:t>Sancties voor wangedrag</a:t>
            </a:r>
            <a:endParaRPr lang="nl-BE" u="sng" dirty="0">
              <a:solidFill>
                <a:srgbClr val="FF0000"/>
              </a:solidFill>
            </a:endParaRPr>
          </a:p>
          <a:p>
            <a:endParaRPr lang="nl-BE" u="sng" dirty="0">
              <a:solidFill>
                <a:schemeClr val="accent2">
                  <a:lumMod val="75000"/>
                </a:schemeClr>
              </a:solidFill>
            </a:endParaRPr>
          </a:p>
          <a:p>
            <a:r>
              <a:rPr lang="nl-BE" dirty="0"/>
              <a:t>Alle sancties worden in het vak ‘Sancties’ genoteerd</a:t>
            </a:r>
          </a:p>
          <a:p>
            <a:endParaRPr lang="nl-BE" dirty="0">
              <a:solidFill>
                <a:schemeClr val="accent2">
                  <a:lumMod val="75000"/>
                </a:schemeClr>
              </a:solidFill>
            </a:endParaRPr>
          </a:p>
          <a:p>
            <a:pPr marL="285750" indent="-285750">
              <a:buFontTx/>
              <a:buChar char="-"/>
            </a:pPr>
            <a:r>
              <a:rPr lang="nl-BE" dirty="0">
                <a:solidFill>
                  <a:schemeClr val="accent1">
                    <a:lumMod val="50000"/>
                  </a:schemeClr>
                </a:solidFill>
              </a:rPr>
              <a:t>Voor spelers en wisselspelers:</a:t>
            </a:r>
          </a:p>
          <a:p>
            <a:pPr marL="742950" lvl="1" indent="-285750">
              <a:buFontTx/>
              <a:buChar char="-"/>
            </a:pPr>
            <a:r>
              <a:rPr lang="nl-BE" dirty="0">
                <a:solidFill>
                  <a:schemeClr val="accent1">
                    <a:lumMod val="50000"/>
                  </a:schemeClr>
                </a:solidFill>
              </a:rPr>
              <a:t>Nummer speler in overeenstemmend vakje</a:t>
            </a:r>
          </a:p>
          <a:p>
            <a:pPr marL="1200150" lvl="2" indent="-285750">
              <a:buFontTx/>
              <a:buChar char="-"/>
            </a:pPr>
            <a:r>
              <a:rPr lang="nl-BE" dirty="0">
                <a:solidFill>
                  <a:schemeClr val="accent1">
                    <a:lumMod val="50000"/>
                  </a:schemeClr>
                </a:solidFill>
              </a:rPr>
              <a:t>W = waarschuwing</a:t>
            </a:r>
          </a:p>
          <a:p>
            <a:pPr marL="1200150" lvl="2" indent="-285750">
              <a:buFontTx/>
              <a:buChar char="-"/>
            </a:pPr>
            <a:r>
              <a:rPr lang="nl-BE" dirty="0">
                <a:solidFill>
                  <a:schemeClr val="accent1">
                    <a:lumMod val="50000"/>
                  </a:schemeClr>
                </a:solidFill>
              </a:rPr>
              <a:t>B = bestraffing</a:t>
            </a:r>
          </a:p>
          <a:p>
            <a:pPr marL="1200150" lvl="2" indent="-285750">
              <a:buFontTx/>
              <a:buChar char="-"/>
            </a:pPr>
            <a:r>
              <a:rPr lang="nl-BE" dirty="0">
                <a:solidFill>
                  <a:schemeClr val="accent1">
                    <a:lumMod val="50000"/>
                  </a:schemeClr>
                </a:solidFill>
              </a:rPr>
              <a:t>Uw = uitwijzing (voor de rest van de set)</a:t>
            </a:r>
          </a:p>
          <a:p>
            <a:pPr marL="1200150" lvl="2" indent="-285750">
              <a:buFontTx/>
              <a:buChar char="-"/>
            </a:pPr>
            <a:r>
              <a:rPr lang="nl-BE" dirty="0" err="1">
                <a:solidFill>
                  <a:schemeClr val="accent1">
                    <a:lumMod val="50000"/>
                  </a:schemeClr>
                </a:solidFill>
              </a:rPr>
              <a:t>Us</a:t>
            </a:r>
            <a:r>
              <a:rPr lang="nl-BE" dirty="0">
                <a:solidFill>
                  <a:schemeClr val="accent1">
                    <a:lumMod val="50000"/>
                  </a:schemeClr>
                </a:solidFill>
              </a:rPr>
              <a:t> = uitsluiting (voor de rest van de wedstrijd)</a:t>
            </a:r>
          </a:p>
          <a:p>
            <a:pPr marL="742950" lvl="1" indent="-285750">
              <a:buFontTx/>
              <a:buChar char="-"/>
            </a:pPr>
            <a:r>
              <a:rPr lang="nl-BE" dirty="0">
                <a:solidFill>
                  <a:schemeClr val="accent1">
                    <a:lumMod val="50000"/>
                  </a:schemeClr>
                </a:solidFill>
              </a:rPr>
              <a:t>Ploeg van de speler = ‘A’ of ‘B’ noteren</a:t>
            </a:r>
          </a:p>
          <a:p>
            <a:pPr marL="742950" lvl="1" indent="-285750">
              <a:buFontTx/>
              <a:buChar char="-"/>
            </a:pPr>
            <a:r>
              <a:rPr lang="nl-BE" dirty="0">
                <a:solidFill>
                  <a:schemeClr val="accent1">
                    <a:lumMod val="50000"/>
                  </a:schemeClr>
                </a:solidFill>
              </a:rPr>
              <a:t>De set waarin de sanctie wordt gegeven</a:t>
            </a:r>
          </a:p>
          <a:p>
            <a:pPr marL="742950" lvl="1" indent="-285750">
              <a:buFontTx/>
              <a:buChar char="-"/>
            </a:pPr>
            <a:r>
              <a:rPr lang="nl-BE" dirty="0">
                <a:solidFill>
                  <a:schemeClr val="accent1">
                    <a:lumMod val="50000"/>
                  </a:schemeClr>
                </a:solidFill>
              </a:rPr>
              <a:t>De stand (punten van de bestrafte ploeg eerst)</a:t>
            </a:r>
          </a:p>
          <a:p>
            <a:pPr lvl="1"/>
            <a:endParaRPr lang="nl-BE" dirty="0">
              <a:solidFill>
                <a:srgbClr val="ED7D31">
                  <a:lumMod val="75000"/>
                </a:srgbClr>
              </a:solidFill>
            </a:endParaRPr>
          </a:p>
          <a:p>
            <a:pPr marL="285750" indent="-285750">
              <a:buFontTx/>
              <a:buChar char="-"/>
            </a:pPr>
            <a:r>
              <a:rPr lang="nl-BE" dirty="0">
                <a:solidFill>
                  <a:schemeClr val="accent6">
                    <a:lumMod val="75000"/>
                  </a:schemeClr>
                </a:solidFill>
              </a:rPr>
              <a:t>Voor andere leden van de ploeg:</a:t>
            </a:r>
          </a:p>
          <a:p>
            <a:pPr lvl="1"/>
            <a:r>
              <a:rPr lang="nl-BE" dirty="0">
                <a:solidFill>
                  <a:schemeClr val="accent6">
                    <a:lumMod val="75000"/>
                  </a:schemeClr>
                </a:solidFill>
              </a:rPr>
              <a:t>Volgende afkorting gebruiken :  C = Coach; </a:t>
            </a:r>
          </a:p>
          <a:p>
            <a:pPr lvl="1"/>
            <a:r>
              <a:rPr lang="nl-BE" dirty="0">
                <a:solidFill>
                  <a:schemeClr val="accent6">
                    <a:lumMod val="75000"/>
                  </a:schemeClr>
                </a:solidFill>
              </a:rPr>
              <a:t>AC = Assistent-coach; V = Verzorger; D = Dokter</a:t>
            </a:r>
          </a:p>
        </p:txBody>
      </p:sp>
      <p:sp>
        <p:nvSpPr>
          <p:cNvPr id="7" name="PIJL-RECHTS 6"/>
          <p:cNvSpPr/>
          <p:nvPr/>
        </p:nvSpPr>
        <p:spPr>
          <a:xfrm rot="7956730">
            <a:off x="7340690" y="1586434"/>
            <a:ext cx="1898932"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9" name="Object 8">
            <a:extLst>
              <a:ext uri="{FF2B5EF4-FFF2-40B4-BE49-F238E27FC236}">
                <a16:creationId xmlns:a16="http://schemas.microsoft.com/office/drawing/2014/main" id="{5023BAC3-3E13-4032-BE99-6429FB68314C}"/>
              </a:ext>
            </a:extLst>
          </p:cNvPr>
          <p:cNvGraphicFramePr>
            <a:graphicFrameLocks noChangeAspect="1"/>
          </p:cNvGraphicFramePr>
          <p:nvPr>
            <p:extLst>
              <p:ext uri="{D42A27DB-BD31-4B8C-83A1-F6EECF244321}">
                <p14:modId xmlns:p14="http://schemas.microsoft.com/office/powerpoint/2010/main" val="3451123120"/>
              </p:ext>
            </p:extLst>
          </p:nvPr>
        </p:nvGraphicFramePr>
        <p:xfrm>
          <a:off x="6289143" y="2602242"/>
          <a:ext cx="5151829" cy="1653516"/>
        </p:xfrm>
        <a:graphic>
          <a:graphicData uri="http://schemas.openxmlformats.org/presentationml/2006/ole">
            <mc:AlternateContent xmlns:mc="http://schemas.openxmlformats.org/markup-compatibility/2006">
              <mc:Choice xmlns:v="urn:schemas-microsoft-com:vml" Requires="v">
                <p:oleObj spid="_x0000_s27689" name="Worksheet" r:id="rId3" imgW="3848187" imgH="1234440" progId="Excel.Sheet.12">
                  <p:embed/>
                </p:oleObj>
              </mc:Choice>
              <mc:Fallback>
                <p:oleObj name="Worksheet" r:id="rId3" imgW="3848187" imgH="1234440" progId="Excel.Sheet.12">
                  <p:embed/>
                  <p:pic>
                    <p:nvPicPr>
                      <p:cNvPr id="4" name="Object 3">
                        <a:extLst>
                          <a:ext uri="{FF2B5EF4-FFF2-40B4-BE49-F238E27FC236}">
                            <a16:creationId xmlns:a16="http://schemas.microsoft.com/office/drawing/2014/main" id="{0CB26BD9-989D-43E7-B3F9-8627A5CD4F2D}"/>
                          </a:ext>
                        </a:extLst>
                      </p:cNvPr>
                      <p:cNvPicPr/>
                      <p:nvPr/>
                    </p:nvPicPr>
                    <p:blipFill>
                      <a:blip r:embed="rId4"/>
                      <a:stretch>
                        <a:fillRect/>
                      </a:stretch>
                    </p:blipFill>
                    <p:spPr>
                      <a:xfrm>
                        <a:off x="6289143" y="2602242"/>
                        <a:ext cx="5151829" cy="1653516"/>
                      </a:xfrm>
                      <a:prstGeom prst="rect">
                        <a:avLst/>
                      </a:prstGeom>
                    </p:spPr>
                  </p:pic>
                </p:oleObj>
              </mc:Fallback>
            </mc:AlternateContent>
          </a:graphicData>
        </a:graphic>
      </p:graphicFrame>
    </p:spTree>
    <p:extLst>
      <p:ext uri="{BB962C8B-B14F-4D97-AF65-F5344CB8AC3E}">
        <p14:creationId xmlns:p14="http://schemas.microsoft.com/office/powerpoint/2010/main" val="12824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2738" y="503394"/>
            <a:ext cx="6019135" cy="3508653"/>
          </a:xfrm>
          <a:prstGeom prst="rect">
            <a:avLst/>
          </a:prstGeom>
          <a:noFill/>
        </p:spPr>
        <p:txBody>
          <a:bodyPr wrap="square" rtlCol="0">
            <a:spAutoFit/>
          </a:bodyPr>
          <a:lstStyle/>
          <a:p>
            <a:r>
              <a:rPr lang="nl-BE" sz="2400" b="1" u="sng" dirty="0">
                <a:solidFill>
                  <a:schemeClr val="accent2">
                    <a:lumMod val="75000"/>
                  </a:schemeClr>
                </a:solidFill>
              </a:rPr>
              <a:t>Noteren van sancties : </a:t>
            </a:r>
          </a:p>
          <a:p>
            <a:endParaRPr lang="nl-BE" dirty="0">
              <a:solidFill>
                <a:schemeClr val="accent2">
                  <a:lumMod val="75000"/>
                </a:schemeClr>
              </a:solidFill>
            </a:endParaRPr>
          </a:p>
          <a:p>
            <a:endParaRPr lang="nl-BE" dirty="0">
              <a:solidFill>
                <a:schemeClr val="accent2">
                  <a:lumMod val="75000"/>
                </a:schemeClr>
              </a:solidFill>
            </a:endParaRPr>
          </a:p>
          <a:p>
            <a:r>
              <a:rPr lang="nl-BE" dirty="0">
                <a:solidFill>
                  <a:schemeClr val="accent2">
                    <a:lumMod val="75000"/>
                  </a:schemeClr>
                </a:solidFill>
              </a:rPr>
              <a:t>	</a:t>
            </a:r>
            <a:r>
              <a:rPr lang="nl-BE" sz="2000" u="sng" dirty="0">
                <a:solidFill>
                  <a:srgbClr val="FF0000"/>
                </a:solidFill>
              </a:rPr>
              <a:t>Sancties voor spelvertraging</a:t>
            </a:r>
            <a:endParaRPr lang="nl-BE" u="sng" dirty="0">
              <a:solidFill>
                <a:srgbClr val="FF0000"/>
              </a:solidFill>
            </a:endParaRPr>
          </a:p>
          <a:p>
            <a:endParaRPr lang="nl-BE" u="sng" dirty="0">
              <a:solidFill>
                <a:schemeClr val="accent2">
                  <a:lumMod val="75000"/>
                </a:schemeClr>
              </a:solidFill>
            </a:endParaRPr>
          </a:p>
          <a:p>
            <a:r>
              <a:rPr lang="nl-BE" dirty="0"/>
              <a:t>Alle sancties worden in het vak ‘Sancties’ genoteerd</a:t>
            </a:r>
          </a:p>
          <a:p>
            <a:endParaRPr lang="nl-BE" dirty="0">
              <a:solidFill>
                <a:schemeClr val="accent2">
                  <a:lumMod val="75000"/>
                </a:schemeClr>
              </a:solidFill>
            </a:endParaRPr>
          </a:p>
          <a:p>
            <a:pPr marL="742950" lvl="1" indent="-285750">
              <a:buFontTx/>
              <a:buChar char="-"/>
            </a:pPr>
            <a:r>
              <a:rPr lang="nl-BE" dirty="0">
                <a:solidFill>
                  <a:schemeClr val="accent1">
                    <a:lumMod val="50000"/>
                  </a:schemeClr>
                </a:solidFill>
              </a:rPr>
              <a:t>‘SV’ vermelden in de kolom ‘W’ of ‘B’</a:t>
            </a:r>
          </a:p>
          <a:p>
            <a:pPr marL="742950" lvl="1" indent="-285750">
              <a:buFontTx/>
              <a:buChar char="-"/>
            </a:pPr>
            <a:r>
              <a:rPr lang="nl-BE" dirty="0">
                <a:solidFill>
                  <a:schemeClr val="accent1">
                    <a:lumMod val="50000"/>
                  </a:schemeClr>
                </a:solidFill>
              </a:rPr>
              <a:t>Ploeg = ‘A’ of ‘B’ noteren</a:t>
            </a:r>
          </a:p>
          <a:p>
            <a:pPr marL="742950" lvl="1" indent="-285750">
              <a:buFontTx/>
              <a:buChar char="-"/>
            </a:pPr>
            <a:r>
              <a:rPr lang="nl-BE" dirty="0">
                <a:solidFill>
                  <a:schemeClr val="accent1">
                    <a:lumMod val="50000"/>
                  </a:schemeClr>
                </a:solidFill>
              </a:rPr>
              <a:t>De set waarin de sanctie wordt gegeven</a:t>
            </a:r>
          </a:p>
          <a:p>
            <a:pPr marL="742950" lvl="1" indent="-285750">
              <a:buFontTx/>
              <a:buChar char="-"/>
            </a:pPr>
            <a:r>
              <a:rPr lang="nl-BE" dirty="0">
                <a:solidFill>
                  <a:schemeClr val="accent1">
                    <a:lumMod val="50000"/>
                  </a:schemeClr>
                </a:solidFill>
              </a:rPr>
              <a:t>De stand (punten van de bestrafte ploeg eerst)</a:t>
            </a:r>
          </a:p>
          <a:p>
            <a:pPr marL="285750" indent="-285750">
              <a:buFontTx/>
              <a:buChar char="-"/>
            </a:pPr>
            <a:endParaRPr lang="nl-BE" dirty="0">
              <a:solidFill>
                <a:schemeClr val="accent2">
                  <a:lumMod val="75000"/>
                </a:schemeClr>
              </a:solidFill>
            </a:endParaRPr>
          </a:p>
        </p:txBody>
      </p:sp>
      <p:sp>
        <p:nvSpPr>
          <p:cNvPr id="7" name="PIJL-RECHTS 6"/>
          <p:cNvSpPr/>
          <p:nvPr/>
        </p:nvSpPr>
        <p:spPr>
          <a:xfrm rot="560546">
            <a:off x="3861077" y="4087071"/>
            <a:ext cx="1898932"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4" name="Object 3">
            <a:extLst>
              <a:ext uri="{FF2B5EF4-FFF2-40B4-BE49-F238E27FC236}">
                <a16:creationId xmlns:a16="http://schemas.microsoft.com/office/drawing/2014/main" id="{9D6F8F11-345E-4ED7-B9D0-420E41569830}"/>
              </a:ext>
            </a:extLst>
          </p:cNvPr>
          <p:cNvGraphicFramePr>
            <a:graphicFrameLocks noChangeAspect="1"/>
          </p:cNvGraphicFramePr>
          <p:nvPr>
            <p:extLst>
              <p:ext uri="{D42A27DB-BD31-4B8C-83A1-F6EECF244321}">
                <p14:modId xmlns:p14="http://schemas.microsoft.com/office/powerpoint/2010/main" val="2142219333"/>
              </p:ext>
            </p:extLst>
          </p:nvPr>
        </p:nvGraphicFramePr>
        <p:xfrm>
          <a:off x="5930398" y="3314701"/>
          <a:ext cx="5446952" cy="1748238"/>
        </p:xfrm>
        <a:graphic>
          <a:graphicData uri="http://schemas.openxmlformats.org/presentationml/2006/ole">
            <mc:AlternateContent xmlns:mc="http://schemas.openxmlformats.org/markup-compatibility/2006">
              <mc:Choice xmlns:v="urn:schemas-microsoft-com:vml" Requires="v">
                <p:oleObj spid="_x0000_s28711" name="Worksheet" r:id="rId3" imgW="3848187" imgH="1234440" progId="Excel.Sheet.12">
                  <p:embed/>
                </p:oleObj>
              </mc:Choice>
              <mc:Fallback>
                <p:oleObj name="Worksheet" r:id="rId3" imgW="3848187" imgH="1234440" progId="Excel.Sheet.12">
                  <p:embed/>
                  <p:pic>
                    <p:nvPicPr>
                      <p:cNvPr id="0" name=""/>
                      <p:cNvPicPr/>
                      <p:nvPr/>
                    </p:nvPicPr>
                    <p:blipFill>
                      <a:blip r:embed="rId4"/>
                      <a:stretch>
                        <a:fillRect/>
                      </a:stretch>
                    </p:blipFill>
                    <p:spPr>
                      <a:xfrm>
                        <a:off x="5930398" y="3314701"/>
                        <a:ext cx="5446952" cy="1748238"/>
                      </a:xfrm>
                      <a:prstGeom prst="rect">
                        <a:avLst/>
                      </a:prstGeom>
                    </p:spPr>
                  </p:pic>
                </p:oleObj>
              </mc:Fallback>
            </mc:AlternateContent>
          </a:graphicData>
        </a:graphic>
      </p:graphicFrame>
    </p:spTree>
    <p:extLst>
      <p:ext uri="{BB962C8B-B14F-4D97-AF65-F5344CB8AC3E}">
        <p14:creationId xmlns:p14="http://schemas.microsoft.com/office/powerpoint/2010/main" val="117268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08884" y="1807407"/>
            <a:ext cx="3016831" cy="2492990"/>
          </a:xfrm>
          <a:prstGeom prst="rect">
            <a:avLst/>
          </a:prstGeom>
          <a:noFill/>
        </p:spPr>
        <p:txBody>
          <a:bodyPr wrap="square" rtlCol="0">
            <a:spAutoFit/>
          </a:bodyPr>
          <a:lstStyle/>
          <a:p>
            <a:r>
              <a:rPr lang="nl-BE" sz="2400" b="1" u="sng" dirty="0">
                <a:solidFill>
                  <a:schemeClr val="accent2">
                    <a:lumMod val="75000"/>
                  </a:schemeClr>
                </a:solidFill>
              </a:rPr>
              <a:t>Invullen van de resultatentabel: </a:t>
            </a:r>
          </a:p>
          <a:p>
            <a:endParaRPr lang="nl-BE" dirty="0">
              <a:solidFill>
                <a:schemeClr val="accent2">
                  <a:lumMod val="75000"/>
                </a:schemeClr>
              </a:solidFill>
            </a:endParaRPr>
          </a:p>
          <a:p>
            <a:endParaRPr lang="nl-BE" dirty="0">
              <a:solidFill>
                <a:schemeClr val="accent2">
                  <a:lumMod val="75000"/>
                </a:schemeClr>
              </a:solidFill>
            </a:endParaRPr>
          </a:p>
          <a:p>
            <a:endParaRPr lang="nl-BE" dirty="0">
              <a:solidFill>
                <a:schemeClr val="accent2">
                  <a:lumMod val="75000"/>
                </a:schemeClr>
              </a:solidFill>
            </a:endParaRPr>
          </a:p>
          <a:p>
            <a:r>
              <a:rPr lang="nl-BE" dirty="0">
                <a:solidFill>
                  <a:schemeClr val="accent1">
                    <a:lumMod val="50000"/>
                  </a:schemeClr>
                </a:solidFill>
              </a:rPr>
              <a:t>Op het einde van elke set vul je de resultatentabel aan</a:t>
            </a:r>
          </a:p>
          <a:p>
            <a:r>
              <a:rPr lang="nl-BE" dirty="0">
                <a:solidFill>
                  <a:schemeClr val="accent2">
                    <a:lumMod val="75000"/>
                  </a:schemeClr>
                </a:solidFill>
              </a:rPr>
              <a:t>	</a:t>
            </a:r>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2" name="Object 1">
            <a:extLst>
              <a:ext uri="{FF2B5EF4-FFF2-40B4-BE49-F238E27FC236}">
                <a16:creationId xmlns:a16="http://schemas.microsoft.com/office/drawing/2014/main" id="{7D931251-56CF-4639-BAD7-03EF1AD6B245}"/>
              </a:ext>
            </a:extLst>
          </p:cNvPr>
          <p:cNvGraphicFramePr>
            <a:graphicFrameLocks noChangeAspect="1"/>
          </p:cNvGraphicFramePr>
          <p:nvPr>
            <p:extLst>
              <p:ext uri="{D42A27DB-BD31-4B8C-83A1-F6EECF244321}">
                <p14:modId xmlns:p14="http://schemas.microsoft.com/office/powerpoint/2010/main" val="1070300279"/>
              </p:ext>
            </p:extLst>
          </p:nvPr>
        </p:nvGraphicFramePr>
        <p:xfrm>
          <a:off x="3525715" y="273050"/>
          <a:ext cx="8293100" cy="6311900"/>
        </p:xfrm>
        <a:graphic>
          <a:graphicData uri="http://schemas.openxmlformats.org/presentationml/2006/ole">
            <mc:AlternateContent xmlns:mc="http://schemas.openxmlformats.org/markup-compatibility/2006">
              <mc:Choice xmlns:v="urn:schemas-microsoft-com:vml" Requires="v">
                <p:oleObj spid="_x0000_s29741"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3525715" y="273050"/>
                        <a:ext cx="8293100" cy="6311900"/>
                      </a:xfrm>
                      <a:prstGeom prst="rect">
                        <a:avLst/>
                      </a:prstGeom>
                    </p:spPr>
                  </p:pic>
                </p:oleObj>
              </mc:Fallback>
            </mc:AlternateContent>
          </a:graphicData>
        </a:graphic>
      </p:graphicFrame>
      <p:sp>
        <p:nvSpPr>
          <p:cNvPr id="7" name="PIJL-RECHTS 6"/>
          <p:cNvSpPr/>
          <p:nvPr/>
        </p:nvSpPr>
        <p:spPr>
          <a:xfrm rot="21122848">
            <a:off x="2759933" y="3971798"/>
            <a:ext cx="4030949"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043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20389" y="646516"/>
            <a:ext cx="6144021" cy="3785652"/>
          </a:xfrm>
          <a:prstGeom prst="rect">
            <a:avLst/>
          </a:prstGeom>
          <a:noFill/>
        </p:spPr>
        <p:txBody>
          <a:bodyPr wrap="square" rtlCol="0">
            <a:spAutoFit/>
          </a:bodyPr>
          <a:lstStyle/>
          <a:p>
            <a:r>
              <a:rPr lang="nl-BE" sz="2400" b="1" u="sng" dirty="0">
                <a:solidFill>
                  <a:schemeClr val="accent2">
                    <a:lumMod val="75000"/>
                  </a:schemeClr>
                </a:solidFill>
              </a:rPr>
              <a:t>Invullen van de resultatentabel: </a:t>
            </a:r>
          </a:p>
          <a:p>
            <a:endParaRPr lang="nl-BE" dirty="0">
              <a:solidFill>
                <a:schemeClr val="accent2">
                  <a:lumMod val="75000"/>
                </a:schemeClr>
              </a:solidFill>
            </a:endParaRPr>
          </a:p>
          <a:p>
            <a:pPr marL="285750" indent="-285750">
              <a:buFontTx/>
              <a:buChar char="-"/>
            </a:pPr>
            <a:r>
              <a:rPr lang="nl-BE" dirty="0">
                <a:solidFill>
                  <a:schemeClr val="accent1">
                    <a:lumMod val="50000"/>
                  </a:schemeClr>
                </a:solidFill>
              </a:rPr>
              <a:t>Onder ‘PLOEG A’ en ‘PLOEG B’ schrijf je de naam van de club</a:t>
            </a:r>
          </a:p>
          <a:p>
            <a:pPr marL="285750" indent="-285750">
              <a:buFontTx/>
              <a:buChar char="-"/>
            </a:pPr>
            <a:endParaRPr lang="nl-BE" dirty="0">
              <a:solidFill>
                <a:schemeClr val="accent2">
                  <a:lumMod val="75000"/>
                </a:schemeClr>
              </a:solidFill>
            </a:endParaRPr>
          </a:p>
          <a:p>
            <a:pPr marL="285750" indent="-285750">
              <a:buFontTx/>
              <a:buChar char="-"/>
            </a:pPr>
            <a:r>
              <a:rPr lang="nl-BE" dirty="0">
                <a:solidFill>
                  <a:schemeClr val="accent2">
                    <a:lumMod val="75000"/>
                  </a:schemeClr>
                </a:solidFill>
              </a:rPr>
              <a:t>In de kolom ‘P’ noteer je de punten</a:t>
            </a:r>
          </a:p>
          <a:p>
            <a:pPr marL="285750" indent="-285750">
              <a:buFontTx/>
              <a:buChar char="-"/>
            </a:pPr>
            <a:endParaRPr lang="nl-BE" dirty="0">
              <a:solidFill>
                <a:schemeClr val="accent2">
                  <a:lumMod val="75000"/>
                </a:schemeClr>
              </a:solidFill>
            </a:endParaRPr>
          </a:p>
          <a:p>
            <a:pPr marL="285750" indent="-285750">
              <a:buFontTx/>
              <a:buChar char="-"/>
            </a:pPr>
            <a:r>
              <a:rPr lang="nl-BE" dirty="0">
                <a:solidFill>
                  <a:schemeClr val="accent1">
                    <a:lumMod val="50000"/>
                  </a:schemeClr>
                </a:solidFill>
              </a:rPr>
              <a:t>In de kolom ‘G’ noteer je</a:t>
            </a:r>
          </a:p>
          <a:p>
            <a:pPr marL="742950" lvl="1" indent="-285750">
              <a:buFontTx/>
              <a:buChar char="-"/>
            </a:pPr>
            <a:r>
              <a:rPr lang="nl-BE" dirty="0">
                <a:solidFill>
                  <a:schemeClr val="accent1">
                    <a:lumMod val="50000"/>
                  </a:schemeClr>
                </a:solidFill>
              </a:rPr>
              <a:t>‘1’ bij de ploeg die de set gewonnen heeft</a:t>
            </a:r>
          </a:p>
          <a:p>
            <a:pPr marL="742950" lvl="1" indent="-285750">
              <a:buFontTx/>
              <a:buChar char="-"/>
            </a:pPr>
            <a:r>
              <a:rPr lang="nl-BE" dirty="0">
                <a:solidFill>
                  <a:schemeClr val="accent1">
                    <a:lumMod val="50000"/>
                  </a:schemeClr>
                </a:solidFill>
              </a:rPr>
              <a:t>‘0’ bij de ploeg die de set verloren heeft</a:t>
            </a:r>
          </a:p>
          <a:p>
            <a:pPr lvl="1"/>
            <a:endParaRPr lang="nl-BE" dirty="0">
              <a:solidFill>
                <a:schemeClr val="accent2">
                  <a:lumMod val="75000"/>
                </a:schemeClr>
              </a:solidFill>
            </a:endParaRPr>
          </a:p>
          <a:p>
            <a:pPr marL="742950" lvl="1" indent="-285750">
              <a:buFontTx/>
              <a:buChar char="-"/>
            </a:pPr>
            <a:endParaRPr lang="nl-BE" dirty="0">
              <a:solidFill>
                <a:schemeClr val="accent2">
                  <a:lumMod val="75000"/>
                </a:schemeClr>
              </a:solidFill>
            </a:endParaRPr>
          </a:p>
          <a:p>
            <a:r>
              <a:rPr lang="nl-BE" dirty="0">
                <a:solidFill>
                  <a:schemeClr val="accent2">
                    <a:lumMod val="75000"/>
                  </a:schemeClr>
                </a:solidFill>
              </a:rPr>
              <a:t>- </a:t>
            </a:r>
            <a:r>
              <a:rPr lang="nl-BE" dirty="0">
                <a:solidFill>
                  <a:srgbClr val="FF0000"/>
                </a:solidFill>
              </a:rPr>
              <a:t>De TO en </a:t>
            </a:r>
            <a:r>
              <a:rPr lang="nl-BE" dirty="0" err="1">
                <a:solidFill>
                  <a:srgbClr val="FF0000"/>
                </a:solidFill>
              </a:rPr>
              <a:t>Wi</a:t>
            </a:r>
            <a:r>
              <a:rPr lang="nl-BE" dirty="0">
                <a:solidFill>
                  <a:srgbClr val="FF0000"/>
                </a:solidFill>
              </a:rPr>
              <a:t> moeten niet ingeschreven worden</a:t>
            </a:r>
          </a:p>
          <a:p>
            <a:r>
              <a:rPr lang="nl-BE" dirty="0">
                <a:solidFill>
                  <a:schemeClr val="accent2">
                    <a:lumMod val="75000"/>
                  </a:schemeClr>
                </a:solidFill>
              </a:rPr>
              <a:t>	</a:t>
            </a:r>
          </a:p>
        </p:txBody>
      </p:sp>
      <p:sp>
        <p:nvSpPr>
          <p:cNvPr id="7" name="PIJL-RECHTS 6"/>
          <p:cNvSpPr/>
          <p:nvPr/>
        </p:nvSpPr>
        <p:spPr>
          <a:xfrm rot="376454">
            <a:off x="4550503" y="2152663"/>
            <a:ext cx="1898932"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pic>
        <p:nvPicPr>
          <p:cNvPr id="4" name="Afbeelding 3">
            <a:extLst>
              <a:ext uri="{FF2B5EF4-FFF2-40B4-BE49-F238E27FC236}">
                <a16:creationId xmlns:a16="http://schemas.microsoft.com/office/drawing/2014/main" id="{1BA098E4-A108-4B71-A314-233A109054BD}"/>
              </a:ext>
            </a:extLst>
          </p:cNvPr>
          <p:cNvPicPr/>
          <p:nvPr/>
        </p:nvPicPr>
        <p:blipFill>
          <a:blip r:embed="rId2"/>
          <a:stretch>
            <a:fillRect/>
          </a:stretch>
        </p:blipFill>
        <p:spPr>
          <a:xfrm>
            <a:off x="6796030" y="528817"/>
            <a:ext cx="4015411" cy="7828416"/>
          </a:xfrm>
          <a:prstGeom prst="rect">
            <a:avLst/>
          </a:prstGeom>
        </p:spPr>
      </p:pic>
    </p:spTree>
    <p:extLst>
      <p:ext uri="{BB962C8B-B14F-4D97-AF65-F5344CB8AC3E}">
        <p14:creationId xmlns:p14="http://schemas.microsoft.com/office/powerpoint/2010/main" val="645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94523" y="566530"/>
            <a:ext cx="10114060" cy="5786199"/>
          </a:xfrm>
          <a:prstGeom prst="rect">
            <a:avLst/>
          </a:prstGeom>
          <a:noFill/>
        </p:spPr>
        <p:txBody>
          <a:bodyPr wrap="square" rtlCol="0">
            <a:spAutoFit/>
          </a:bodyPr>
          <a:lstStyle/>
          <a:p>
            <a:pPr algn="ctr"/>
            <a:r>
              <a:rPr lang="nl-BE" sz="3200" b="1" dirty="0">
                <a:solidFill>
                  <a:srgbClr val="FF0000"/>
                </a:solidFill>
              </a:rPr>
              <a:t>Wanneer gebruiken we </a:t>
            </a:r>
          </a:p>
          <a:p>
            <a:pPr algn="ctr"/>
            <a:endParaRPr lang="nl-BE" sz="1600" b="1" dirty="0">
              <a:solidFill>
                <a:srgbClr val="FF0000"/>
              </a:solidFill>
            </a:endParaRPr>
          </a:p>
          <a:p>
            <a:pPr algn="ctr"/>
            <a:r>
              <a:rPr lang="nl-BE" sz="4000" b="1" u="sng" dirty="0">
                <a:solidFill>
                  <a:srgbClr val="FF0000"/>
                </a:solidFill>
              </a:rPr>
              <a:t>het standaard wedstrijdblad </a:t>
            </a:r>
            <a:r>
              <a:rPr lang="nl-BE" sz="3200" b="1" dirty="0">
                <a:solidFill>
                  <a:srgbClr val="FF0000"/>
                </a:solidFill>
              </a:rPr>
              <a:t>?</a:t>
            </a:r>
          </a:p>
          <a:p>
            <a:endParaRPr lang="nl-BE" dirty="0"/>
          </a:p>
          <a:p>
            <a:pPr marL="285750" indent="-285750">
              <a:buFontTx/>
              <a:buChar char="-"/>
            </a:pPr>
            <a:r>
              <a:rPr lang="nl-BE" sz="3200" dirty="0"/>
              <a:t>Voor alle wedstrijden waar er een markeerder verplicht is</a:t>
            </a:r>
          </a:p>
          <a:p>
            <a:pPr marL="285750" indent="-285750">
              <a:buFontTx/>
              <a:buChar char="-"/>
            </a:pPr>
            <a:endParaRPr lang="nl-BE" sz="2400" dirty="0"/>
          </a:p>
          <a:p>
            <a:pPr marL="285750" indent="-285750">
              <a:buFontTx/>
              <a:buChar char="-"/>
            </a:pPr>
            <a:r>
              <a:rPr lang="nl-BE" sz="3200" dirty="0"/>
              <a:t>Voor alle seniorenwedstrijden en wedstrijden JU19</a:t>
            </a:r>
          </a:p>
          <a:p>
            <a:pPr marL="285750" indent="-285750">
              <a:buFontTx/>
              <a:buChar char="-"/>
            </a:pPr>
            <a:endParaRPr lang="nl-BE" sz="2400" dirty="0"/>
          </a:p>
          <a:p>
            <a:pPr marL="285750" indent="-285750">
              <a:buFontTx/>
              <a:buChar char="-"/>
            </a:pPr>
            <a:r>
              <a:rPr lang="nl-BE" sz="3200" dirty="0"/>
              <a:t>Voor alle wedstrijden Beker van Antwerpen</a:t>
            </a:r>
          </a:p>
          <a:p>
            <a:pPr marL="285750" indent="-285750">
              <a:buFontTx/>
              <a:buChar char="-"/>
            </a:pPr>
            <a:endParaRPr lang="nl-BE" sz="2400" dirty="0"/>
          </a:p>
          <a:p>
            <a:pPr marL="285750" indent="-285750">
              <a:buFontTx/>
              <a:buChar char="-"/>
            </a:pPr>
            <a:r>
              <a:rPr lang="nl-BE" sz="3200" dirty="0"/>
              <a:t>Voor jeugdwedstrijden van competities Volley Vlaanderen</a:t>
            </a:r>
          </a:p>
          <a:p>
            <a:pPr marL="285750" indent="-285750">
              <a:buFontTx/>
              <a:buChar char="-"/>
            </a:pPr>
            <a:endParaRPr lang="nl-BE" sz="3200" dirty="0"/>
          </a:p>
          <a:p>
            <a:pPr algn="ctr"/>
            <a:r>
              <a:rPr lang="nl-BE" sz="3200" dirty="0">
                <a:highlight>
                  <a:srgbClr val="FFFF00"/>
                </a:highlight>
              </a:rPr>
              <a:t>Tenzij er elektronisch gemarkeerd wordt met VolleySpike</a:t>
            </a:r>
          </a:p>
        </p:txBody>
      </p:sp>
    </p:spTree>
    <p:extLst>
      <p:ext uri="{BB962C8B-B14F-4D97-AF65-F5344CB8AC3E}">
        <p14:creationId xmlns:p14="http://schemas.microsoft.com/office/powerpoint/2010/main" val="21016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80446" y="1624527"/>
            <a:ext cx="6019135" cy="2954655"/>
          </a:xfrm>
          <a:prstGeom prst="rect">
            <a:avLst/>
          </a:prstGeom>
          <a:noFill/>
        </p:spPr>
        <p:txBody>
          <a:bodyPr wrap="square" rtlCol="0">
            <a:spAutoFit/>
          </a:bodyPr>
          <a:lstStyle/>
          <a:p>
            <a:r>
              <a:rPr lang="nl-BE" sz="2400" b="1" u="sng" dirty="0">
                <a:solidFill>
                  <a:schemeClr val="accent2">
                    <a:lumMod val="75000"/>
                  </a:schemeClr>
                </a:solidFill>
              </a:rPr>
              <a:t>Werkwijze bij beslissende 5° set: </a:t>
            </a:r>
          </a:p>
          <a:p>
            <a:endParaRPr lang="nl-BE" dirty="0">
              <a:solidFill>
                <a:schemeClr val="accent2">
                  <a:lumMod val="75000"/>
                </a:schemeClr>
              </a:solidFill>
            </a:endParaRPr>
          </a:p>
          <a:p>
            <a:r>
              <a:rPr lang="nl-BE" dirty="0">
                <a:solidFill>
                  <a:srgbClr val="FF0000"/>
                </a:solidFill>
              </a:rPr>
              <a:t>Na de toss noteer je :</a:t>
            </a:r>
          </a:p>
          <a:p>
            <a:r>
              <a:rPr lang="nl-BE" dirty="0">
                <a:solidFill>
                  <a:srgbClr val="FF0000"/>
                </a:solidFill>
              </a:rPr>
              <a:t>	- ‘A’ , ‘B’ en de naam van de ploeg</a:t>
            </a:r>
          </a:p>
          <a:p>
            <a:r>
              <a:rPr lang="nl-BE" dirty="0">
                <a:solidFill>
                  <a:srgbClr val="FF0000"/>
                </a:solidFill>
              </a:rPr>
              <a:t>	- je duidt aan wie opslag en receptie heeft</a:t>
            </a:r>
          </a:p>
          <a:p>
            <a:endParaRPr lang="nl-BE" dirty="0">
              <a:solidFill>
                <a:schemeClr val="accent2">
                  <a:lumMod val="75000"/>
                </a:schemeClr>
              </a:solidFill>
            </a:endParaRPr>
          </a:p>
          <a:p>
            <a:r>
              <a:rPr lang="nl-BE" dirty="0">
                <a:solidFill>
                  <a:schemeClr val="accent6">
                    <a:lumMod val="75000"/>
                  </a:schemeClr>
                </a:solidFill>
              </a:rPr>
              <a:t>Na het ontvangen van de opstellingsbriefjes :</a:t>
            </a:r>
          </a:p>
          <a:p>
            <a:r>
              <a:rPr lang="nl-BE" dirty="0">
                <a:solidFill>
                  <a:schemeClr val="accent6">
                    <a:lumMod val="75000"/>
                  </a:schemeClr>
                </a:solidFill>
              </a:rPr>
              <a:t>	- je vult de drie vakken in</a:t>
            </a:r>
          </a:p>
          <a:p>
            <a:endParaRPr lang="nl-BE" dirty="0">
              <a:solidFill>
                <a:schemeClr val="accent2">
                  <a:lumMod val="75000"/>
                </a:schemeClr>
              </a:solidFill>
            </a:endParaRPr>
          </a:p>
          <a:p>
            <a:r>
              <a:rPr lang="nl-BE" dirty="0">
                <a:solidFill>
                  <a:schemeClr val="accent2">
                    <a:lumMod val="75000"/>
                  </a:schemeClr>
                </a:solidFill>
              </a:rPr>
              <a:t>	</a:t>
            </a:r>
          </a:p>
        </p:txBody>
      </p:sp>
      <p:sp>
        <p:nvSpPr>
          <p:cNvPr id="7" name="PIJL-RECHTS 6"/>
          <p:cNvSpPr/>
          <p:nvPr/>
        </p:nvSpPr>
        <p:spPr>
          <a:xfrm rot="376454">
            <a:off x="3843887" y="5472465"/>
            <a:ext cx="1898932" cy="3781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2" name="Object 1">
            <a:extLst>
              <a:ext uri="{FF2B5EF4-FFF2-40B4-BE49-F238E27FC236}">
                <a16:creationId xmlns:a16="http://schemas.microsoft.com/office/drawing/2014/main" id="{1D1B9965-F93C-4A7B-A9C9-8997CF304B6C}"/>
              </a:ext>
            </a:extLst>
          </p:cNvPr>
          <p:cNvGraphicFramePr>
            <a:graphicFrameLocks noChangeAspect="1"/>
          </p:cNvGraphicFramePr>
          <p:nvPr>
            <p:extLst>
              <p:ext uri="{D42A27DB-BD31-4B8C-83A1-F6EECF244321}">
                <p14:modId xmlns:p14="http://schemas.microsoft.com/office/powerpoint/2010/main" val="1420603160"/>
              </p:ext>
            </p:extLst>
          </p:nvPr>
        </p:nvGraphicFramePr>
        <p:xfrm>
          <a:off x="5825610" y="392018"/>
          <a:ext cx="4438735" cy="6073963"/>
        </p:xfrm>
        <a:graphic>
          <a:graphicData uri="http://schemas.openxmlformats.org/presentationml/2006/ole">
            <mc:AlternateContent xmlns:mc="http://schemas.openxmlformats.org/markup-compatibility/2006">
              <mc:Choice xmlns:v="urn:schemas-microsoft-com:vml" Requires="v">
                <p:oleObj spid="_x0000_s31785" name="Worksheet" r:id="rId3" imgW="3848187" imgH="5265474" progId="Excel.Sheet.12">
                  <p:embed/>
                </p:oleObj>
              </mc:Choice>
              <mc:Fallback>
                <p:oleObj name="Worksheet" r:id="rId3" imgW="3848187" imgH="5265474" progId="Excel.Sheet.12">
                  <p:embed/>
                  <p:pic>
                    <p:nvPicPr>
                      <p:cNvPr id="0" name=""/>
                      <p:cNvPicPr/>
                      <p:nvPr/>
                    </p:nvPicPr>
                    <p:blipFill>
                      <a:blip r:embed="rId4"/>
                      <a:stretch>
                        <a:fillRect/>
                      </a:stretch>
                    </p:blipFill>
                    <p:spPr>
                      <a:xfrm>
                        <a:off x="5825610" y="392018"/>
                        <a:ext cx="4438735" cy="6073963"/>
                      </a:xfrm>
                      <a:prstGeom prst="rect">
                        <a:avLst/>
                      </a:prstGeom>
                    </p:spPr>
                  </p:pic>
                </p:oleObj>
              </mc:Fallback>
            </mc:AlternateContent>
          </a:graphicData>
        </a:graphic>
      </p:graphicFrame>
    </p:spTree>
    <p:extLst>
      <p:ext uri="{BB962C8B-B14F-4D97-AF65-F5344CB8AC3E}">
        <p14:creationId xmlns:p14="http://schemas.microsoft.com/office/powerpoint/2010/main" val="67488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382759" y="2400266"/>
            <a:ext cx="9409470" cy="1569660"/>
          </a:xfrm>
          <a:prstGeom prst="rect">
            <a:avLst/>
          </a:prstGeom>
          <a:noFill/>
        </p:spPr>
        <p:txBody>
          <a:bodyPr wrap="square" rtlCol="0">
            <a:spAutoFit/>
          </a:bodyPr>
          <a:lstStyle/>
          <a:p>
            <a:pPr algn="ctr"/>
            <a:r>
              <a:rPr lang="nl-BE" sz="9600" b="1" dirty="0">
                <a:solidFill>
                  <a:schemeClr val="accent2">
                    <a:lumMod val="75000"/>
                  </a:schemeClr>
                </a:solidFill>
              </a:rPr>
              <a:t>Na de wedstrijd</a:t>
            </a:r>
          </a:p>
        </p:txBody>
      </p:sp>
    </p:spTree>
    <p:extLst>
      <p:ext uri="{BB962C8B-B14F-4D97-AF65-F5344CB8AC3E}">
        <p14:creationId xmlns:p14="http://schemas.microsoft.com/office/powerpoint/2010/main" val="3748067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20389" y="646516"/>
            <a:ext cx="6144021" cy="3231654"/>
          </a:xfrm>
          <a:prstGeom prst="rect">
            <a:avLst/>
          </a:prstGeom>
          <a:noFill/>
        </p:spPr>
        <p:txBody>
          <a:bodyPr wrap="square" rtlCol="0">
            <a:spAutoFit/>
          </a:bodyPr>
          <a:lstStyle/>
          <a:p>
            <a:r>
              <a:rPr lang="nl-BE" sz="2400" b="1" u="sng" dirty="0">
                <a:solidFill>
                  <a:schemeClr val="accent2">
                    <a:lumMod val="75000"/>
                  </a:schemeClr>
                </a:solidFill>
              </a:rPr>
              <a:t>Afwerken van de resultatentabel: </a:t>
            </a:r>
          </a:p>
          <a:p>
            <a:endParaRPr lang="nl-BE" dirty="0">
              <a:solidFill>
                <a:schemeClr val="accent2">
                  <a:lumMod val="75000"/>
                </a:schemeClr>
              </a:solidFill>
            </a:endParaRPr>
          </a:p>
          <a:p>
            <a:endParaRPr lang="nl-BE" dirty="0">
              <a:solidFill>
                <a:schemeClr val="accent2">
                  <a:lumMod val="75000"/>
                </a:schemeClr>
              </a:solidFill>
            </a:endParaRPr>
          </a:p>
          <a:p>
            <a:pPr marL="285750" indent="-285750">
              <a:buFontTx/>
              <a:buChar char="-"/>
            </a:pPr>
            <a:r>
              <a:rPr lang="nl-BE" dirty="0">
                <a:solidFill>
                  <a:schemeClr val="accent6">
                    <a:lumMod val="75000"/>
                  </a:schemeClr>
                </a:solidFill>
              </a:rPr>
              <a:t>Je vult de gegevens van set 5 in </a:t>
            </a:r>
          </a:p>
          <a:p>
            <a:pPr marL="285750" indent="-285750">
              <a:buFontTx/>
              <a:buChar char="-"/>
            </a:pPr>
            <a:endParaRPr lang="nl-BE" dirty="0">
              <a:solidFill>
                <a:schemeClr val="accent2">
                  <a:lumMod val="75000"/>
                </a:schemeClr>
              </a:solidFill>
            </a:endParaRPr>
          </a:p>
          <a:p>
            <a:pPr marL="285750" indent="-285750">
              <a:buFontTx/>
              <a:buChar char="-"/>
            </a:pPr>
            <a:r>
              <a:rPr lang="nl-BE" dirty="0">
                <a:solidFill>
                  <a:schemeClr val="accent1">
                    <a:lumMod val="75000"/>
                  </a:schemeClr>
                </a:solidFill>
              </a:rPr>
              <a:t>Je vult de totalen in</a:t>
            </a:r>
          </a:p>
          <a:p>
            <a:pPr marL="285750" indent="-285750">
              <a:buFontTx/>
              <a:buChar char="-"/>
            </a:pPr>
            <a:endParaRPr lang="nl-BE" dirty="0">
              <a:solidFill>
                <a:schemeClr val="accent2">
                  <a:lumMod val="75000"/>
                </a:schemeClr>
              </a:solidFill>
            </a:endParaRPr>
          </a:p>
          <a:p>
            <a:pPr marL="285750" indent="-285750">
              <a:buFontTx/>
              <a:buChar char="-"/>
            </a:pPr>
            <a:r>
              <a:rPr lang="nl-BE" dirty="0">
                <a:solidFill>
                  <a:srgbClr val="7030A0"/>
                </a:solidFill>
              </a:rPr>
              <a:t>Je noteert het einduur van de wedstrijd</a:t>
            </a:r>
          </a:p>
          <a:p>
            <a:pPr marL="285750" indent="-285750">
              <a:buFontTx/>
              <a:buChar char="-"/>
            </a:pPr>
            <a:endParaRPr lang="nl-BE" dirty="0">
              <a:solidFill>
                <a:schemeClr val="accent2">
                  <a:lumMod val="75000"/>
                </a:schemeClr>
              </a:solidFill>
            </a:endParaRPr>
          </a:p>
          <a:p>
            <a:pPr marL="285750" indent="-285750">
              <a:buFontTx/>
              <a:buChar char="-"/>
            </a:pPr>
            <a:r>
              <a:rPr lang="nl-BE" dirty="0"/>
              <a:t>Je noteert de winnaar en de eindstand</a:t>
            </a:r>
          </a:p>
          <a:p>
            <a:r>
              <a:rPr lang="nl-BE" dirty="0">
                <a:solidFill>
                  <a:schemeClr val="accent2">
                    <a:lumMod val="75000"/>
                  </a:schemeClr>
                </a:solidFill>
              </a:rPr>
              <a:t>	</a:t>
            </a:r>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2" name="Object 1">
            <a:extLst>
              <a:ext uri="{FF2B5EF4-FFF2-40B4-BE49-F238E27FC236}">
                <a16:creationId xmlns:a16="http://schemas.microsoft.com/office/drawing/2014/main" id="{08445ABE-0B96-4ADF-8291-16C10985B4E4}"/>
              </a:ext>
            </a:extLst>
          </p:cNvPr>
          <p:cNvGraphicFramePr>
            <a:graphicFrameLocks noChangeAspect="1"/>
          </p:cNvGraphicFramePr>
          <p:nvPr>
            <p:extLst>
              <p:ext uri="{D42A27DB-BD31-4B8C-83A1-F6EECF244321}">
                <p14:modId xmlns:p14="http://schemas.microsoft.com/office/powerpoint/2010/main" val="2332266720"/>
              </p:ext>
            </p:extLst>
          </p:nvPr>
        </p:nvGraphicFramePr>
        <p:xfrm>
          <a:off x="5806954" y="646516"/>
          <a:ext cx="3451346" cy="6728718"/>
        </p:xfrm>
        <a:graphic>
          <a:graphicData uri="http://schemas.openxmlformats.org/presentationml/2006/ole">
            <mc:AlternateContent xmlns:mc="http://schemas.openxmlformats.org/markup-compatibility/2006">
              <mc:Choice xmlns:v="urn:schemas-microsoft-com:vml" Requires="v">
                <p:oleObj spid="_x0000_s32805" name="Worksheet" r:id="rId3" imgW="2141225" imgH="4175787" progId="Excel.Sheet.12">
                  <p:embed/>
                </p:oleObj>
              </mc:Choice>
              <mc:Fallback>
                <p:oleObj name="Worksheet" r:id="rId3" imgW="2141225" imgH="4175787" progId="Excel.Sheet.12">
                  <p:embed/>
                  <p:pic>
                    <p:nvPicPr>
                      <p:cNvPr id="0" name=""/>
                      <p:cNvPicPr/>
                      <p:nvPr/>
                    </p:nvPicPr>
                    <p:blipFill>
                      <a:blip r:embed="rId4"/>
                      <a:stretch>
                        <a:fillRect/>
                      </a:stretch>
                    </p:blipFill>
                    <p:spPr>
                      <a:xfrm>
                        <a:off x="5806954" y="646516"/>
                        <a:ext cx="3451346" cy="6728718"/>
                      </a:xfrm>
                      <a:prstGeom prst="rect">
                        <a:avLst/>
                      </a:prstGeom>
                    </p:spPr>
                  </p:pic>
                </p:oleObj>
              </mc:Fallback>
            </mc:AlternateContent>
          </a:graphicData>
        </a:graphic>
      </p:graphicFrame>
    </p:spTree>
    <p:extLst>
      <p:ext uri="{BB962C8B-B14F-4D97-AF65-F5344CB8AC3E}">
        <p14:creationId xmlns:p14="http://schemas.microsoft.com/office/powerpoint/2010/main" val="16981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52195" y="1401890"/>
            <a:ext cx="3504188" cy="2123658"/>
          </a:xfrm>
          <a:prstGeom prst="rect">
            <a:avLst/>
          </a:prstGeom>
          <a:noFill/>
        </p:spPr>
        <p:txBody>
          <a:bodyPr wrap="square" rtlCol="0">
            <a:spAutoFit/>
          </a:bodyPr>
          <a:lstStyle/>
          <a:p>
            <a:r>
              <a:rPr lang="nl-BE" sz="2400" b="1" u="sng" dirty="0">
                <a:solidFill>
                  <a:schemeClr val="accent5">
                    <a:lumMod val="75000"/>
                  </a:schemeClr>
                </a:solidFill>
              </a:rPr>
              <a:t>Vak  ‘Opmerkingen’ : </a:t>
            </a:r>
          </a:p>
          <a:p>
            <a:endParaRPr lang="nl-BE" dirty="0">
              <a:solidFill>
                <a:schemeClr val="accent5">
                  <a:lumMod val="75000"/>
                </a:schemeClr>
              </a:solidFill>
            </a:endParaRPr>
          </a:p>
          <a:p>
            <a:endParaRPr lang="nl-BE" dirty="0">
              <a:solidFill>
                <a:schemeClr val="accent5">
                  <a:lumMod val="75000"/>
                </a:schemeClr>
              </a:solidFill>
            </a:endParaRPr>
          </a:p>
          <a:p>
            <a:r>
              <a:rPr lang="nl-BE" b="1" dirty="0">
                <a:solidFill>
                  <a:schemeClr val="accent5">
                    <a:lumMod val="75000"/>
                  </a:schemeClr>
                </a:solidFill>
              </a:rPr>
              <a:t>Als er geen opmerkingen op de achterzijde van het blad genoteerd zijn, zet je een kruis in het vak opmerkingen</a:t>
            </a:r>
            <a:r>
              <a:rPr lang="nl-BE" dirty="0">
                <a:solidFill>
                  <a:schemeClr val="accent5">
                    <a:lumMod val="75000"/>
                  </a:schemeClr>
                </a:solidFill>
              </a:rPr>
              <a:t>	</a:t>
            </a:r>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4" name="Object 3">
            <a:extLst>
              <a:ext uri="{FF2B5EF4-FFF2-40B4-BE49-F238E27FC236}">
                <a16:creationId xmlns:a16="http://schemas.microsoft.com/office/drawing/2014/main" id="{CD09E578-2830-492A-9E6D-937F08FD0407}"/>
              </a:ext>
            </a:extLst>
          </p:cNvPr>
          <p:cNvGraphicFramePr>
            <a:graphicFrameLocks noChangeAspect="1"/>
          </p:cNvGraphicFramePr>
          <p:nvPr>
            <p:extLst>
              <p:ext uri="{D42A27DB-BD31-4B8C-83A1-F6EECF244321}">
                <p14:modId xmlns:p14="http://schemas.microsoft.com/office/powerpoint/2010/main" val="2300972768"/>
              </p:ext>
            </p:extLst>
          </p:nvPr>
        </p:nvGraphicFramePr>
        <p:xfrm>
          <a:off x="4021524" y="480551"/>
          <a:ext cx="7849902" cy="5467168"/>
        </p:xfrm>
        <a:graphic>
          <a:graphicData uri="http://schemas.openxmlformats.org/presentationml/2006/ole">
            <mc:AlternateContent xmlns:mc="http://schemas.openxmlformats.org/markup-compatibility/2006">
              <mc:Choice xmlns:v="urn:schemas-microsoft-com:vml" Requires="v">
                <p:oleObj spid="_x0000_s35875" name="Worksheet" r:id="rId3" imgW="6553098" imgH="4564489" progId="Excel.Sheet.12">
                  <p:embed/>
                </p:oleObj>
              </mc:Choice>
              <mc:Fallback>
                <p:oleObj name="Worksheet" r:id="rId3" imgW="6553098" imgH="4564489" progId="Excel.Sheet.12">
                  <p:embed/>
                  <p:pic>
                    <p:nvPicPr>
                      <p:cNvPr id="0" name=""/>
                      <p:cNvPicPr/>
                      <p:nvPr/>
                    </p:nvPicPr>
                    <p:blipFill>
                      <a:blip r:embed="rId4"/>
                      <a:stretch>
                        <a:fillRect/>
                      </a:stretch>
                    </p:blipFill>
                    <p:spPr>
                      <a:xfrm>
                        <a:off x="4021524" y="480551"/>
                        <a:ext cx="7849902" cy="5467168"/>
                      </a:xfrm>
                      <a:prstGeom prst="rect">
                        <a:avLst/>
                      </a:prstGeom>
                    </p:spPr>
                  </p:pic>
                </p:oleObj>
              </mc:Fallback>
            </mc:AlternateContent>
          </a:graphicData>
        </a:graphic>
      </p:graphicFrame>
      <p:sp>
        <p:nvSpPr>
          <p:cNvPr id="5" name="PIJL-RECHTS 4"/>
          <p:cNvSpPr/>
          <p:nvPr/>
        </p:nvSpPr>
        <p:spPr>
          <a:xfrm rot="21056961">
            <a:off x="3194802" y="4162840"/>
            <a:ext cx="5628304" cy="4214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690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24974" y="646516"/>
            <a:ext cx="3504188" cy="5170646"/>
          </a:xfrm>
          <a:prstGeom prst="rect">
            <a:avLst/>
          </a:prstGeom>
          <a:noFill/>
        </p:spPr>
        <p:txBody>
          <a:bodyPr wrap="square" rtlCol="0">
            <a:spAutoFit/>
          </a:bodyPr>
          <a:lstStyle/>
          <a:p>
            <a:r>
              <a:rPr lang="nl-BE" sz="2400" b="1" u="sng" dirty="0">
                <a:solidFill>
                  <a:schemeClr val="accent2">
                    <a:lumMod val="75000"/>
                  </a:schemeClr>
                </a:solidFill>
              </a:rPr>
              <a:t>Vak  ‘Goedkeuring’ : </a:t>
            </a:r>
          </a:p>
          <a:p>
            <a:endParaRPr lang="nl-BE" dirty="0">
              <a:solidFill>
                <a:schemeClr val="accent2">
                  <a:lumMod val="75000"/>
                </a:schemeClr>
              </a:solidFill>
            </a:endParaRPr>
          </a:p>
          <a:p>
            <a:endParaRPr lang="nl-BE" dirty="0">
              <a:solidFill>
                <a:schemeClr val="accent2">
                  <a:lumMod val="75000"/>
                </a:schemeClr>
              </a:solidFill>
            </a:endParaRPr>
          </a:p>
          <a:p>
            <a:pPr marL="285750" indent="-285750">
              <a:buFontTx/>
              <a:buChar char="-"/>
            </a:pPr>
            <a:r>
              <a:rPr lang="nl-BE" dirty="0"/>
              <a:t>Je laat de kapiteins tekenen</a:t>
            </a:r>
          </a:p>
          <a:p>
            <a:pPr marL="285750" indent="-285750">
              <a:buFontTx/>
              <a:buChar char="-"/>
            </a:pPr>
            <a:endParaRPr lang="nl-BE" dirty="0"/>
          </a:p>
          <a:p>
            <a:pPr marL="285750" indent="-285750">
              <a:buFontTx/>
              <a:buChar char="-"/>
            </a:pPr>
            <a:r>
              <a:rPr lang="nl-BE" dirty="0">
                <a:solidFill>
                  <a:schemeClr val="accent2">
                    <a:lumMod val="75000"/>
                  </a:schemeClr>
                </a:solidFill>
              </a:rPr>
              <a:t>Bij U11 – U13 en U15 laat je de coaches ook tekenen</a:t>
            </a:r>
          </a:p>
          <a:p>
            <a:pPr marL="285750" indent="-285750">
              <a:buFontTx/>
              <a:buChar char="-"/>
            </a:pPr>
            <a:endParaRPr lang="nl-BE" dirty="0">
              <a:solidFill>
                <a:schemeClr val="accent2">
                  <a:lumMod val="75000"/>
                </a:schemeClr>
              </a:solidFill>
            </a:endParaRPr>
          </a:p>
          <a:p>
            <a:pPr marL="285750" indent="-285750">
              <a:buFontTx/>
              <a:buChar char="-"/>
            </a:pPr>
            <a:r>
              <a:rPr lang="nl-BE" dirty="0"/>
              <a:t>Gezien er opmerkingen op de achterzijde staan: kapiteins (en coaches) laten tekenen</a:t>
            </a:r>
          </a:p>
          <a:p>
            <a:pPr marL="285750" indent="-285750">
              <a:buFontTx/>
              <a:buChar char="-"/>
            </a:pPr>
            <a:endParaRPr lang="nl-BE" dirty="0"/>
          </a:p>
          <a:p>
            <a:pPr marL="285750" indent="-285750">
              <a:buFontTx/>
              <a:buChar char="-"/>
            </a:pPr>
            <a:r>
              <a:rPr lang="nl-BE" dirty="0">
                <a:solidFill>
                  <a:schemeClr val="accent2">
                    <a:lumMod val="75000"/>
                  </a:schemeClr>
                </a:solidFill>
              </a:rPr>
              <a:t>Tenslotte vul je uw naam + </a:t>
            </a:r>
            <a:r>
              <a:rPr lang="nl-BE" dirty="0" err="1">
                <a:solidFill>
                  <a:schemeClr val="accent2">
                    <a:lumMod val="75000"/>
                  </a:schemeClr>
                </a:solidFill>
              </a:rPr>
              <a:t>Vn</a:t>
            </a:r>
            <a:r>
              <a:rPr lang="nl-BE" dirty="0">
                <a:solidFill>
                  <a:schemeClr val="accent2">
                    <a:lumMod val="75000"/>
                  </a:schemeClr>
                </a:solidFill>
              </a:rPr>
              <a:t> en Ver. Nr. in</a:t>
            </a:r>
          </a:p>
          <a:p>
            <a:pPr marL="285750" indent="-285750">
              <a:buFontTx/>
              <a:buChar char="-"/>
            </a:pPr>
            <a:endParaRPr lang="nl-BE" dirty="0">
              <a:solidFill>
                <a:schemeClr val="accent2">
                  <a:lumMod val="75000"/>
                </a:schemeClr>
              </a:solidFill>
            </a:endParaRPr>
          </a:p>
          <a:p>
            <a:pPr marL="285750" indent="-285750">
              <a:buFontTx/>
              <a:buChar char="-"/>
            </a:pPr>
            <a:r>
              <a:rPr lang="nl-BE" dirty="0"/>
              <a:t>Als laatste plaats jij je handtekening</a:t>
            </a:r>
          </a:p>
          <a:p>
            <a:r>
              <a:rPr lang="nl-BE" dirty="0">
                <a:solidFill>
                  <a:schemeClr val="accent2">
                    <a:lumMod val="75000"/>
                  </a:schemeClr>
                </a:solidFill>
              </a:rPr>
              <a:t>	</a:t>
            </a:r>
          </a:p>
        </p:txBody>
      </p:sp>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sp>
        <p:nvSpPr>
          <p:cNvPr id="5" name="Pijl: gebogen 4">
            <a:extLst>
              <a:ext uri="{FF2B5EF4-FFF2-40B4-BE49-F238E27FC236}">
                <a16:creationId xmlns:a16="http://schemas.microsoft.com/office/drawing/2014/main" id="{701215A0-47F1-485B-832A-D6C76E6D2C29}"/>
              </a:ext>
            </a:extLst>
          </p:cNvPr>
          <p:cNvSpPr/>
          <p:nvPr/>
        </p:nvSpPr>
        <p:spPr>
          <a:xfrm rot="16200000" flipV="1">
            <a:off x="7788553" y="4575339"/>
            <a:ext cx="713177" cy="3298262"/>
          </a:xfrm>
          <a:prstGeom prst="bentArrow">
            <a:avLst>
              <a:gd name="adj1" fmla="val 25000"/>
              <a:gd name="adj2" fmla="val 2472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aphicFrame>
        <p:nvGraphicFramePr>
          <p:cNvPr id="2" name="Object 1">
            <a:extLst>
              <a:ext uri="{FF2B5EF4-FFF2-40B4-BE49-F238E27FC236}">
                <a16:creationId xmlns:a16="http://schemas.microsoft.com/office/drawing/2014/main" id="{A83F1313-5BEC-45E5-8719-5D9517424BEC}"/>
              </a:ext>
            </a:extLst>
          </p:cNvPr>
          <p:cNvGraphicFramePr>
            <a:graphicFrameLocks noChangeAspect="1"/>
          </p:cNvGraphicFramePr>
          <p:nvPr>
            <p:extLst>
              <p:ext uri="{D42A27DB-BD31-4B8C-83A1-F6EECF244321}">
                <p14:modId xmlns:p14="http://schemas.microsoft.com/office/powerpoint/2010/main" val="3101584641"/>
              </p:ext>
            </p:extLst>
          </p:nvPr>
        </p:nvGraphicFramePr>
        <p:xfrm>
          <a:off x="3729162" y="503967"/>
          <a:ext cx="7326092" cy="5230324"/>
        </p:xfrm>
        <a:graphic>
          <a:graphicData uri="http://schemas.openxmlformats.org/presentationml/2006/ole">
            <mc:AlternateContent xmlns:mc="http://schemas.openxmlformats.org/markup-compatibility/2006">
              <mc:Choice xmlns:v="urn:schemas-microsoft-com:vml" Requires="v">
                <p:oleObj spid="_x0000_s33830" name="Worksheet" r:id="rId3" imgW="6393093" imgH="4564489" progId="Excel.Sheet.12">
                  <p:embed/>
                </p:oleObj>
              </mc:Choice>
              <mc:Fallback>
                <p:oleObj name="Worksheet" r:id="rId3" imgW="6393093" imgH="4564489" progId="Excel.Sheet.12">
                  <p:embed/>
                  <p:pic>
                    <p:nvPicPr>
                      <p:cNvPr id="0" name=""/>
                      <p:cNvPicPr/>
                      <p:nvPr/>
                    </p:nvPicPr>
                    <p:blipFill>
                      <a:blip r:embed="rId4"/>
                      <a:stretch>
                        <a:fillRect/>
                      </a:stretch>
                    </p:blipFill>
                    <p:spPr>
                      <a:xfrm>
                        <a:off x="3729162" y="503967"/>
                        <a:ext cx="7326092" cy="5230324"/>
                      </a:xfrm>
                      <a:prstGeom prst="rect">
                        <a:avLst/>
                      </a:prstGeom>
                    </p:spPr>
                  </p:pic>
                </p:oleObj>
              </mc:Fallback>
            </mc:AlternateContent>
          </a:graphicData>
        </a:graphic>
      </p:graphicFrame>
    </p:spTree>
    <p:extLst>
      <p:ext uri="{BB962C8B-B14F-4D97-AF65-F5344CB8AC3E}">
        <p14:creationId xmlns:p14="http://schemas.microsoft.com/office/powerpoint/2010/main" val="26196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1000"/>
                                        <p:tgtEl>
                                          <p:spTgt spid="3">
                                            <p:txEl>
                                              <p:pRg st="9" end="9"/>
                                            </p:txEl>
                                          </p:spTgt>
                                        </p:tgtEl>
                                      </p:cBhvr>
                                    </p:animEffect>
                                    <p:anim calcmode="lin" valueType="num">
                                      <p:cBhvr>
                                        <p:cTn id="3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33115" y="5221551"/>
            <a:ext cx="574551" cy="646331"/>
          </a:xfrm>
          <a:prstGeom prst="rect">
            <a:avLst/>
          </a:prstGeom>
          <a:noFill/>
        </p:spPr>
        <p:txBody>
          <a:bodyPr wrap="square" rtlCol="0">
            <a:spAutoFit/>
          </a:bodyPr>
          <a:lstStyle/>
          <a:p>
            <a:endParaRPr lang="nl-BE" dirty="0">
              <a:solidFill>
                <a:schemeClr val="accent2">
                  <a:lumMod val="75000"/>
                </a:schemeClr>
              </a:solidFill>
            </a:endParaRPr>
          </a:p>
          <a:p>
            <a:pPr marL="285750" indent="-285750">
              <a:buFontTx/>
              <a:buChar char="-"/>
            </a:pPr>
            <a:endParaRPr lang="nl-BE" dirty="0">
              <a:solidFill>
                <a:schemeClr val="accent2">
                  <a:lumMod val="75000"/>
                </a:schemeClr>
              </a:solidFill>
            </a:endParaRPr>
          </a:p>
        </p:txBody>
      </p:sp>
      <p:graphicFrame>
        <p:nvGraphicFramePr>
          <p:cNvPr id="3" name="Object 2">
            <a:extLst>
              <a:ext uri="{FF2B5EF4-FFF2-40B4-BE49-F238E27FC236}">
                <a16:creationId xmlns:a16="http://schemas.microsoft.com/office/drawing/2014/main" id="{CDF4DA8B-C979-4D71-840E-81176D8D039A}"/>
              </a:ext>
            </a:extLst>
          </p:cNvPr>
          <p:cNvGraphicFramePr>
            <a:graphicFrameLocks noChangeAspect="1"/>
          </p:cNvGraphicFramePr>
          <p:nvPr>
            <p:extLst>
              <p:ext uri="{D42A27DB-BD31-4B8C-83A1-F6EECF244321}">
                <p14:modId xmlns:p14="http://schemas.microsoft.com/office/powerpoint/2010/main" val="1102213528"/>
              </p:ext>
            </p:extLst>
          </p:nvPr>
        </p:nvGraphicFramePr>
        <p:xfrm>
          <a:off x="259456" y="690648"/>
          <a:ext cx="11932544" cy="5476703"/>
        </p:xfrm>
        <a:graphic>
          <a:graphicData uri="http://schemas.openxmlformats.org/presentationml/2006/ole">
            <mc:AlternateContent xmlns:mc="http://schemas.openxmlformats.org/markup-compatibility/2006">
              <mc:Choice xmlns:v="urn:schemas-microsoft-com:vml" Requires="v">
                <p:oleObj spid="_x0000_s36895" name="Worksheet" r:id="rId3" imgW="9944024" imgH="4564489" progId="Excel.Sheet.12">
                  <p:embed/>
                </p:oleObj>
              </mc:Choice>
              <mc:Fallback>
                <p:oleObj name="Worksheet" r:id="rId3" imgW="9944024" imgH="4564489" progId="Excel.Sheet.12">
                  <p:embed/>
                  <p:pic>
                    <p:nvPicPr>
                      <p:cNvPr id="0" name=""/>
                      <p:cNvPicPr/>
                      <p:nvPr/>
                    </p:nvPicPr>
                    <p:blipFill>
                      <a:blip r:embed="rId4"/>
                      <a:stretch>
                        <a:fillRect/>
                      </a:stretch>
                    </p:blipFill>
                    <p:spPr>
                      <a:xfrm>
                        <a:off x="259456" y="690648"/>
                        <a:ext cx="11932544" cy="5476703"/>
                      </a:xfrm>
                      <a:prstGeom prst="rect">
                        <a:avLst/>
                      </a:prstGeom>
                    </p:spPr>
                  </p:pic>
                </p:oleObj>
              </mc:Fallback>
            </mc:AlternateContent>
          </a:graphicData>
        </a:graphic>
      </p:graphicFrame>
    </p:spTree>
    <p:extLst>
      <p:ext uri="{BB962C8B-B14F-4D97-AF65-F5344CB8AC3E}">
        <p14:creationId xmlns:p14="http://schemas.microsoft.com/office/powerpoint/2010/main" val="2287636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9BA89B7-C9ED-46FF-9D75-8040AC502AC0}"/>
              </a:ext>
            </a:extLst>
          </p:cNvPr>
          <p:cNvGraphicFramePr>
            <a:graphicFrameLocks noChangeAspect="1"/>
          </p:cNvGraphicFramePr>
          <p:nvPr>
            <p:extLst>
              <p:ext uri="{D42A27DB-BD31-4B8C-83A1-F6EECF244321}">
                <p14:modId xmlns:p14="http://schemas.microsoft.com/office/powerpoint/2010/main" val="2192818538"/>
              </p:ext>
            </p:extLst>
          </p:nvPr>
        </p:nvGraphicFramePr>
        <p:xfrm>
          <a:off x="1677129" y="65786"/>
          <a:ext cx="8837741" cy="6726428"/>
        </p:xfrm>
        <a:graphic>
          <a:graphicData uri="http://schemas.openxmlformats.org/presentationml/2006/ole">
            <mc:AlternateContent xmlns:mc="http://schemas.openxmlformats.org/markup-compatibility/2006">
              <mc:Choice xmlns:v="urn:schemas-microsoft-com:vml" Requires="v">
                <p:oleObj spid="_x0000_s34853"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1677129" y="65786"/>
                        <a:ext cx="8837741" cy="6726428"/>
                      </a:xfrm>
                      <a:prstGeom prst="rect">
                        <a:avLst/>
                      </a:prstGeom>
                    </p:spPr>
                  </p:pic>
                </p:oleObj>
              </mc:Fallback>
            </mc:AlternateContent>
          </a:graphicData>
        </a:graphic>
      </p:graphicFrame>
    </p:spTree>
    <p:extLst>
      <p:ext uri="{BB962C8B-B14F-4D97-AF65-F5344CB8AC3E}">
        <p14:creationId xmlns:p14="http://schemas.microsoft.com/office/powerpoint/2010/main" val="3935270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p:cNvSpPr txBox="1"/>
          <p:nvPr/>
        </p:nvSpPr>
        <p:spPr>
          <a:xfrm>
            <a:off x="6308524" y="2744914"/>
            <a:ext cx="522403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err="1">
                <a:solidFill>
                  <a:srgbClr val="FF0000"/>
                </a:solidFill>
                <a:latin typeface="+mj-lt"/>
                <a:ea typeface="+mj-ea"/>
                <a:cs typeface="+mj-cs"/>
              </a:rPr>
              <a:t>Bedankt</a:t>
            </a:r>
            <a:r>
              <a:rPr lang="en-US" sz="3600" kern="1200" dirty="0">
                <a:solidFill>
                  <a:srgbClr val="FF0000"/>
                </a:solidFill>
                <a:latin typeface="+mj-lt"/>
                <a:ea typeface="+mj-ea"/>
                <a:cs typeface="+mj-cs"/>
              </a:rPr>
              <a:t> </a:t>
            </a:r>
            <a:r>
              <a:rPr lang="en-US" sz="3600" kern="1200" dirty="0" err="1">
                <a:solidFill>
                  <a:srgbClr val="FF0000"/>
                </a:solidFill>
                <a:latin typeface="+mj-lt"/>
                <a:ea typeface="+mj-ea"/>
                <a:cs typeface="+mj-cs"/>
              </a:rPr>
              <a:t>voor</a:t>
            </a:r>
            <a:r>
              <a:rPr lang="en-US" sz="3600" kern="1200" dirty="0">
                <a:solidFill>
                  <a:srgbClr val="FF0000"/>
                </a:solidFill>
                <a:latin typeface="+mj-lt"/>
                <a:ea typeface="+mj-ea"/>
                <a:cs typeface="+mj-cs"/>
              </a:rPr>
              <a:t> de </a:t>
            </a:r>
            <a:r>
              <a:rPr lang="en-US" sz="3600" kern="1200" dirty="0" err="1">
                <a:solidFill>
                  <a:srgbClr val="FF0000"/>
                </a:solidFill>
                <a:latin typeface="+mj-lt"/>
                <a:ea typeface="+mj-ea"/>
                <a:cs typeface="+mj-cs"/>
              </a:rPr>
              <a:t>aandacht</a:t>
            </a:r>
            <a:endParaRPr lang="en-US" sz="3600" kern="1200" dirty="0">
              <a:solidFill>
                <a:srgbClr val="FF0000"/>
              </a:solidFill>
              <a:latin typeface="+mj-lt"/>
              <a:ea typeface="+mj-ea"/>
              <a:cs typeface="+mj-cs"/>
            </a:endParaRPr>
          </a:p>
          <a:p>
            <a:pPr>
              <a:lnSpc>
                <a:spcPct val="90000"/>
              </a:lnSpc>
              <a:spcBef>
                <a:spcPct val="0"/>
              </a:spcBef>
              <a:spcAft>
                <a:spcPts val="600"/>
              </a:spcAft>
            </a:pPr>
            <a:endParaRPr lang="en-US" sz="3300" kern="1200" dirty="0">
              <a:solidFill>
                <a:schemeClr val="bg1"/>
              </a:solidFill>
              <a:latin typeface="+mj-lt"/>
              <a:ea typeface="+mj-ea"/>
              <a:cs typeface="+mj-cs"/>
            </a:endParaRPr>
          </a:p>
          <a:p>
            <a:pPr>
              <a:lnSpc>
                <a:spcPct val="90000"/>
              </a:lnSpc>
              <a:spcBef>
                <a:spcPct val="0"/>
              </a:spcBef>
              <a:spcAft>
                <a:spcPts val="600"/>
              </a:spcAft>
            </a:pPr>
            <a:endParaRPr lang="en-US" sz="3300" kern="1200" dirty="0">
              <a:solidFill>
                <a:schemeClr val="bg1"/>
              </a:solidFill>
              <a:latin typeface="+mj-lt"/>
              <a:ea typeface="+mj-ea"/>
              <a:cs typeface="+mj-cs"/>
            </a:endParaRPr>
          </a:p>
          <a:p>
            <a:pPr>
              <a:lnSpc>
                <a:spcPct val="90000"/>
              </a:lnSpc>
              <a:spcBef>
                <a:spcPct val="0"/>
              </a:spcBef>
              <a:spcAft>
                <a:spcPts val="600"/>
              </a:spcAft>
            </a:pPr>
            <a:r>
              <a:rPr lang="en-US" sz="4400" kern="1200" dirty="0" err="1">
                <a:solidFill>
                  <a:srgbClr val="FFFF00"/>
                </a:solidFill>
                <a:latin typeface="+mj-lt"/>
                <a:ea typeface="+mj-ea"/>
                <a:cs typeface="+mj-cs"/>
              </a:rPr>
              <a:t>Zijn</a:t>
            </a:r>
            <a:r>
              <a:rPr lang="en-US" sz="4400" kern="1200" dirty="0">
                <a:solidFill>
                  <a:srgbClr val="FFFF00"/>
                </a:solidFill>
                <a:latin typeface="+mj-lt"/>
                <a:ea typeface="+mj-ea"/>
                <a:cs typeface="+mj-cs"/>
              </a:rPr>
              <a:t> </a:t>
            </a:r>
            <a:r>
              <a:rPr lang="en-US" sz="4400" kern="1200" dirty="0" err="1">
                <a:solidFill>
                  <a:srgbClr val="FFFF00"/>
                </a:solidFill>
                <a:latin typeface="+mj-lt"/>
                <a:ea typeface="+mj-ea"/>
                <a:cs typeface="+mj-cs"/>
              </a:rPr>
              <a:t>er</a:t>
            </a:r>
            <a:r>
              <a:rPr lang="en-US" sz="4400" kern="1200" dirty="0">
                <a:solidFill>
                  <a:srgbClr val="FFFF00"/>
                </a:solidFill>
                <a:latin typeface="+mj-lt"/>
                <a:ea typeface="+mj-ea"/>
                <a:cs typeface="+mj-cs"/>
              </a:rPr>
              <a:t> </a:t>
            </a:r>
            <a:r>
              <a:rPr lang="en-US" sz="4400" kern="1200" dirty="0" err="1">
                <a:solidFill>
                  <a:srgbClr val="FFFF00"/>
                </a:solidFill>
                <a:latin typeface="+mj-lt"/>
                <a:ea typeface="+mj-ea"/>
                <a:cs typeface="+mj-cs"/>
              </a:rPr>
              <a:t>vragen</a:t>
            </a:r>
            <a:r>
              <a:rPr lang="en-US" sz="4400" kern="1200" dirty="0">
                <a:solidFill>
                  <a:srgbClr val="FFFF00"/>
                </a:solidFill>
                <a:latin typeface="+mj-lt"/>
                <a:ea typeface="+mj-ea"/>
                <a:cs typeface="+mj-cs"/>
              </a:rPr>
              <a:t> ?</a:t>
            </a:r>
          </a:p>
          <a:p>
            <a:pPr>
              <a:lnSpc>
                <a:spcPct val="90000"/>
              </a:lnSpc>
              <a:spcBef>
                <a:spcPct val="0"/>
              </a:spcBef>
              <a:spcAft>
                <a:spcPts val="600"/>
              </a:spcAft>
            </a:pPr>
            <a:endParaRPr lang="en-US" sz="3300" kern="1200" dirty="0">
              <a:solidFill>
                <a:schemeClr val="bg1"/>
              </a:solidFill>
              <a:latin typeface="+mj-lt"/>
              <a:ea typeface="+mj-ea"/>
              <a:cs typeface="+mj-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descr="Gezichtje met knipoog met effen opvulling">
            <a:extLst>
              <a:ext uri="{FF2B5EF4-FFF2-40B4-BE49-F238E27FC236}">
                <a16:creationId xmlns:a16="http://schemas.microsoft.com/office/drawing/2014/main" id="{F77B139D-6A53-4DBA-82DB-7364D09D0C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8764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769166" y="974034"/>
            <a:ext cx="9422295" cy="6063198"/>
          </a:xfrm>
          <a:prstGeom prst="rect">
            <a:avLst/>
          </a:prstGeom>
          <a:noFill/>
        </p:spPr>
        <p:txBody>
          <a:bodyPr wrap="square" rtlCol="0">
            <a:spAutoFit/>
          </a:bodyPr>
          <a:lstStyle/>
          <a:p>
            <a:pPr algn="ctr"/>
            <a:r>
              <a:rPr lang="nl-BE" sz="3200" b="1" dirty="0">
                <a:solidFill>
                  <a:srgbClr val="FF0000"/>
                </a:solidFill>
              </a:rPr>
              <a:t>Wanneer gebruiken we </a:t>
            </a:r>
          </a:p>
          <a:p>
            <a:pPr algn="ctr"/>
            <a:endParaRPr lang="nl-BE" sz="1600" b="1" dirty="0">
              <a:solidFill>
                <a:srgbClr val="FF0000"/>
              </a:solidFill>
            </a:endParaRPr>
          </a:p>
          <a:p>
            <a:pPr algn="ctr"/>
            <a:r>
              <a:rPr lang="nl-BE" sz="4000" b="1" u="sng" dirty="0">
                <a:solidFill>
                  <a:srgbClr val="FF0000"/>
                </a:solidFill>
              </a:rPr>
              <a:t>het kleine wedstrijdblad </a:t>
            </a:r>
            <a:r>
              <a:rPr lang="nl-BE" sz="4000" b="1" dirty="0">
                <a:solidFill>
                  <a:srgbClr val="FF0000"/>
                </a:solidFill>
              </a:rPr>
              <a:t>?</a:t>
            </a:r>
          </a:p>
          <a:p>
            <a:endParaRPr lang="nl-BE" dirty="0"/>
          </a:p>
          <a:p>
            <a:endParaRPr lang="nl-BE" dirty="0"/>
          </a:p>
          <a:p>
            <a:pPr marL="285750" indent="-285750">
              <a:buFontTx/>
              <a:buChar char="-"/>
            </a:pPr>
            <a:endParaRPr lang="nl-BE" sz="2400" dirty="0"/>
          </a:p>
          <a:p>
            <a:pPr marL="285750" indent="-285750">
              <a:buFontTx/>
              <a:buChar char="-"/>
            </a:pPr>
            <a:r>
              <a:rPr lang="nl-BE" sz="3200" dirty="0"/>
              <a:t>Voor alle jeugdwedstrijden behalve JU19 georganiseerd door :</a:t>
            </a:r>
          </a:p>
          <a:p>
            <a:pPr marL="742950" lvl="1" indent="-285750">
              <a:buFontTx/>
              <a:buChar char="-"/>
            </a:pPr>
            <a:endParaRPr lang="nl-BE" sz="3200" dirty="0"/>
          </a:p>
          <a:p>
            <a:pPr marL="1200150" lvl="2" indent="-285750">
              <a:buFontTx/>
              <a:buChar char="-"/>
            </a:pPr>
            <a:r>
              <a:rPr lang="nl-BE" sz="3200" dirty="0"/>
              <a:t>Volley Antwerpen </a:t>
            </a:r>
          </a:p>
          <a:p>
            <a:pPr marL="742950" lvl="1" indent="-285750">
              <a:buFontTx/>
              <a:buChar char="-"/>
            </a:pPr>
            <a:endParaRPr lang="nl-BE" sz="3200" dirty="0"/>
          </a:p>
          <a:p>
            <a:pPr marL="1200150" lvl="2" indent="-285750">
              <a:buFontTx/>
              <a:buChar char="-"/>
            </a:pPr>
            <a:r>
              <a:rPr lang="nl-BE" sz="3200" dirty="0"/>
              <a:t>de gewesten</a:t>
            </a:r>
          </a:p>
          <a:p>
            <a:pPr marL="742950" lvl="1" indent="-285750">
              <a:buFontTx/>
              <a:buChar char="-"/>
            </a:pPr>
            <a:endParaRPr lang="nl-BE" sz="2400" dirty="0"/>
          </a:p>
          <a:p>
            <a:pPr marL="285750" indent="-285750">
              <a:buFontTx/>
              <a:buChar char="-"/>
            </a:pPr>
            <a:endParaRPr lang="nl-BE" sz="2400" dirty="0"/>
          </a:p>
        </p:txBody>
      </p:sp>
    </p:spTree>
    <p:extLst>
      <p:ext uri="{BB962C8B-B14F-4D97-AF65-F5344CB8AC3E}">
        <p14:creationId xmlns:p14="http://schemas.microsoft.com/office/powerpoint/2010/main" val="414103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1000"/>
                                        <p:tgtEl>
                                          <p:spTgt spid="3">
                                            <p:txEl>
                                              <p:pRg st="8" end="8"/>
                                            </p:txEl>
                                          </p:spTgt>
                                        </p:tgtEl>
                                      </p:cBhvr>
                                    </p:animEffect>
                                    <p:anim calcmode="lin" valueType="num">
                                      <p:cBhvr>
                                        <p:cTn id="1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1000"/>
                                        <p:tgtEl>
                                          <p:spTgt spid="3">
                                            <p:txEl>
                                              <p:pRg st="10" end="10"/>
                                            </p:txEl>
                                          </p:spTgt>
                                        </p:tgtEl>
                                      </p:cBhvr>
                                    </p:animEffect>
                                    <p:anim calcmode="lin" valueType="num">
                                      <p:cBhvr>
                                        <p:cTn id="2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74644" y="1311964"/>
            <a:ext cx="10114060" cy="6217087"/>
          </a:xfrm>
          <a:prstGeom prst="rect">
            <a:avLst/>
          </a:prstGeom>
          <a:noFill/>
        </p:spPr>
        <p:txBody>
          <a:bodyPr wrap="square" rtlCol="0">
            <a:spAutoFit/>
          </a:bodyPr>
          <a:lstStyle/>
          <a:p>
            <a:pPr algn="ctr"/>
            <a:r>
              <a:rPr lang="nl-BE" sz="8000" b="1" dirty="0">
                <a:solidFill>
                  <a:schemeClr val="accent5">
                    <a:lumMod val="75000"/>
                  </a:schemeClr>
                </a:solidFill>
              </a:rPr>
              <a:t>Hoe vullen we het nieuwe wedstrijdblad correct in ?</a:t>
            </a:r>
          </a:p>
          <a:p>
            <a:endParaRPr lang="nl-BE" sz="3200" b="1" dirty="0">
              <a:solidFill>
                <a:srgbClr val="FF0000"/>
              </a:solidFill>
            </a:endParaRPr>
          </a:p>
          <a:p>
            <a:endParaRPr lang="nl-BE" dirty="0"/>
          </a:p>
          <a:p>
            <a:endParaRPr lang="nl-BE" dirty="0"/>
          </a:p>
          <a:p>
            <a:endParaRPr lang="nl-BE" dirty="0"/>
          </a:p>
          <a:p>
            <a:pPr marL="285750" indent="-285750">
              <a:buFontTx/>
              <a:buChar char="-"/>
            </a:pPr>
            <a:endParaRPr lang="nl-BE" sz="2400" dirty="0"/>
          </a:p>
          <a:p>
            <a:pPr marL="742950" lvl="1" indent="-285750">
              <a:buFontTx/>
              <a:buChar char="-"/>
            </a:pPr>
            <a:endParaRPr lang="nl-BE" sz="2400" dirty="0"/>
          </a:p>
          <a:p>
            <a:pPr marL="285750" indent="-285750">
              <a:buFontTx/>
              <a:buChar char="-"/>
            </a:pPr>
            <a:endParaRPr lang="nl-BE" sz="2400" dirty="0"/>
          </a:p>
        </p:txBody>
      </p:sp>
    </p:spTree>
    <p:extLst>
      <p:ext uri="{BB962C8B-B14F-4D97-AF65-F5344CB8AC3E}">
        <p14:creationId xmlns:p14="http://schemas.microsoft.com/office/powerpoint/2010/main" val="420474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582995" y="1887793"/>
            <a:ext cx="9409470" cy="3046988"/>
          </a:xfrm>
          <a:prstGeom prst="rect">
            <a:avLst/>
          </a:prstGeom>
          <a:noFill/>
        </p:spPr>
        <p:txBody>
          <a:bodyPr wrap="square" rtlCol="0">
            <a:spAutoFit/>
          </a:bodyPr>
          <a:lstStyle/>
          <a:p>
            <a:pPr algn="ctr"/>
            <a:r>
              <a:rPr lang="nl-BE" sz="9600" b="1" dirty="0">
                <a:solidFill>
                  <a:schemeClr val="accent2">
                    <a:lumMod val="75000"/>
                  </a:schemeClr>
                </a:solidFill>
              </a:rPr>
              <a:t>In te vullen </a:t>
            </a:r>
          </a:p>
          <a:p>
            <a:pPr algn="ctr"/>
            <a:r>
              <a:rPr lang="nl-BE" sz="9600" b="1" dirty="0">
                <a:solidFill>
                  <a:schemeClr val="accent2">
                    <a:lumMod val="75000"/>
                  </a:schemeClr>
                </a:solidFill>
              </a:rPr>
              <a:t>voor de wedstrijd</a:t>
            </a:r>
          </a:p>
        </p:txBody>
      </p:sp>
    </p:spTree>
    <p:extLst>
      <p:ext uri="{BB962C8B-B14F-4D97-AF65-F5344CB8AC3E}">
        <p14:creationId xmlns:p14="http://schemas.microsoft.com/office/powerpoint/2010/main" val="361314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JL-LINKS 2"/>
          <p:cNvSpPr/>
          <p:nvPr/>
        </p:nvSpPr>
        <p:spPr>
          <a:xfrm rot="9213502">
            <a:off x="650109" y="825809"/>
            <a:ext cx="2128810" cy="720607"/>
          </a:xfrm>
          <a:prstGeom prst="leftArrow">
            <a:avLst/>
          </a:pr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4" name="Object 3">
            <a:extLst>
              <a:ext uri="{FF2B5EF4-FFF2-40B4-BE49-F238E27FC236}">
                <a16:creationId xmlns:a16="http://schemas.microsoft.com/office/drawing/2014/main" id="{AE98464F-8009-4643-8191-8A17D7EA5E72}"/>
              </a:ext>
            </a:extLst>
          </p:cNvPr>
          <p:cNvGraphicFramePr>
            <a:graphicFrameLocks noChangeAspect="1"/>
          </p:cNvGraphicFramePr>
          <p:nvPr>
            <p:extLst>
              <p:ext uri="{D42A27DB-BD31-4B8C-83A1-F6EECF244321}">
                <p14:modId xmlns:p14="http://schemas.microsoft.com/office/powerpoint/2010/main" val="3210282535"/>
              </p:ext>
            </p:extLst>
          </p:nvPr>
        </p:nvGraphicFramePr>
        <p:xfrm>
          <a:off x="2752897" y="109675"/>
          <a:ext cx="8722412" cy="6638650"/>
        </p:xfrm>
        <a:graphic>
          <a:graphicData uri="http://schemas.openxmlformats.org/presentationml/2006/ole">
            <mc:AlternateContent xmlns:mc="http://schemas.openxmlformats.org/markup-compatibility/2006">
              <mc:Choice xmlns:v="urn:schemas-microsoft-com:vml" Requires="v">
                <p:oleObj spid="_x0000_s2099" name="Worksheet" r:id="rId3" imgW="9944024" imgH="7566578" progId="Excel.Sheet.12">
                  <p:embed/>
                </p:oleObj>
              </mc:Choice>
              <mc:Fallback>
                <p:oleObj name="Worksheet" r:id="rId3" imgW="9944024" imgH="7566578" progId="Excel.Sheet.12">
                  <p:embed/>
                  <p:pic>
                    <p:nvPicPr>
                      <p:cNvPr id="0" name=""/>
                      <p:cNvPicPr/>
                      <p:nvPr/>
                    </p:nvPicPr>
                    <p:blipFill>
                      <a:blip r:embed="rId4"/>
                      <a:stretch>
                        <a:fillRect/>
                      </a:stretch>
                    </p:blipFill>
                    <p:spPr>
                      <a:xfrm>
                        <a:off x="2752897" y="109675"/>
                        <a:ext cx="8722412" cy="6638650"/>
                      </a:xfrm>
                      <a:prstGeom prst="rect">
                        <a:avLst/>
                      </a:prstGeom>
                    </p:spPr>
                  </p:pic>
                </p:oleObj>
              </mc:Fallback>
            </mc:AlternateContent>
          </a:graphicData>
        </a:graphic>
      </p:graphicFrame>
    </p:spTree>
    <p:extLst>
      <p:ext uri="{BB962C8B-B14F-4D97-AF65-F5344CB8AC3E}">
        <p14:creationId xmlns:p14="http://schemas.microsoft.com/office/powerpoint/2010/main" val="11436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663687" y="1391478"/>
            <a:ext cx="8054671" cy="954107"/>
          </a:xfrm>
          <a:prstGeom prst="rect">
            <a:avLst/>
          </a:prstGeom>
          <a:noFill/>
        </p:spPr>
        <p:txBody>
          <a:bodyPr wrap="square" rtlCol="0">
            <a:spAutoFit/>
          </a:bodyPr>
          <a:lstStyle/>
          <a:p>
            <a:r>
              <a:rPr lang="nl-BE" sz="2800" b="1" dirty="0">
                <a:solidFill>
                  <a:srgbClr val="FF0000"/>
                </a:solidFill>
              </a:rPr>
              <a:t>In te vullen door de clubverantwoordelijke</a:t>
            </a:r>
          </a:p>
          <a:p>
            <a:r>
              <a:rPr lang="nl-BE" sz="2800" b="1" dirty="0">
                <a:solidFill>
                  <a:srgbClr val="FF0000"/>
                </a:solidFill>
              </a:rPr>
              <a:t>en de terreinafgevaardigde </a:t>
            </a:r>
          </a:p>
        </p:txBody>
      </p:sp>
      <p:graphicFrame>
        <p:nvGraphicFramePr>
          <p:cNvPr id="2" name="Object 1">
            <a:extLst>
              <a:ext uri="{FF2B5EF4-FFF2-40B4-BE49-F238E27FC236}">
                <a16:creationId xmlns:a16="http://schemas.microsoft.com/office/drawing/2014/main" id="{349BEED8-4105-43C4-A18C-5297D8B19565}"/>
              </a:ext>
            </a:extLst>
          </p:cNvPr>
          <p:cNvGraphicFramePr>
            <a:graphicFrameLocks noChangeAspect="1"/>
          </p:cNvGraphicFramePr>
          <p:nvPr>
            <p:extLst>
              <p:ext uri="{D42A27DB-BD31-4B8C-83A1-F6EECF244321}">
                <p14:modId xmlns:p14="http://schemas.microsoft.com/office/powerpoint/2010/main" val="2633744600"/>
              </p:ext>
            </p:extLst>
          </p:nvPr>
        </p:nvGraphicFramePr>
        <p:xfrm>
          <a:off x="1484830" y="3036521"/>
          <a:ext cx="8782756" cy="1245333"/>
        </p:xfrm>
        <a:graphic>
          <a:graphicData uri="http://schemas.openxmlformats.org/presentationml/2006/ole">
            <mc:AlternateContent xmlns:mc="http://schemas.openxmlformats.org/markup-compatibility/2006">
              <mc:Choice xmlns:v="urn:schemas-microsoft-com:vml" Requires="v">
                <p:oleObj spid="_x0000_s3123" name="Worksheet" r:id="rId3" imgW="6393093" imgH="906726" progId="Excel.Sheet.12">
                  <p:embed/>
                </p:oleObj>
              </mc:Choice>
              <mc:Fallback>
                <p:oleObj name="Worksheet" r:id="rId3" imgW="6393093" imgH="906726" progId="Excel.Sheet.12">
                  <p:embed/>
                  <p:pic>
                    <p:nvPicPr>
                      <p:cNvPr id="0" name=""/>
                      <p:cNvPicPr/>
                      <p:nvPr/>
                    </p:nvPicPr>
                    <p:blipFill>
                      <a:blip r:embed="rId4"/>
                      <a:stretch>
                        <a:fillRect/>
                      </a:stretch>
                    </p:blipFill>
                    <p:spPr>
                      <a:xfrm>
                        <a:off x="1484830" y="3036521"/>
                        <a:ext cx="8782756" cy="1245333"/>
                      </a:xfrm>
                      <a:prstGeom prst="rect">
                        <a:avLst/>
                      </a:prstGeom>
                    </p:spPr>
                  </p:pic>
                </p:oleObj>
              </mc:Fallback>
            </mc:AlternateContent>
          </a:graphicData>
        </a:graphic>
      </p:graphicFrame>
    </p:spTree>
    <p:extLst>
      <p:ext uri="{BB962C8B-B14F-4D97-AF65-F5344CB8AC3E}">
        <p14:creationId xmlns:p14="http://schemas.microsoft.com/office/powerpoint/2010/main" val="34636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1171</Words>
  <Application>Microsoft Office PowerPoint</Application>
  <PresentationFormat>Breedbeeld</PresentationFormat>
  <Paragraphs>221</Paragraphs>
  <Slides>47</Slides>
  <Notes>1</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47</vt:i4>
      </vt:variant>
    </vt:vector>
  </HeadingPairs>
  <TitlesOfParts>
    <vt:vector size="53" baseType="lpstr">
      <vt:lpstr>Algerian</vt:lpstr>
      <vt:lpstr>Arial</vt:lpstr>
      <vt:lpstr>Calibri</vt:lpstr>
      <vt:lpstr>Calibri Light</vt:lpstr>
      <vt:lpstr>Kantoorthema</vt:lpstr>
      <vt:lpstr>Worksheet</vt:lpstr>
      <vt:lpstr>Nieuw wedstrijdblad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 wedstrijdblad</dc:title>
  <dc:creator>luc van rentergem</dc:creator>
  <cp:lastModifiedBy>René Ooms</cp:lastModifiedBy>
  <cp:revision>25</cp:revision>
  <dcterms:created xsi:type="dcterms:W3CDTF">2018-08-16T17:49:41Z</dcterms:created>
  <dcterms:modified xsi:type="dcterms:W3CDTF">2020-08-30T11:24:39Z</dcterms:modified>
</cp:coreProperties>
</file>