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323" r:id="rId11"/>
    <p:sldId id="265" r:id="rId12"/>
    <p:sldId id="266" r:id="rId13"/>
    <p:sldId id="324" r:id="rId14"/>
    <p:sldId id="267" r:id="rId15"/>
    <p:sldId id="268" r:id="rId16"/>
    <p:sldId id="269" r:id="rId17"/>
    <p:sldId id="311" r:id="rId18"/>
    <p:sldId id="270" r:id="rId19"/>
    <p:sldId id="271" r:id="rId20"/>
    <p:sldId id="325" r:id="rId21"/>
    <p:sldId id="272" r:id="rId22"/>
    <p:sldId id="273" r:id="rId23"/>
    <p:sldId id="274" r:id="rId24"/>
    <p:sldId id="326" r:id="rId25"/>
    <p:sldId id="275" r:id="rId26"/>
    <p:sldId id="276" r:id="rId27"/>
    <p:sldId id="322" r:id="rId28"/>
    <p:sldId id="284" r:id="rId29"/>
    <p:sldId id="281" r:id="rId30"/>
    <p:sldId id="282" r:id="rId31"/>
    <p:sldId id="292" r:id="rId32"/>
    <p:sldId id="312" r:id="rId33"/>
    <p:sldId id="283" r:id="rId34"/>
    <p:sldId id="285" r:id="rId35"/>
    <p:sldId id="327" r:id="rId36"/>
    <p:sldId id="328" r:id="rId37"/>
    <p:sldId id="288" r:id="rId38"/>
    <p:sldId id="329" r:id="rId39"/>
    <p:sldId id="289" r:id="rId40"/>
    <p:sldId id="330" r:id="rId41"/>
    <p:sldId id="290" r:id="rId42"/>
    <p:sldId id="291" r:id="rId43"/>
    <p:sldId id="297" r:id="rId44"/>
    <p:sldId id="298" r:id="rId45"/>
    <p:sldId id="331" r:id="rId46"/>
    <p:sldId id="302" r:id="rId47"/>
    <p:sldId id="286" r:id="rId48"/>
    <p:sldId id="287" r:id="rId49"/>
    <p:sldId id="293" r:id="rId50"/>
    <p:sldId id="320" r:id="rId51"/>
    <p:sldId id="294" r:id="rId52"/>
    <p:sldId id="295" r:id="rId53"/>
    <p:sldId id="296" r:id="rId54"/>
    <p:sldId id="299" r:id="rId55"/>
    <p:sldId id="300" r:id="rId56"/>
    <p:sldId id="303" r:id="rId57"/>
    <p:sldId id="304" r:id="rId58"/>
    <p:sldId id="332" r:id="rId59"/>
    <p:sldId id="333" r:id="rId60"/>
    <p:sldId id="305" r:id="rId61"/>
    <p:sldId id="301" r:id="rId62"/>
    <p:sldId id="317" r:id="rId63"/>
    <p:sldId id="306" r:id="rId64"/>
    <p:sldId id="319" r:id="rId65"/>
    <p:sldId id="318" r:id="rId66"/>
    <p:sldId id="307" r:id="rId67"/>
    <p:sldId id="334" r:id="rId68"/>
    <p:sldId id="308" r:id="rId69"/>
    <p:sldId id="316" r:id="rId70"/>
    <p:sldId id="335" r:id="rId71"/>
    <p:sldId id="309" r:id="rId72"/>
    <p:sldId id="310" r:id="rId73"/>
    <p:sldId id="313" r:id="rId74"/>
    <p:sldId id="315" r:id="rId75"/>
    <p:sldId id="314" r:id="rId76"/>
    <p:sldId id="280" r:id="rId77"/>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1086D8-057B-4864-B05A-D430FD773A39}" v="238" dt="2023-05-11T10:45:29.507"/>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CF072D-EED1-4F2B-2324-CAB9D286129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4966A73D-D71E-F628-E7E9-711E20007B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B491C953-B7DA-7269-1ECA-B3F9C81CBAE3}"/>
              </a:ext>
            </a:extLst>
          </p:cNvPr>
          <p:cNvSpPr>
            <a:spLocks noGrp="1"/>
          </p:cNvSpPr>
          <p:nvPr>
            <p:ph type="dt" sz="half" idx="10"/>
          </p:nvPr>
        </p:nvSpPr>
        <p:spPr/>
        <p:txBody>
          <a:bodyPr/>
          <a:lstStyle/>
          <a:p>
            <a:fld id="{ABA8B0A3-E8C7-446F-89D3-5A3AAF0A7877}" type="datetimeFigureOut">
              <a:rPr lang="nl-BE" smtClean="0"/>
              <a:t>18/05/2023</a:t>
            </a:fld>
            <a:endParaRPr lang="nl-BE"/>
          </a:p>
        </p:txBody>
      </p:sp>
      <p:sp>
        <p:nvSpPr>
          <p:cNvPr id="5" name="Tijdelijke aanduiding voor voettekst 4">
            <a:extLst>
              <a:ext uri="{FF2B5EF4-FFF2-40B4-BE49-F238E27FC236}">
                <a16:creationId xmlns:a16="http://schemas.microsoft.com/office/drawing/2014/main" id="{5792318D-2FF8-A223-BA79-F6F80E4603A4}"/>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A40DA6C8-8E38-5F6A-A423-4949EB5EB07A}"/>
              </a:ext>
            </a:extLst>
          </p:cNvPr>
          <p:cNvSpPr>
            <a:spLocks noGrp="1"/>
          </p:cNvSpPr>
          <p:nvPr>
            <p:ph type="sldNum" sz="quarter" idx="12"/>
          </p:nvPr>
        </p:nvSpPr>
        <p:spPr/>
        <p:txBody>
          <a:bodyPr/>
          <a:lstStyle/>
          <a:p>
            <a:fld id="{4744964A-2C9D-4D11-9EDA-4429DD2C3D96}" type="slidenum">
              <a:rPr lang="nl-BE" smtClean="0"/>
              <a:t>‹nr.›</a:t>
            </a:fld>
            <a:endParaRPr lang="nl-BE"/>
          </a:p>
        </p:txBody>
      </p:sp>
    </p:spTree>
    <p:extLst>
      <p:ext uri="{BB962C8B-B14F-4D97-AF65-F5344CB8AC3E}">
        <p14:creationId xmlns:p14="http://schemas.microsoft.com/office/powerpoint/2010/main" val="769948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DA5288-65F1-CB36-2724-6CBD20BAC1FB}"/>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5421AC09-F2D7-6D65-5822-85A378F7DEB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D8CDE9DF-8754-2599-D9C5-AEF0CE1E5191}"/>
              </a:ext>
            </a:extLst>
          </p:cNvPr>
          <p:cNvSpPr>
            <a:spLocks noGrp="1"/>
          </p:cNvSpPr>
          <p:nvPr>
            <p:ph type="dt" sz="half" idx="10"/>
          </p:nvPr>
        </p:nvSpPr>
        <p:spPr/>
        <p:txBody>
          <a:bodyPr/>
          <a:lstStyle/>
          <a:p>
            <a:fld id="{ABA8B0A3-E8C7-446F-89D3-5A3AAF0A7877}" type="datetimeFigureOut">
              <a:rPr lang="nl-BE" smtClean="0"/>
              <a:t>18/05/2023</a:t>
            </a:fld>
            <a:endParaRPr lang="nl-BE"/>
          </a:p>
        </p:txBody>
      </p:sp>
      <p:sp>
        <p:nvSpPr>
          <p:cNvPr id="5" name="Tijdelijke aanduiding voor voettekst 4">
            <a:extLst>
              <a:ext uri="{FF2B5EF4-FFF2-40B4-BE49-F238E27FC236}">
                <a16:creationId xmlns:a16="http://schemas.microsoft.com/office/drawing/2014/main" id="{927B2073-F59F-7AD3-246D-0151877316DA}"/>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D84EF53E-E726-C3DB-2554-6A9D1BE8ACD5}"/>
              </a:ext>
            </a:extLst>
          </p:cNvPr>
          <p:cNvSpPr>
            <a:spLocks noGrp="1"/>
          </p:cNvSpPr>
          <p:nvPr>
            <p:ph type="sldNum" sz="quarter" idx="12"/>
          </p:nvPr>
        </p:nvSpPr>
        <p:spPr/>
        <p:txBody>
          <a:bodyPr/>
          <a:lstStyle/>
          <a:p>
            <a:fld id="{4744964A-2C9D-4D11-9EDA-4429DD2C3D96}" type="slidenum">
              <a:rPr lang="nl-BE" smtClean="0"/>
              <a:t>‹nr.›</a:t>
            </a:fld>
            <a:endParaRPr lang="nl-BE"/>
          </a:p>
        </p:txBody>
      </p:sp>
    </p:spTree>
    <p:extLst>
      <p:ext uri="{BB962C8B-B14F-4D97-AF65-F5344CB8AC3E}">
        <p14:creationId xmlns:p14="http://schemas.microsoft.com/office/powerpoint/2010/main" val="400199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03052AC-8172-67D8-11FB-7DA710749AD5}"/>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35A3B790-AE89-3394-5B48-612FCB17F6D3}"/>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E02C0C07-A4C9-8BB8-B38A-06EECFF06025}"/>
              </a:ext>
            </a:extLst>
          </p:cNvPr>
          <p:cNvSpPr>
            <a:spLocks noGrp="1"/>
          </p:cNvSpPr>
          <p:nvPr>
            <p:ph type="dt" sz="half" idx="10"/>
          </p:nvPr>
        </p:nvSpPr>
        <p:spPr/>
        <p:txBody>
          <a:bodyPr/>
          <a:lstStyle/>
          <a:p>
            <a:fld id="{ABA8B0A3-E8C7-446F-89D3-5A3AAF0A7877}" type="datetimeFigureOut">
              <a:rPr lang="nl-BE" smtClean="0"/>
              <a:t>18/05/2023</a:t>
            </a:fld>
            <a:endParaRPr lang="nl-BE"/>
          </a:p>
        </p:txBody>
      </p:sp>
      <p:sp>
        <p:nvSpPr>
          <p:cNvPr id="5" name="Tijdelijke aanduiding voor voettekst 4">
            <a:extLst>
              <a:ext uri="{FF2B5EF4-FFF2-40B4-BE49-F238E27FC236}">
                <a16:creationId xmlns:a16="http://schemas.microsoft.com/office/drawing/2014/main" id="{0C3551FA-DE49-05D8-4910-C21D3E8E724A}"/>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36515992-AB73-D0B1-B832-F6F99FCDBEA7}"/>
              </a:ext>
            </a:extLst>
          </p:cNvPr>
          <p:cNvSpPr>
            <a:spLocks noGrp="1"/>
          </p:cNvSpPr>
          <p:nvPr>
            <p:ph type="sldNum" sz="quarter" idx="12"/>
          </p:nvPr>
        </p:nvSpPr>
        <p:spPr/>
        <p:txBody>
          <a:bodyPr/>
          <a:lstStyle/>
          <a:p>
            <a:fld id="{4744964A-2C9D-4D11-9EDA-4429DD2C3D96}" type="slidenum">
              <a:rPr lang="nl-BE" smtClean="0"/>
              <a:t>‹nr.›</a:t>
            </a:fld>
            <a:endParaRPr lang="nl-BE"/>
          </a:p>
        </p:txBody>
      </p:sp>
    </p:spTree>
    <p:extLst>
      <p:ext uri="{BB962C8B-B14F-4D97-AF65-F5344CB8AC3E}">
        <p14:creationId xmlns:p14="http://schemas.microsoft.com/office/powerpoint/2010/main" val="137897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C45E0-2F90-C7F8-D3BB-00592B0AE1DE}"/>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C28E799E-2C8C-CADC-7EE3-DEE929AD0C5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B371D0C4-C4CB-4939-3799-7E6C4FD6588D}"/>
              </a:ext>
            </a:extLst>
          </p:cNvPr>
          <p:cNvSpPr>
            <a:spLocks noGrp="1"/>
          </p:cNvSpPr>
          <p:nvPr>
            <p:ph type="dt" sz="half" idx="10"/>
          </p:nvPr>
        </p:nvSpPr>
        <p:spPr/>
        <p:txBody>
          <a:bodyPr/>
          <a:lstStyle/>
          <a:p>
            <a:fld id="{ABA8B0A3-E8C7-446F-89D3-5A3AAF0A7877}" type="datetimeFigureOut">
              <a:rPr lang="nl-BE" smtClean="0"/>
              <a:t>18/05/2023</a:t>
            </a:fld>
            <a:endParaRPr lang="nl-BE"/>
          </a:p>
        </p:txBody>
      </p:sp>
      <p:sp>
        <p:nvSpPr>
          <p:cNvPr id="5" name="Tijdelijke aanduiding voor voettekst 4">
            <a:extLst>
              <a:ext uri="{FF2B5EF4-FFF2-40B4-BE49-F238E27FC236}">
                <a16:creationId xmlns:a16="http://schemas.microsoft.com/office/drawing/2014/main" id="{C21586A9-098C-0783-8C12-BDA04D16C842}"/>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3AFF8ED3-968A-A1C3-CF48-536826809339}"/>
              </a:ext>
            </a:extLst>
          </p:cNvPr>
          <p:cNvSpPr>
            <a:spLocks noGrp="1"/>
          </p:cNvSpPr>
          <p:nvPr>
            <p:ph type="sldNum" sz="quarter" idx="12"/>
          </p:nvPr>
        </p:nvSpPr>
        <p:spPr/>
        <p:txBody>
          <a:bodyPr/>
          <a:lstStyle/>
          <a:p>
            <a:fld id="{4744964A-2C9D-4D11-9EDA-4429DD2C3D96}" type="slidenum">
              <a:rPr lang="nl-BE" smtClean="0"/>
              <a:t>‹nr.›</a:t>
            </a:fld>
            <a:endParaRPr lang="nl-BE"/>
          </a:p>
        </p:txBody>
      </p:sp>
    </p:spTree>
    <p:extLst>
      <p:ext uri="{BB962C8B-B14F-4D97-AF65-F5344CB8AC3E}">
        <p14:creationId xmlns:p14="http://schemas.microsoft.com/office/powerpoint/2010/main" val="1909505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E29A56-876C-D67E-6302-37ECB863A05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16EDAFCF-FE32-E5BC-610B-843630C7E6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2E163CB-8256-9D5F-BFCB-F4BF9B913A24}"/>
              </a:ext>
            </a:extLst>
          </p:cNvPr>
          <p:cNvSpPr>
            <a:spLocks noGrp="1"/>
          </p:cNvSpPr>
          <p:nvPr>
            <p:ph type="dt" sz="half" idx="10"/>
          </p:nvPr>
        </p:nvSpPr>
        <p:spPr/>
        <p:txBody>
          <a:bodyPr/>
          <a:lstStyle/>
          <a:p>
            <a:fld id="{ABA8B0A3-E8C7-446F-89D3-5A3AAF0A7877}" type="datetimeFigureOut">
              <a:rPr lang="nl-BE" smtClean="0"/>
              <a:t>18/05/2023</a:t>
            </a:fld>
            <a:endParaRPr lang="nl-BE"/>
          </a:p>
        </p:txBody>
      </p:sp>
      <p:sp>
        <p:nvSpPr>
          <p:cNvPr id="5" name="Tijdelijke aanduiding voor voettekst 4">
            <a:extLst>
              <a:ext uri="{FF2B5EF4-FFF2-40B4-BE49-F238E27FC236}">
                <a16:creationId xmlns:a16="http://schemas.microsoft.com/office/drawing/2014/main" id="{5512A710-2053-37C5-4F54-ED28394187AD}"/>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F75C60B0-28C6-1FEE-56A4-393126F771B7}"/>
              </a:ext>
            </a:extLst>
          </p:cNvPr>
          <p:cNvSpPr>
            <a:spLocks noGrp="1"/>
          </p:cNvSpPr>
          <p:nvPr>
            <p:ph type="sldNum" sz="quarter" idx="12"/>
          </p:nvPr>
        </p:nvSpPr>
        <p:spPr/>
        <p:txBody>
          <a:bodyPr/>
          <a:lstStyle/>
          <a:p>
            <a:fld id="{4744964A-2C9D-4D11-9EDA-4429DD2C3D96}" type="slidenum">
              <a:rPr lang="nl-BE" smtClean="0"/>
              <a:t>‹nr.›</a:t>
            </a:fld>
            <a:endParaRPr lang="nl-BE"/>
          </a:p>
        </p:txBody>
      </p:sp>
    </p:spTree>
    <p:extLst>
      <p:ext uri="{BB962C8B-B14F-4D97-AF65-F5344CB8AC3E}">
        <p14:creationId xmlns:p14="http://schemas.microsoft.com/office/powerpoint/2010/main" val="3983377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C45E6E-EC65-7382-3459-CC3A81A80A72}"/>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1B7D2AE3-D8A2-4231-64BC-43CACCDBBA74}"/>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43C154DC-90AD-70FA-B8B3-BE4EE5A6275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EF793F90-8A4B-A789-51B7-C98C11215A7D}"/>
              </a:ext>
            </a:extLst>
          </p:cNvPr>
          <p:cNvSpPr>
            <a:spLocks noGrp="1"/>
          </p:cNvSpPr>
          <p:nvPr>
            <p:ph type="dt" sz="half" idx="10"/>
          </p:nvPr>
        </p:nvSpPr>
        <p:spPr/>
        <p:txBody>
          <a:bodyPr/>
          <a:lstStyle/>
          <a:p>
            <a:fld id="{ABA8B0A3-E8C7-446F-89D3-5A3AAF0A7877}" type="datetimeFigureOut">
              <a:rPr lang="nl-BE" smtClean="0"/>
              <a:t>18/05/2023</a:t>
            </a:fld>
            <a:endParaRPr lang="nl-BE"/>
          </a:p>
        </p:txBody>
      </p:sp>
      <p:sp>
        <p:nvSpPr>
          <p:cNvPr id="6" name="Tijdelijke aanduiding voor voettekst 5">
            <a:extLst>
              <a:ext uri="{FF2B5EF4-FFF2-40B4-BE49-F238E27FC236}">
                <a16:creationId xmlns:a16="http://schemas.microsoft.com/office/drawing/2014/main" id="{79F7A8CE-66DC-62F9-5AD2-F142C79CDB70}"/>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9E10F003-2306-105A-EFD8-059D61AAE399}"/>
              </a:ext>
            </a:extLst>
          </p:cNvPr>
          <p:cNvSpPr>
            <a:spLocks noGrp="1"/>
          </p:cNvSpPr>
          <p:nvPr>
            <p:ph type="sldNum" sz="quarter" idx="12"/>
          </p:nvPr>
        </p:nvSpPr>
        <p:spPr/>
        <p:txBody>
          <a:bodyPr/>
          <a:lstStyle/>
          <a:p>
            <a:fld id="{4744964A-2C9D-4D11-9EDA-4429DD2C3D96}" type="slidenum">
              <a:rPr lang="nl-BE" smtClean="0"/>
              <a:t>‹nr.›</a:t>
            </a:fld>
            <a:endParaRPr lang="nl-BE"/>
          </a:p>
        </p:txBody>
      </p:sp>
    </p:spTree>
    <p:extLst>
      <p:ext uri="{BB962C8B-B14F-4D97-AF65-F5344CB8AC3E}">
        <p14:creationId xmlns:p14="http://schemas.microsoft.com/office/powerpoint/2010/main" val="1556406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801C4C-D3E2-E67B-E4BE-5313D2C17238}"/>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A9722BDD-0AB4-8582-A2DE-534DEE5DC6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2AD366F-7437-8716-28ED-CBBFDB30A43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A158171A-D34F-0033-8753-8F565C48F7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5CB22C49-2F77-9344-251A-FC1A042E779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A61F7DD5-B342-7081-9F23-394DD86D9BDB}"/>
              </a:ext>
            </a:extLst>
          </p:cNvPr>
          <p:cNvSpPr>
            <a:spLocks noGrp="1"/>
          </p:cNvSpPr>
          <p:nvPr>
            <p:ph type="dt" sz="half" idx="10"/>
          </p:nvPr>
        </p:nvSpPr>
        <p:spPr/>
        <p:txBody>
          <a:bodyPr/>
          <a:lstStyle/>
          <a:p>
            <a:fld id="{ABA8B0A3-E8C7-446F-89D3-5A3AAF0A7877}" type="datetimeFigureOut">
              <a:rPr lang="nl-BE" smtClean="0"/>
              <a:t>18/05/2023</a:t>
            </a:fld>
            <a:endParaRPr lang="nl-BE"/>
          </a:p>
        </p:txBody>
      </p:sp>
      <p:sp>
        <p:nvSpPr>
          <p:cNvPr id="8" name="Tijdelijke aanduiding voor voettekst 7">
            <a:extLst>
              <a:ext uri="{FF2B5EF4-FFF2-40B4-BE49-F238E27FC236}">
                <a16:creationId xmlns:a16="http://schemas.microsoft.com/office/drawing/2014/main" id="{040749FC-92F3-C480-9089-D19BA7892573}"/>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CDBCAF06-ABCB-1EE3-6175-1E78C7AE9981}"/>
              </a:ext>
            </a:extLst>
          </p:cNvPr>
          <p:cNvSpPr>
            <a:spLocks noGrp="1"/>
          </p:cNvSpPr>
          <p:nvPr>
            <p:ph type="sldNum" sz="quarter" idx="12"/>
          </p:nvPr>
        </p:nvSpPr>
        <p:spPr/>
        <p:txBody>
          <a:bodyPr/>
          <a:lstStyle/>
          <a:p>
            <a:fld id="{4744964A-2C9D-4D11-9EDA-4429DD2C3D96}" type="slidenum">
              <a:rPr lang="nl-BE" smtClean="0"/>
              <a:t>‹nr.›</a:t>
            </a:fld>
            <a:endParaRPr lang="nl-BE"/>
          </a:p>
        </p:txBody>
      </p:sp>
    </p:spTree>
    <p:extLst>
      <p:ext uri="{BB962C8B-B14F-4D97-AF65-F5344CB8AC3E}">
        <p14:creationId xmlns:p14="http://schemas.microsoft.com/office/powerpoint/2010/main" val="798996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7ABD1-F3D1-21A9-9B62-F5D8E5F675A0}"/>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B4515C38-9F71-A4EE-5EC0-884764EE653F}"/>
              </a:ext>
            </a:extLst>
          </p:cNvPr>
          <p:cNvSpPr>
            <a:spLocks noGrp="1"/>
          </p:cNvSpPr>
          <p:nvPr>
            <p:ph type="dt" sz="half" idx="10"/>
          </p:nvPr>
        </p:nvSpPr>
        <p:spPr/>
        <p:txBody>
          <a:bodyPr/>
          <a:lstStyle/>
          <a:p>
            <a:fld id="{ABA8B0A3-E8C7-446F-89D3-5A3AAF0A7877}" type="datetimeFigureOut">
              <a:rPr lang="nl-BE" smtClean="0"/>
              <a:t>18/05/2023</a:t>
            </a:fld>
            <a:endParaRPr lang="nl-BE"/>
          </a:p>
        </p:txBody>
      </p:sp>
      <p:sp>
        <p:nvSpPr>
          <p:cNvPr id="4" name="Tijdelijke aanduiding voor voettekst 3">
            <a:extLst>
              <a:ext uri="{FF2B5EF4-FFF2-40B4-BE49-F238E27FC236}">
                <a16:creationId xmlns:a16="http://schemas.microsoft.com/office/drawing/2014/main" id="{9874C6A2-4FDF-0764-488F-940E6A70599C}"/>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F769E219-C106-490C-F30E-0151CBBEA72D}"/>
              </a:ext>
            </a:extLst>
          </p:cNvPr>
          <p:cNvSpPr>
            <a:spLocks noGrp="1"/>
          </p:cNvSpPr>
          <p:nvPr>
            <p:ph type="sldNum" sz="quarter" idx="12"/>
          </p:nvPr>
        </p:nvSpPr>
        <p:spPr/>
        <p:txBody>
          <a:bodyPr/>
          <a:lstStyle/>
          <a:p>
            <a:fld id="{4744964A-2C9D-4D11-9EDA-4429DD2C3D96}" type="slidenum">
              <a:rPr lang="nl-BE" smtClean="0"/>
              <a:t>‹nr.›</a:t>
            </a:fld>
            <a:endParaRPr lang="nl-BE"/>
          </a:p>
        </p:txBody>
      </p:sp>
    </p:spTree>
    <p:extLst>
      <p:ext uri="{BB962C8B-B14F-4D97-AF65-F5344CB8AC3E}">
        <p14:creationId xmlns:p14="http://schemas.microsoft.com/office/powerpoint/2010/main" val="417436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181FBC2-1D46-2D77-F9EE-16A1777922AD}"/>
              </a:ext>
            </a:extLst>
          </p:cNvPr>
          <p:cNvSpPr>
            <a:spLocks noGrp="1"/>
          </p:cNvSpPr>
          <p:nvPr>
            <p:ph type="dt" sz="half" idx="10"/>
          </p:nvPr>
        </p:nvSpPr>
        <p:spPr/>
        <p:txBody>
          <a:bodyPr/>
          <a:lstStyle/>
          <a:p>
            <a:fld id="{ABA8B0A3-E8C7-446F-89D3-5A3AAF0A7877}" type="datetimeFigureOut">
              <a:rPr lang="nl-BE" smtClean="0"/>
              <a:t>18/05/2023</a:t>
            </a:fld>
            <a:endParaRPr lang="nl-BE"/>
          </a:p>
        </p:txBody>
      </p:sp>
      <p:sp>
        <p:nvSpPr>
          <p:cNvPr id="3" name="Tijdelijke aanduiding voor voettekst 2">
            <a:extLst>
              <a:ext uri="{FF2B5EF4-FFF2-40B4-BE49-F238E27FC236}">
                <a16:creationId xmlns:a16="http://schemas.microsoft.com/office/drawing/2014/main" id="{BF4DC9C1-2A2A-9046-7A8C-1FB75A22955F}"/>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68369BAC-DFBF-33A4-3310-554C44FABE52}"/>
              </a:ext>
            </a:extLst>
          </p:cNvPr>
          <p:cNvSpPr>
            <a:spLocks noGrp="1"/>
          </p:cNvSpPr>
          <p:nvPr>
            <p:ph type="sldNum" sz="quarter" idx="12"/>
          </p:nvPr>
        </p:nvSpPr>
        <p:spPr/>
        <p:txBody>
          <a:bodyPr/>
          <a:lstStyle/>
          <a:p>
            <a:fld id="{4744964A-2C9D-4D11-9EDA-4429DD2C3D96}" type="slidenum">
              <a:rPr lang="nl-BE" smtClean="0"/>
              <a:t>‹nr.›</a:t>
            </a:fld>
            <a:endParaRPr lang="nl-BE"/>
          </a:p>
        </p:txBody>
      </p:sp>
    </p:spTree>
    <p:extLst>
      <p:ext uri="{BB962C8B-B14F-4D97-AF65-F5344CB8AC3E}">
        <p14:creationId xmlns:p14="http://schemas.microsoft.com/office/powerpoint/2010/main" val="3259601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4F3BF2-1480-7728-7CB2-3EFFE573C55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09A6DDB6-8078-4928-2712-CF417603F6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27B86562-4897-F252-0142-3843D9BBC4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87E8F08-8D35-09C2-F0A1-E2B9A4EC8B25}"/>
              </a:ext>
            </a:extLst>
          </p:cNvPr>
          <p:cNvSpPr>
            <a:spLocks noGrp="1"/>
          </p:cNvSpPr>
          <p:nvPr>
            <p:ph type="dt" sz="half" idx="10"/>
          </p:nvPr>
        </p:nvSpPr>
        <p:spPr/>
        <p:txBody>
          <a:bodyPr/>
          <a:lstStyle/>
          <a:p>
            <a:fld id="{ABA8B0A3-E8C7-446F-89D3-5A3AAF0A7877}" type="datetimeFigureOut">
              <a:rPr lang="nl-BE" smtClean="0"/>
              <a:t>18/05/2023</a:t>
            </a:fld>
            <a:endParaRPr lang="nl-BE"/>
          </a:p>
        </p:txBody>
      </p:sp>
      <p:sp>
        <p:nvSpPr>
          <p:cNvPr id="6" name="Tijdelijke aanduiding voor voettekst 5">
            <a:extLst>
              <a:ext uri="{FF2B5EF4-FFF2-40B4-BE49-F238E27FC236}">
                <a16:creationId xmlns:a16="http://schemas.microsoft.com/office/drawing/2014/main" id="{54C8FF6F-2829-1040-3EC9-20C6F72AF5F1}"/>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70912C54-8C0B-A838-CB19-5FD4A8F1E676}"/>
              </a:ext>
            </a:extLst>
          </p:cNvPr>
          <p:cNvSpPr>
            <a:spLocks noGrp="1"/>
          </p:cNvSpPr>
          <p:nvPr>
            <p:ph type="sldNum" sz="quarter" idx="12"/>
          </p:nvPr>
        </p:nvSpPr>
        <p:spPr/>
        <p:txBody>
          <a:bodyPr/>
          <a:lstStyle/>
          <a:p>
            <a:fld id="{4744964A-2C9D-4D11-9EDA-4429DD2C3D96}" type="slidenum">
              <a:rPr lang="nl-BE" smtClean="0"/>
              <a:t>‹nr.›</a:t>
            </a:fld>
            <a:endParaRPr lang="nl-BE"/>
          </a:p>
        </p:txBody>
      </p:sp>
    </p:spTree>
    <p:extLst>
      <p:ext uri="{BB962C8B-B14F-4D97-AF65-F5344CB8AC3E}">
        <p14:creationId xmlns:p14="http://schemas.microsoft.com/office/powerpoint/2010/main" val="4271800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7E1836-EB33-7F4F-0FDC-EDD018B8AB4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CF25A633-80BF-A7D7-CEE6-4CCAA0BE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6102D7CC-9070-26CA-1591-4763B8650D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6A6E4CD-8164-07EF-57B9-A718D49E7487}"/>
              </a:ext>
            </a:extLst>
          </p:cNvPr>
          <p:cNvSpPr>
            <a:spLocks noGrp="1"/>
          </p:cNvSpPr>
          <p:nvPr>
            <p:ph type="dt" sz="half" idx="10"/>
          </p:nvPr>
        </p:nvSpPr>
        <p:spPr/>
        <p:txBody>
          <a:bodyPr/>
          <a:lstStyle/>
          <a:p>
            <a:fld id="{ABA8B0A3-E8C7-446F-89D3-5A3AAF0A7877}" type="datetimeFigureOut">
              <a:rPr lang="nl-BE" smtClean="0"/>
              <a:t>18/05/2023</a:t>
            </a:fld>
            <a:endParaRPr lang="nl-BE"/>
          </a:p>
        </p:txBody>
      </p:sp>
      <p:sp>
        <p:nvSpPr>
          <p:cNvPr id="6" name="Tijdelijke aanduiding voor voettekst 5">
            <a:extLst>
              <a:ext uri="{FF2B5EF4-FFF2-40B4-BE49-F238E27FC236}">
                <a16:creationId xmlns:a16="http://schemas.microsoft.com/office/drawing/2014/main" id="{F8AA1BF0-BEED-AC9C-5DBE-D8317899D19D}"/>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C09F5C53-9670-5F11-005B-E07352060DEE}"/>
              </a:ext>
            </a:extLst>
          </p:cNvPr>
          <p:cNvSpPr>
            <a:spLocks noGrp="1"/>
          </p:cNvSpPr>
          <p:nvPr>
            <p:ph type="sldNum" sz="quarter" idx="12"/>
          </p:nvPr>
        </p:nvSpPr>
        <p:spPr/>
        <p:txBody>
          <a:bodyPr/>
          <a:lstStyle/>
          <a:p>
            <a:fld id="{4744964A-2C9D-4D11-9EDA-4429DD2C3D96}" type="slidenum">
              <a:rPr lang="nl-BE" smtClean="0"/>
              <a:t>‹nr.›</a:t>
            </a:fld>
            <a:endParaRPr lang="nl-BE"/>
          </a:p>
        </p:txBody>
      </p:sp>
    </p:spTree>
    <p:extLst>
      <p:ext uri="{BB962C8B-B14F-4D97-AF65-F5344CB8AC3E}">
        <p14:creationId xmlns:p14="http://schemas.microsoft.com/office/powerpoint/2010/main" val="366822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01D569C-97DF-326A-9074-102CDE7274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CA335993-51A1-6BBE-D1D3-7A86BBB1D3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6295028A-CB2D-162C-C590-EB0CC7D3BF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8B0A3-E8C7-446F-89D3-5A3AAF0A7877}" type="datetimeFigureOut">
              <a:rPr lang="nl-BE" smtClean="0"/>
              <a:t>18/05/2023</a:t>
            </a:fld>
            <a:endParaRPr lang="nl-BE"/>
          </a:p>
        </p:txBody>
      </p:sp>
      <p:sp>
        <p:nvSpPr>
          <p:cNvPr id="5" name="Tijdelijke aanduiding voor voettekst 4">
            <a:extLst>
              <a:ext uri="{FF2B5EF4-FFF2-40B4-BE49-F238E27FC236}">
                <a16:creationId xmlns:a16="http://schemas.microsoft.com/office/drawing/2014/main" id="{82FE7B0B-A570-FA76-AFD1-A7C6C5720B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FF8AA8D7-0421-8553-FCC7-E0E66FFDA8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44964A-2C9D-4D11-9EDA-4429DD2C3D96}" type="slidenum">
              <a:rPr lang="nl-BE" smtClean="0"/>
              <a:t>‹nr.›</a:t>
            </a:fld>
            <a:endParaRPr lang="nl-BE"/>
          </a:p>
        </p:txBody>
      </p:sp>
    </p:spTree>
    <p:extLst>
      <p:ext uri="{BB962C8B-B14F-4D97-AF65-F5344CB8AC3E}">
        <p14:creationId xmlns:p14="http://schemas.microsoft.com/office/powerpoint/2010/main" val="1686115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mailto:lieve.essers@hotmail.co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bertvdb@telenet.be" TargetMode="External"/><Relationship Id="rId2" Type="http://schemas.openxmlformats.org/officeDocument/2006/relationships/hyperlink" Target="mailto:competitieleiding@volleyantwerpen.be" TargetMode="Externa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Afbeelding met logo&#10;&#10;Automatisch gegenereerde beschrijving">
            <a:extLst>
              <a:ext uri="{FF2B5EF4-FFF2-40B4-BE49-F238E27FC236}">
                <a16:creationId xmlns:a16="http://schemas.microsoft.com/office/drawing/2014/main" id="{D04DF951-D569-3D07-8C3B-0F84443A05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6000" y="768682"/>
            <a:ext cx="7200000" cy="5320635"/>
          </a:xfrm>
          <a:prstGeom prst="rect">
            <a:avLst/>
          </a:prstGeom>
        </p:spPr>
      </p:pic>
    </p:spTree>
    <p:extLst>
      <p:ext uri="{BB962C8B-B14F-4D97-AF65-F5344CB8AC3E}">
        <p14:creationId xmlns:p14="http://schemas.microsoft.com/office/powerpoint/2010/main" val="1891133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6C9D3A6E-0A34-354F-5240-7D207712C6B9}"/>
              </a:ext>
            </a:extLst>
          </p:cNvPr>
          <p:cNvSpPr txBox="1"/>
          <p:nvPr/>
        </p:nvSpPr>
        <p:spPr>
          <a:xfrm>
            <a:off x="897147" y="314712"/>
            <a:ext cx="9652958" cy="6412205"/>
          </a:xfrm>
          <a:prstGeom prst="rect">
            <a:avLst/>
          </a:prstGeom>
          <a:noFill/>
        </p:spPr>
        <p:txBody>
          <a:bodyPr wrap="square">
            <a:spAutoFit/>
          </a:bodyPr>
          <a:lstStyle/>
          <a:p>
            <a:pPr marL="270510"/>
            <a:r>
              <a:rPr lang="nl-NL" sz="2400" b="1" u="none" strike="noStrike">
                <a:effectLst/>
                <a:latin typeface="Calibri" panose="020F0502020204030204" pitchFamily="34" charset="0"/>
                <a:ea typeface="Times New Roman" panose="02020603050405020304" pitchFamily="18" charset="0"/>
                <a:cs typeface="Times New Roman" panose="02020603050405020304" pitchFamily="18" charset="0"/>
              </a:rPr>
              <a:t>3.8.8. Vaste stijgers/dalers gewest Herentals </a:t>
            </a:r>
            <a:endParaRPr lang="nl-BE" sz="2400" b="1" u="sng">
              <a:effectLst/>
              <a:latin typeface="Calibri" panose="020F0502020204030204" pitchFamily="34" charset="0"/>
              <a:ea typeface="Times New Roman" panose="02020603050405020304" pitchFamily="18" charset="0"/>
              <a:cs typeface="Times New Roman" panose="02020603050405020304" pitchFamily="18" charset="0"/>
            </a:endParaRPr>
          </a:p>
          <a:p>
            <a:pPr marL="270510">
              <a:lnSpc>
                <a:spcPct val="107000"/>
              </a:lnSpc>
              <a:spcAft>
                <a:spcPts val="800"/>
              </a:spcAft>
            </a:pPr>
            <a:r>
              <a:rPr lang="nl-BE" sz="2400" b="1" kern="100">
                <a:solidFill>
                  <a:srgbClr val="FF0000"/>
                </a:solidFill>
                <a:effectLst/>
                <a:latin typeface="Calibri" panose="020F0502020204030204" pitchFamily="34" charset="0"/>
                <a:ea typeface="Calibri" panose="020F0502020204030204" pitchFamily="34" charset="0"/>
                <a:cs typeface="Calibri" panose="020F0502020204030204" pitchFamily="34" charset="0"/>
              </a:rPr>
              <a:t>In de gewestelijke competitie worden een aantal reeksen gezamenlijk door twee of drie gewesten georganiseerd.  Onderstaande bepalingen zullen door deze nieuwe samenwerking nog wijzigen.</a:t>
            </a:r>
            <a:endParaRPr lang="nl-BE" sz="2400" b="1" kern="100">
              <a:effectLst/>
              <a:latin typeface="Calibri" panose="020F0502020204030204" pitchFamily="34" charset="0"/>
              <a:ea typeface="Calibri" panose="020F0502020204030204" pitchFamily="34" charset="0"/>
              <a:cs typeface="Times New Roman" panose="02020603050405020304" pitchFamily="18" charset="0"/>
            </a:endParaRPr>
          </a:p>
          <a:p>
            <a:pPr marL="270510">
              <a:lnSpc>
                <a:spcPct val="107000"/>
              </a:lnSpc>
              <a:spcAft>
                <a:spcPts val="600"/>
              </a:spcAft>
            </a:pPr>
            <a:r>
              <a:rPr lang="nl-BE" sz="2400" b="1" kern="100">
                <a:solidFill>
                  <a:srgbClr val="FF0000"/>
                </a:solidFill>
                <a:effectLst/>
                <a:latin typeface="Calibri" panose="020F0502020204030204" pitchFamily="34" charset="0"/>
                <a:ea typeface="Calibri" panose="020F0502020204030204" pitchFamily="34" charset="0"/>
                <a:cs typeface="Calibri" panose="020F0502020204030204" pitchFamily="34" charset="0"/>
              </a:rPr>
              <a:t>De definitieve bepalingen zullen later meegedeeld worden.</a:t>
            </a:r>
          </a:p>
          <a:p>
            <a:pPr marL="270510"/>
            <a:r>
              <a:rPr lang="nl-NL" sz="2400" b="1" u="none" strike="noStrike">
                <a:effectLst/>
                <a:latin typeface="Calibri" panose="020F0502020204030204" pitchFamily="34" charset="0"/>
                <a:ea typeface="Times New Roman" panose="02020603050405020304" pitchFamily="18" charset="0"/>
                <a:cs typeface="Times New Roman" panose="02020603050405020304" pitchFamily="18" charset="0"/>
              </a:rPr>
              <a:t>3.8.9. Vaste stijgers/dalers gewest Mol</a:t>
            </a:r>
            <a:endParaRPr lang="nl-BE" sz="2400" b="1" u="sng">
              <a:effectLst/>
              <a:latin typeface="Calibri" panose="020F0502020204030204" pitchFamily="34" charset="0"/>
              <a:ea typeface="Times New Roman" panose="02020603050405020304" pitchFamily="18" charset="0"/>
              <a:cs typeface="Times New Roman" panose="02020603050405020304" pitchFamily="18" charset="0"/>
            </a:endParaRPr>
          </a:p>
          <a:p>
            <a:pPr marL="270510">
              <a:lnSpc>
                <a:spcPct val="107000"/>
              </a:lnSpc>
              <a:spcAft>
                <a:spcPts val="800"/>
              </a:spcAft>
            </a:pPr>
            <a:r>
              <a:rPr lang="nl-BE" sz="2400" b="1" kern="100">
                <a:solidFill>
                  <a:srgbClr val="FF0000"/>
                </a:solidFill>
                <a:effectLst/>
                <a:latin typeface="Calibri" panose="020F0502020204030204" pitchFamily="34" charset="0"/>
                <a:ea typeface="Calibri" panose="020F0502020204030204" pitchFamily="34" charset="0"/>
                <a:cs typeface="Calibri" panose="020F0502020204030204" pitchFamily="34" charset="0"/>
              </a:rPr>
              <a:t>In de gewestelijke competitie worden een aantal reeksen gezamenlijk door twee of drie gewesten georganiseerd.  Onderstaande bepalingen zullen door deze nieuwe samenwerking nog wijzigen.</a:t>
            </a:r>
            <a:endParaRPr lang="nl-BE" sz="2400" b="1" kern="100">
              <a:effectLst/>
              <a:latin typeface="Calibri" panose="020F0502020204030204" pitchFamily="34" charset="0"/>
              <a:ea typeface="Calibri" panose="020F0502020204030204" pitchFamily="34" charset="0"/>
              <a:cs typeface="Times New Roman" panose="02020603050405020304" pitchFamily="18" charset="0"/>
            </a:endParaRPr>
          </a:p>
          <a:p>
            <a:pPr marL="270510">
              <a:lnSpc>
                <a:spcPct val="107000"/>
              </a:lnSpc>
              <a:spcAft>
                <a:spcPts val="800"/>
              </a:spcAft>
            </a:pPr>
            <a:r>
              <a:rPr lang="nl-BE" sz="2400" b="1" kern="100">
                <a:solidFill>
                  <a:srgbClr val="FF0000"/>
                </a:solidFill>
                <a:effectLst/>
                <a:latin typeface="Calibri" panose="020F0502020204030204" pitchFamily="34" charset="0"/>
                <a:ea typeface="Calibri" panose="020F0502020204030204" pitchFamily="34" charset="0"/>
                <a:cs typeface="Calibri" panose="020F0502020204030204" pitchFamily="34" charset="0"/>
              </a:rPr>
              <a:t>De definitieve bepalingen zullen later meegedeeld worden.</a:t>
            </a:r>
          </a:p>
          <a:p>
            <a:pPr marL="270510"/>
            <a:r>
              <a:rPr lang="nl-NL" sz="2400" b="1" u="none" strike="noStrike">
                <a:effectLst/>
                <a:latin typeface="Calibri" panose="020F0502020204030204" pitchFamily="34" charset="0"/>
                <a:ea typeface="Times New Roman" panose="02020603050405020304" pitchFamily="18" charset="0"/>
                <a:cs typeface="Times New Roman" panose="02020603050405020304" pitchFamily="18" charset="0"/>
              </a:rPr>
              <a:t>3.8.10. Stijgers/dalers gewest Turnhout</a:t>
            </a:r>
            <a:endParaRPr lang="nl-BE" sz="2400" b="1" u="sng">
              <a:effectLst/>
              <a:latin typeface="Calibri" panose="020F0502020204030204" pitchFamily="34" charset="0"/>
              <a:ea typeface="Times New Roman" panose="02020603050405020304" pitchFamily="18" charset="0"/>
              <a:cs typeface="Times New Roman" panose="02020603050405020304" pitchFamily="18" charset="0"/>
            </a:endParaRPr>
          </a:p>
          <a:p>
            <a:pPr marL="270510">
              <a:lnSpc>
                <a:spcPct val="107000"/>
              </a:lnSpc>
              <a:spcAft>
                <a:spcPts val="800"/>
              </a:spcAft>
            </a:pPr>
            <a:r>
              <a:rPr lang="nl-BE" sz="2400" b="1" kern="100">
                <a:solidFill>
                  <a:srgbClr val="FF0000"/>
                </a:solidFill>
                <a:effectLst/>
                <a:latin typeface="Calibri" panose="020F0502020204030204" pitchFamily="34" charset="0"/>
                <a:ea typeface="Calibri" panose="020F0502020204030204" pitchFamily="34" charset="0"/>
                <a:cs typeface="Calibri" panose="020F0502020204030204" pitchFamily="34" charset="0"/>
              </a:rPr>
              <a:t>In de gewestelijke competitie worden een aantal reeksen gezamenlijk door twee of drie gewesten georganiseerd.  Onderstaande bepalingen zullen door deze nieuwe samenwerking nog wijzigen.</a:t>
            </a:r>
            <a:endParaRPr lang="nl-BE" sz="2400" b="1" kern="100">
              <a:effectLst/>
              <a:latin typeface="Calibri" panose="020F0502020204030204" pitchFamily="34" charset="0"/>
              <a:ea typeface="Calibri" panose="020F0502020204030204" pitchFamily="34" charset="0"/>
              <a:cs typeface="Times New Roman" panose="02020603050405020304" pitchFamily="18" charset="0"/>
            </a:endParaRPr>
          </a:p>
          <a:p>
            <a:pPr marL="269875">
              <a:lnSpc>
                <a:spcPct val="107000"/>
              </a:lnSpc>
              <a:spcAft>
                <a:spcPts val="600"/>
              </a:spcAft>
            </a:pPr>
            <a:r>
              <a:rPr lang="nl-BE" sz="2400" b="1" kern="100">
                <a:solidFill>
                  <a:srgbClr val="FF0000"/>
                </a:solidFill>
                <a:effectLst/>
                <a:latin typeface="Calibri" panose="020F0502020204030204" pitchFamily="34" charset="0"/>
                <a:ea typeface="Calibri" panose="020F0502020204030204" pitchFamily="34" charset="0"/>
                <a:cs typeface="Calibri" panose="020F0502020204030204" pitchFamily="34" charset="0"/>
              </a:rPr>
              <a:t>De definitieve bepalingen zullen later meegedeeld worden.</a:t>
            </a:r>
            <a:endParaRPr lang="nl-BE" sz="2400" b="1"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889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1000"/>
                                        <p:tgtEl>
                                          <p:spTgt spid="3">
                                            <p:txEl>
                                              <p:pRg st="7" end="7"/>
                                            </p:txEl>
                                          </p:spTgt>
                                        </p:tgtEl>
                                      </p:cBhvr>
                                    </p:animEffect>
                                    <p:anim calcmode="lin" valueType="num">
                                      <p:cBhvr>
                                        <p:cTn id="2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1000"/>
                                        <p:tgtEl>
                                          <p:spTgt spid="3">
                                            <p:txEl>
                                              <p:pRg st="8" end="8"/>
                                            </p:txEl>
                                          </p:spTgt>
                                        </p:tgtEl>
                                      </p:cBhvr>
                                    </p:animEffect>
                                    <p:anim calcmode="lin" valueType="num">
                                      <p:cBhvr>
                                        <p:cTn id="3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63111847-96EC-9949-E6F5-8CD3427DD00A}"/>
              </a:ext>
            </a:extLst>
          </p:cNvPr>
          <p:cNvSpPr txBox="1"/>
          <p:nvPr/>
        </p:nvSpPr>
        <p:spPr>
          <a:xfrm>
            <a:off x="1114964" y="1109882"/>
            <a:ext cx="6094562" cy="523220"/>
          </a:xfrm>
          <a:prstGeom prst="rect">
            <a:avLst/>
          </a:prstGeom>
          <a:noFill/>
        </p:spPr>
        <p:txBody>
          <a:bodyPr wrap="square">
            <a:spAutoFit/>
          </a:bodyPr>
          <a:lstStyle/>
          <a:p>
            <a:pPr lvl="0" fontAlgn="base">
              <a:spcAft>
                <a:spcPts val="600"/>
              </a:spcAft>
              <a:buSzPts val="1200"/>
            </a:pPr>
            <a:r>
              <a:rPr lang="nl-NL" sz="2800" b="1" u="none" strike="noStrike">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  Afwezigheid competitieleider</a:t>
            </a:r>
            <a:endParaRPr lang="nl-BE" sz="2800" b="1" u="none" strike="noStrike">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Tekstvak 4">
            <a:extLst>
              <a:ext uri="{FF2B5EF4-FFF2-40B4-BE49-F238E27FC236}">
                <a16:creationId xmlns:a16="http://schemas.microsoft.com/office/drawing/2014/main" id="{B96DC2C9-30C6-E086-41E1-504BFE06DE55}"/>
              </a:ext>
            </a:extLst>
          </p:cNvPr>
          <p:cNvSpPr txBox="1"/>
          <p:nvPr/>
        </p:nvSpPr>
        <p:spPr>
          <a:xfrm>
            <a:off x="1399636" y="2428726"/>
            <a:ext cx="9581790" cy="2046714"/>
          </a:xfrm>
          <a:prstGeom prst="rect">
            <a:avLst/>
          </a:prstGeom>
          <a:noFill/>
        </p:spPr>
        <p:txBody>
          <a:bodyPr wrap="square">
            <a:spAutoFit/>
          </a:bodyPr>
          <a:lstStyle/>
          <a:p>
            <a:pPr marL="342900" lvl="0" indent="-342900">
              <a:spcAft>
                <a:spcPts val="600"/>
              </a:spcAft>
              <a:buFont typeface="Arial" panose="020B0604020202020204" pitchFamily="34" charset="0"/>
              <a:buChar char="-"/>
              <a:tabLst>
                <a:tab pos="810260" algn="l"/>
              </a:tabLst>
            </a:pPr>
            <a:r>
              <a:rPr lang="nl-NL" sz="2800" b="1">
                <a:effectLst/>
                <a:latin typeface="Calibri" panose="020F0502020204030204" pitchFamily="34" charset="0"/>
                <a:ea typeface="Times New Roman" panose="02020603050405020304" pitchFamily="18" charset="0"/>
                <a:cs typeface="Calibri" panose="020F0502020204030204" pitchFamily="34" charset="0"/>
              </a:rPr>
              <a:t>voor gewest Mol: </a:t>
            </a:r>
            <a:r>
              <a:rPr lang="nl-NL" sz="2800" b="1">
                <a:latin typeface="Calibri" panose="020F0502020204030204" pitchFamily="34" charset="0"/>
                <a:ea typeface="Times New Roman" panose="02020603050405020304" pitchFamily="18" charset="0"/>
                <a:cs typeface="Calibri" panose="020F0502020204030204" pitchFamily="34" charset="0"/>
              </a:rPr>
              <a:t>	</a:t>
            </a:r>
            <a:r>
              <a:rPr lang="nl-NL"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Mevr. Lieve Essers, </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810260" algn="l"/>
              </a:tabLst>
            </a:pP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Bronstraat 81 bus 101, 2400 Mol, </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pP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Tel: </a:t>
            </a: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0485 98 95 42</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r>
              <a:rPr lang="en-US" sz="2800" b="1">
                <a:solidFill>
                  <a:srgbClr val="FF0000"/>
                </a:solidFill>
                <a:effectLst/>
                <a:latin typeface="Calibri" panose="020F0502020204030204" pitchFamily="34" charset="0"/>
                <a:ea typeface="Times New Roman" panose="02020603050405020304" pitchFamily="18" charset="0"/>
              </a:rPr>
              <a:t>			E-mail: </a:t>
            </a:r>
            <a:r>
              <a:rPr lang="nl-BE" sz="2800" b="1" u="sng">
                <a:solidFill>
                  <a:srgbClr val="FF0000"/>
                </a:solidFill>
                <a:effectLst/>
                <a:latin typeface="Calibri" panose="020F0502020204030204" pitchFamily="34" charset="0"/>
                <a:ea typeface="Times New Roman" panose="02020603050405020304" pitchFamily="18" charset="0"/>
                <a:cs typeface="Calibri" panose="020F0502020204030204" pitchFamily="34" charset="0"/>
                <a:hlinkClick r:id="rId2"/>
              </a:rPr>
              <a:t>lieve.essers@hotmail.com</a:t>
            </a:r>
            <a:endParaRPr lang="nl-BE" sz="2800" b="1"/>
          </a:p>
        </p:txBody>
      </p:sp>
    </p:spTree>
    <p:extLst>
      <p:ext uri="{BB962C8B-B14F-4D97-AF65-F5344CB8AC3E}">
        <p14:creationId xmlns:p14="http://schemas.microsoft.com/office/powerpoint/2010/main" val="1968733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5068DF01-3E7E-D489-6263-87E83BD3B6C8}"/>
              </a:ext>
            </a:extLst>
          </p:cNvPr>
          <p:cNvSpPr txBox="1"/>
          <p:nvPr/>
        </p:nvSpPr>
        <p:spPr>
          <a:xfrm>
            <a:off x="1192601" y="1087650"/>
            <a:ext cx="9003822" cy="4124206"/>
          </a:xfrm>
          <a:prstGeom prst="rect">
            <a:avLst/>
          </a:prstGeom>
          <a:noFill/>
        </p:spPr>
        <p:txBody>
          <a:bodyPr wrap="square">
            <a:spAutoFit/>
          </a:bodyPr>
          <a:lstStyle/>
          <a:p>
            <a:pPr lvl="0" fontAlgn="base">
              <a:buSzPts val="1200"/>
            </a:pPr>
            <a:r>
              <a:rPr lang="nl-NL" sz="2800" b="1" u="none" strike="noStrike">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4.1.8.	Officiëlen</a:t>
            </a:r>
          </a:p>
          <a:p>
            <a:pPr lvl="0" fontAlgn="base">
              <a:buSzPts val="1200"/>
            </a:pPr>
            <a:endParaRPr lang="nl-BE" sz="2800" b="1" u="none" strike="noStrike">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538480" algn="l"/>
                <a:tab pos="-228600" algn="l"/>
                <a:tab pos="-179070" algn="l"/>
                <a:tab pos="180340" algn="l"/>
              </a:tabLst>
            </a:pPr>
            <a:r>
              <a:rPr lang="nl-NL" sz="2800" b="1">
                <a:effectLst/>
                <a:latin typeface="Calibri" panose="020F0502020204030204" pitchFamily="34" charset="0"/>
                <a:ea typeface="Times New Roman" panose="02020603050405020304" pitchFamily="18" charset="0"/>
                <a:cs typeface="Times New Roman" panose="02020603050405020304" pitchFamily="18" charset="0"/>
              </a:rPr>
              <a:t>Officiëlen kunnen tijdens een wedstrijd slechts één functie uitoefenen. </a:t>
            </a:r>
          </a:p>
          <a:p>
            <a:pPr>
              <a:spcAft>
                <a:spcPts val="600"/>
              </a:spcAft>
              <a:tabLst>
                <a:tab pos="-538480" algn="l"/>
                <a:tab pos="-228600" algn="l"/>
                <a:tab pos="-179070" algn="l"/>
                <a:tab pos="180340" algn="l"/>
              </a:tabLst>
            </a:pPr>
            <a:endParaRPr lang="nl-BE" sz="2800" b="1">
              <a:effectLst/>
              <a:latin typeface="Courier New" panose="02070309020205020404" pitchFamily="49" charset="0"/>
              <a:ea typeface="Times New Roman" panose="02020603050405020304" pitchFamily="18" charset="0"/>
              <a:cs typeface="Times New Roman" panose="02020603050405020304" pitchFamily="18" charset="0"/>
            </a:endParaRPr>
          </a:p>
          <a:p>
            <a:pPr>
              <a:spcAft>
                <a:spcPts val="600"/>
              </a:spcAft>
              <a:tabLst>
                <a:tab pos="-538480" algn="l"/>
                <a:tab pos="-228600" algn="l"/>
                <a:tab pos="-179070" algn="l"/>
                <a:tab pos="180340" algn="l"/>
              </a:tabLst>
            </a:pPr>
            <a:r>
              <a:rPr lang="nl-NL" sz="28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Uitzondering : een markeerder mag terreinafgevaardigde zijn voor het terrein waar de wedstrijd gespeeld wordt die hij markeert, als hij voldoet aan de voorwaarden om terreinafgevaardigde te kunnen zijn.</a:t>
            </a:r>
            <a:endParaRPr lang="nl-BE" sz="2800" b="1">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909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1000"/>
                                        <p:tgtEl>
                                          <p:spTgt spid="3">
                                            <p:txEl>
                                              <p:pRg st="4" end="4"/>
                                            </p:txEl>
                                          </p:spTgt>
                                        </p:tgtEl>
                                      </p:cBhvr>
                                    </p:animEffect>
                                    <p:anim calcmode="lin" valueType="num">
                                      <p:cBhvr>
                                        <p:cTn id="1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B1ADAC47-6937-34D6-D997-DB39FDA9325D}"/>
              </a:ext>
            </a:extLst>
          </p:cNvPr>
          <p:cNvSpPr txBox="1"/>
          <p:nvPr/>
        </p:nvSpPr>
        <p:spPr>
          <a:xfrm>
            <a:off x="826338" y="611240"/>
            <a:ext cx="10539324" cy="5847755"/>
          </a:xfrm>
          <a:prstGeom prst="rect">
            <a:avLst/>
          </a:prstGeom>
          <a:noFill/>
        </p:spPr>
        <p:txBody>
          <a:bodyPr wrap="square">
            <a:spAutoFit/>
          </a:bodyPr>
          <a:lstStyle/>
          <a:p>
            <a:r>
              <a:rPr lang="nl-NL" sz="2600" b="1"/>
              <a:t>4.2.2.	Beperkt vlotten van jeugdspelers</a:t>
            </a:r>
          </a:p>
          <a:p>
            <a:endParaRPr lang="nl-NL" sz="2600" b="1">
              <a:solidFill>
                <a:srgbClr val="FF0000"/>
              </a:solidFill>
            </a:endParaRPr>
          </a:p>
          <a:p>
            <a:r>
              <a:rPr lang="nl-NL" sz="2600" b="1"/>
              <a:t>Jeugdspelers die voor 1 maart van het lopende seizoen geen drie deelnames aan het spel hebben van een lagere ploeg zoals bepaald in vorige voorwaarden, mogen tijdens de vier laatste competitiewedstrijden </a:t>
            </a:r>
            <a:r>
              <a:rPr lang="nl-NL" sz="2600" b="1">
                <a:solidFill>
                  <a:srgbClr val="FF0000"/>
                </a:solidFill>
              </a:rPr>
              <a:t>en wedstrijden van een eventueel te spelen eindronde </a:t>
            </a:r>
            <a:r>
              <a:rPr lang="nl-NL" sz="2600" b="1"/>
              <a:t>van die ploeg niet deelnemen aan het spel.</a:t>
            </a:r>
          </a:p>
          <a:p>
            <a:endParaRPr lang="nl-NL" sz="2600" b="1"/>
          </a:p>
          <a:p>
            <a:r>
              <a:rPr lang="nl-NL" sz="2600" b="1"/>
              <a:t>Bij inbreuken zal de laagste ploeg gesanctioneerd worden wegens het opstellen van een niet-speelgerechtigde speler. Evenwel, bij een eerste inbreuk leidt dit voor de lagere ploeg niet tot opgelegd forfait, maar tot het verlies van de wedstrijd met 3-0 (0-3). </a:t>
            </a:r>
          </a:p>
          <a:p>
            <a:endParaRPr lang="nl-NL" sz="1000" b="1"/>
          </a:p>
          <a:p>
            <a:r>
              <a:rPr lang="nl-NL" sz="2600" b="1"/>
              <a:t>De competitieleiding brengt de club hiervan </a:t>
            </a:r>
            <a:r>
              <a:rPr lang="nl-NL" sz="2600" b="1" strike="sngStrike">
                <a:solidFill>
                  <a:srgbClr val="FF0000"/>
                </a:solidFill>
                <a:highlight>
                  <a:srgbClr val="FFFF00"/>
                </a:highlight>
              </a:rPr>
              <a:t>zo snel mogelijk </a:t>
            </a:r>
            <a:r>
              <a:rPr lang="nl-NL" sz="2600" b="1"/>
              <a:t>op de hoogte.</a:t>
            </a:r>
          </a:p>
          <a:p>
            <a:endParaRPr lang="nl-BE" sz="2600" b="1">
              <a:solidFill>
                <a:srgbClr val="FF0000"/>
              </a:solidFill>
            </a:endParaRPr>
          </a:p>
        </p:txBody>
      </p:sp>
    </p:spTree>
    <p:extLst>
      <p:ext uri="{BB962C8B-B14F-4D97-AF65-F5344CB8AC3E}">
        <p14:creationId xmlns:p14="http://schemas.microsoft.com/office/powerpoint/2010/main" val="489586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D8813164-DE76-2684-F928-39278D3287E7}"/>
              </a:ext>
            </a:extLst>
          </p:cNvPr>
          <p:cNvSpPr txBox="1"/>
          <p:nvPr/>
        </p:nvSpPr>
        <p:spPr>
          <a:xfrm>
            <a:off x="821666" y="734047"/>
            <a:ext cx="6094562" cy="523220"/>
          </a:xfrm>
          <a:prstGeom prst="rect">
            <a:avLst/>
          </a:prstGeom>
          <a:noFill/>
        </p:spPr>
        <p:txBody>
          <a:bodyPr wrap="square">
            <a:spAutoFit/>
          </a:bodyPr>
          <a:lstStyle/>
          <a:p>
            <a:r>
              <a:rPr lang="nl-BE" sz="2800" b="1"/>
              <a:t>4.5.2.	Competitieruimte</a:t>
            </a:r>
          </a:p>
        </p:txBody>
      </p:sp>
      <p:sp>
        <p:nvSpPr>
          <p:cNvPr id="5" name="Tekstvak 4">
            <a:extLst>
              <a:ext uri="{FF2B5EF4-FFF2-40B4-BE49-F238E27FC236}">
                <a16:creationId xmlns:a16="http://schemas.microsoft.com/office/drawing/2014/main" id="{B37EC5DF-45B6-F314-CAD0-45BE66EF1074}"/>
              </a:ext>
            </a:extLst>
          </p:cNvPr>
          <p:cNvSpPr txBox="1"/>
          <p:nvPr/>
        </p:nvSpPr>
        <p:spPr>
          <a:xfrm>
            <a:off x="826338" y="1414972"/>
            <a:ext cx="10539323" cy="4708981"/>
          </a:xfrm>
          <a:prstGeom prst="rect">
            <a:avLst/>
          </a:prstGeom>
          <a:noFill/>
        </p:spPr>
        <p:txBody>
          <a:bodyPr wrap="square">
            <a:spAutoFit/>
          </a:bodyPr>
          <a:lstStyle/>
          <a:p>
            <a:pPr>
              <a:spcAft>
                <a:spcPts val="600"/>
              </a:spcAft>
              <a:tabLst>
                <a:tab pos="180340" algn="l"/>
                <a:tab pos="540385" algn="l"/>
              </a:tabLst>
            </a:pP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De competitieruimte bestaat uit de speelruimte (speelveld en vrije zones) en de controleruimte.</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180340" algn="l"/>
                <a:tab pos="540385" algn="l"/>
              </a:tabLst>
            </a:pP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In de controleruimte staan de wedstrijdtafel, de reservebanken en scoreborden.  </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180340" algn="l"/>
                <a:tab pos="540385" algn="l"/>
              </a:tabLst>
            </a:pP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Als sporttassen meegenomen worden in de controleruimte moeten deze op een ordelijke manier weggezet worden, bij voorkeur achter de reservebanken, zodat ze geen gevaar vormen voor de spelers.</a:t>
            </a:r>
          </a:p>
          <a:p>
            <a:pPr>
              <a:spcAft>
                <a:spcPts val="600"/>
              </a:spcAft>
              <a:tabLst>
                <a:tab pos="180340" algn="l"/>
                <a:tab pos="540385" algn="l"/>
              </a:tabLst>
            </a:pP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180340" algn="l"/>
                <a:tab pos="540385" algn="l"/>
              </a:tabLst>
            </a:pP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Voorwerpen die niet noodzakelijk zijn voor het spel, zoals trommels en djembés, zijn niet toegelaten in de controleruimte.</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884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AAAC4354-1A12-D43B-DAF2-0E8633799534}"/>
              </a:ext>
            </a:extLst>
          </p:cNvPr>
          <p:cNvSpPr txBox="1"/>
          <p:nvPr/>
        </p:nvSpPr>
        <p:spPr>
          <a:xfrm>
            <a:off x="735401" y="1329271"/>
            <a:ext cx="6094562" cy="523220"/>
          </a:xfrm>
          <a:prstGeom prst="rect">
            <a:avLst/>
          </a:prstGeom>
          <a:noFill/>
        </p:spPr>
        <p:txBody>
          <a:bodyPr wrap="square">
            <a:spAutoFit/>
          </a:bodyPr>
          <a:lstStyle/>
          <a:p>
            <a:r>
              <a:rPr lang="nl-BE" sz="2800" b="1"/>
              <a:t>4.7.1.	Afsluiten wedstrijdblad</a:t>
            </a:r>
          </a:p>
        </p:txBody>
      </p:sp>
      <p:sp>
        <p:nvSpPr>
          <p:cNvPr id="5" name="Tekstvak 4">
            <a:extLst>
              <a:ext uri="{FF2B5EF4-FFF2-40B4-BE49-F238E27FC236}">
                <a16:creationId xmlns:a16="http://schemas.microsoft.com/office/drawing/2014/main" id="{AED3E000-AA19-9867-08B9-1F2B565F40A2}"/>
              </a:ext>
            </a:extLst>
          </p:cNvPr>
          <p:cNvSpPr txBox="1"/>
          <p:nvPr/>
        </p:nvSpPr>
        <p:spPr>
          <a:xfrm>
            <a:off x="735401" y="2838871"/>
            <a:ext cx="10685974" cy="2046714"/>
          </a:xfrm>
          <a:prstGeom prst="rect">
            <a:avLst/>
          </a:prstGeom>
          <a:noFill/>
        </p:spPr>
        <p:txBody>
          <a:bodyPr wrap="square">
            <a:spAutoFit/>
          </a:bodyPr>
          <a:lstStyle/>
          <a:p>
            <a:pPr>
              <a:spcAft>
                <a:spcPts val="600"/>
              </a:spcAft>
            </a:pPr>
            <a:r>
              <a:rPr lang="nl-BE" sz="2800" b="1">
                <a:effectLst/>
                <a:latin typeface="Calibri" panose="020F0502020204030204" pitchFamily="34" charset="0"/>
                <a:ea typeface="Times New Roman" panose="02020603050405020304" pitchFamily="18" charset="0"/>
                <a:cs typeface="Calibri" panose="020F0502020204030204" pitchFamily="34" charset="0"/>
              </a:rPr>
              <a:t>De scheidsrechter noteert in het vak ‘opmerkingen’ o.a.:</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pPr>
            <a:r>
              <a:rPr lang="nl-BE" sz="2800" b="1">
                <a:effectLst/>
                <a:latin typeface="Calibri" panose="020F0502020204030204" pitchFamily="34" charset="0"/>
                <a:ea typeface="Times New Roman" panose="02020603050405020304" pitchFamily="18" charset="0"/>
                <a:cs typeface="Calibri" panose="020F0502020204030204" pitchFamily="34" charset="0"/>
              </a:rPr>
              <a:t>	- </a:t>
            </a: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op vraag van een ploeg </a:t>
            </a:r>
            <a:r>
              <a:rPr lang="nl-BE" sz="2800" b="1">
                <a:effectLst/>
                <a:latin typeface="Calibri" panose="020F0502020204030204" pitchFamily="34" charset="0"/>
                <a:ea typeface="Times New Roman" panose="02020603050405020304" pitchFamily="18" charset="0"/>
                <a:cs typeface="Calibri" panose="020F0502020204030204" pitchFamily="34" charset="0"/>
              </a:rPr>
              <a:t>wanneer een libero </a:t>
            </a:r>
            <a:r>
              <a:rPr lang="nl-BE" sz="2800" b="1" u="sng">
                <a:effectLst/>
                <a:latin typeface="Calibri" panose="020F0502020204030204" pitchFamily="34" charset="0"/>
                <a:ea typeface="Times New Roman" panose="02020603050405020304" pitchFamily="18" charset="0"/>
                <a:cs typeface="Calibri" panose="020F0502020204030204" pitchFamily="34" charset="0"/>
              </a:rPr>
              <a:t>niet</a:t>
            </a:r>
            <a:r>
              <a:rPr lang="nl-BE" sz="2800" b="1">
                <a:effectLst/>
                <a:latin typeface="Calibri" panose="020F0502020204030204" pitchFamily="34" charset="0"/>
                <a:ea typeface="Times New Roman" panose="02020603050405020304" pitchFamily="18" charset="0"/>
                <a:cs typeface="Calibri" panose="020F0502020204030204" pitchFamily="34" charset="0"/>
              </a:rPr>
              <a:t> gespeeld heeft </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pPr>
            <a:r>
              <a:rPr lang="nl-BE" sz="2800" b="1">
                <a:effectLst/>
                <a:latin typeface="Calibri" panose="020F0502020204030204" pitchFamily="34" charset="0"/>
                <a:ea typeface="Times New Roman" panose="02020603050405020304" pitchFamily="18" charset="0"/>
                <a:cs typeface="Calibri" panose="020F0502020204030204" pitchFamily="34" charset="0"/>
              </a:rPr>
              <a:t>	- alle afwijkingen i.v.m. homologatie</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pPr>
            <a:r>
              <a:rPr lang="nl-BE" sz="2800" b="1">
                <a:effectLst/>
                <a:latin typeface="Calibri" panose="020F0502020204030204" pitchFamily="34" charset="0"/>
                <a:ea typeface="Times New Roman" panose="02020603050405020304" pitchFamily="18" charset="0"/>
                <a:cs typeface="Calibri" panose="020F0502020204030204" pitchFamily="34" charset="0"/>
              </a:rPr>
              <a:t>	- enz.</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7783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FFC9BC5B-D906-C670-9CE5-BF015939C87D}"/>
              </a:ext>
            </a:extLst>
          </p:cNvPr>
          <p:cNvSpPr txBox="1"/>
          <p:nvPr/>
        </p:nvSpPr>
        <p:spPr>
          <a:xfrm>
            <a:off x="899303" y="855990"/>
            <a:ext cx="8581127" cy="523220"/>
          </a:xfrm>
          <a:prstGeom prst="rect">
            <a:avLst/>
          </a:prstGeom>
          <a:noFill/>
        </p:spPr>
        <p:txBody>
          <a:bodyPr wrap="square">
            <a:spAutoFit/>
          </a:bodyPr>
          <a:lstStyle/>
          <a:p>
            <a:r>
              <a:rPr lang="nl-BE" sz="2800" b="1"/>
              <a:t>5.	Jeugdcompetitie – Specifieke bepalingen</a:t>
            </a:r>
          </a:p>
        </p:txBody>
      </p:sp>
      <p:sp>
        <p:nvSpPr>
          <p:cNvPr id="5" name="Tekstvak 4">
            <a:extLst>
              <a:ext uri="{FF2B5EF4-FFF2-40B4-BE49-F238E27FC236}">
                <a16:creationId xmlns:a16="http://schemas.microsoft.com/office/drawing/2014/main" id="{DA43A3BC-8CA2-3EBF-3707-54EBCDCF09FB}"/>
              </a:ext>
            </a:extLst>
          </p:cNvPr>
          <p:cNvSpPr txBox="1"/>
          <p:nvPr/>
        </p:nvSpPr>
        <p:spPr>
          <a:xfrm>
            <a:off x="1140841" y="1769196"/>
            <a:ext cx="10306411" cy="4785926"/>
          </a:xfrm>
          <a:prstGeom prst="rect">
            <a:avLst/>
          </a:prstGeom>
          <a:noFill/>
        </p:spPr>
        <p:txBody>
          <a:bodyPr wrap="square">
            <a:spAutoFit/>
          </a:bodyPr>
          <a:lstStyle/>
          <a:p>
            <a:pPr>
              <a:spcAft>
                <a:spcPts val="600"/>
              </a:spcAft>
              <a:tabLst>
                <a:tab pos="5943600" algn="l"/>
              </a:tabLst>
            </a:pP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Alle regels en bepalingen met betrekking tot de jeugdcompetitie zijn vermeld in het jeugdcompetitiereglement dat integraal deel uitmaakt van dit ontmoetingsreglement.</a:t>
            </a:r>
          </a:p>
          <a:p>
            <a:pPr>
              <a:spcAft>
                <a:spcPts val="600"/>
              </a:spcAft>
              <a:tabLst>
                <a:tab pos="5943600" algn="l"/>
              </a:tabLst>
            </a:pP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5943600" algn="l"/>
              </a:tabLst>
            </a:pP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De bepalingen in het jeugdcompetitiereglement hebben voorrang indien er tegenstrijdigheden zijn met andere reglementen, </a:t>
            </a:r>
          </a:p>
          <a:p>
            <a:pPr>
              <a:spcAft>
                <a:spcPts val="600"/>
              </a:spcAft>
              <a:tabLst>
                <a:tab pos="5943600" algn="l"/>
              </a:tabLst>
            </a:pP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met uitzondering van </a:t>
            </a:r>
          </a:p>
          <a:p>
            <a:pPr marL="457200" indent="-457200">
              <a:spcAft>
                <a:spcPts val="600"/>
              </a:spcAft>
              <a:buFontTx/>
              <a:buChar char="-"/>
              <a:tabLst>
                <a:tab pos="5943600" algn="l"/>
              </a:tabLst>
            </a:pP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onderstaande bepalingen </a:t>
            </a:r>
          </a:p>
          <a:p>
            <a:pPr marL="457200" indent="-457200">
              <a:spcAft>
                <a:spcPts val="600"/>
              </a:spcAft>
              <a:buFontTx/>
              <a:buChar char="-"/>
              <a:tabLst>
                <a:tab pos="5943600" algn="l"/>
              </a:tabLst>
            </a:pP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en de specifieke vermeldingen in het hoofdstuk over de provinciale bekercompetitie.</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Ovaal 1">
            <a:extLst>
              <a:ext uri="{FF2B5EF4-FFF2-40B4-BE49-F238E27FC236}">
                <a16:creationId xmlns:a16="http://schemas.microsoft.com/office/drawing/2014/main" id="{AD1FB0E0-0A92-23D6-C58E-59DDE7B6874D}"/>
              </a:ext>
            </a:extLst>
          </p:cNvPr>
          <p:cNvSpPr/>
          <p:nvPr/>
        </p:nvSpPr>
        <p:spPr>
          <a:xfrm>
            <a:off x="579304" y="653544"/>
            <a:ext cx="4009949" cy="92065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298018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1000"/>
                                        <p:tgtEl>
                                          <p:spTgt spid="5">
                                            <p:txEl>
                                              <p:pRg st="4" end="4"/>
                                            </p:txEl>
                                          </p:spTgt>
                                        </p:tgtEl>
                                      </p:cBhvr>
                                    </p:animEffect>
                                    <p:anim calcmode="lin" valueType="num">
                                      <p:cBhvr>
                                        <p:cTn id="2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fade">
                                      <p:cBhvr>
                                        <p:cTn id="30" dur="1000"/>
                                        <p:tgtEl>
                                          <p:spTgt spid="5">
                                            <p:txEl>
                                              <p:pRg st="5" end="5"/>
                                            </p:txEl>
                                          </p:spTgt>
                                        </p:tgtEl>
                                      </p:cBhvr>
                                    </p:animEffect>
                                    <p:anim calcmode="lin" valueType="num">
                                      <p:cBhvr>
                                        <p:cTn id="31"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277005FA-6730-6EDB-C28C-862A7E20BBB5}"/>
              </a:ext>
            </a:extLst>
          </p:cNvPr>
          <p:cNvSpPr txBox="1"/>
          <p:nvPr/>
        </p:nvSpPr>
        <p:spPr>
          <a:xfrm>
            <a:off x="1975448" y="1500994"/>
            <a:ext cx="8367623" cy="3539430"/>
          </a:xfrm>
          <a:prstGeom prst="rect">
            <a:avLst/>
          </a:prstGeom>
          <a:noFill/>
        </p:spPr>
        <p:txBody>
          <a:bodyPr wrap="square" rtlCol="0">
            <a:spAutoFit/>
          </a:bodyPr>
          <a:lstStyle/>
          <a:p>
            <a:r>
              <a:rPr lang="nl-BE" sz="2800" b="1"/>
              <a:t>Het uniforme jeugdcompetitiereglement </a:t>
            </a:r>
          </a:p>
          <a:p>
            <a:endParaRPr lang="nl-BE" sz="2800" b="1"/>
          </a:p>
          <a:p>
            <a:r>
              <a:rPr lang="nl-BE" sz="2800" b="1"/>
              <a:t>en alle bepalingen die vermeld zijn in Hoofdstuk 5</a:t>
            </a:r>
          </a:p>
          <a:p>
            <a:endParaRPr lang="nl-BE" sz="2800" b="1"/>
          </a:p>
          <a:p>
            <a:r>
              <a:rPr lang="nl-BE" sz="2800" b="1"/>
              <a:t>behandelen we verder in deze presentatie </a:t>
            </a:r>
          </a:p>
          <a:p>
            <a:endParaRPr lang="nl-BE" sz="2800" b="1"/>
          </a:p>
          <a:p>
            <a:endParaRPr lang="nl-BE" sz="2800" b="1"/>
          </a:p>
          <a:p>
            <a:endParaRPr lang="nl-BE" sz="2800" b="1"/>
          </a:p>
        </p:txBody>
      </p:sp>
    </p:spTree>
    <p:extLst>
      <p:ext uri="{BB962C8B-B14F-4D97-AF65-F5344CB8AC3E}">
        <p14:creationId xmlns:p14="http://schemas.microsoft.com/office/powerpoint/2010/main" val="3109362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56827F95-9969-DEC0-579A-7EA5FD72E7C5}"/>
              </a:ext>
            </a:extLst>
          </p:cNvPr>
          <p:cNvSpPr txBox="1"/>
          <p:nvPr/>
        </p:nvSpPr>
        <p:spPr>
          <a:xfrm>
            <a:off x="1140842" y="759926"/>
            <a:ext cx="9322999" cy="523220"/>
          </a:xfrm>
          <a:prstGeom prst="rect">
            <a:avLst/>
          </a:prstGeom>
          <a:noFill/>
        </p:spPr>
        <p:txBody>
          <a:bodyPr wrap="square">
            <a:spAutoFit/>
          </a:bodyPr>
          <a:lstStyle/>
          <a:p>
            <a:r>
              <a:rPr lang="nl-NL" sz="2800" b="1"/>
              <a:t>6.	</a:t>
            </a:r>
            <a:r>
              <a:rPr lang="nl-NL" sz="2800" b="1" u="sng"/>
              <a:t>Provinciale bekercompetitie – Specifieke bepalingen</a:t>
            </a:r>
            <a:endParaRPr lang="nl-BE" sz="2800" b="1" u="sng"/>
          </a:p>
        </p:txBody>
      </p:sp>
      <p:sp>
        <p:nvSpPr>
          <p:cNvPr id="5" name="Tekstvak 4">
            <a:extLst>
              <a:ext uri="{FF2B5EF4-FFF2-40B4-BE49-F238E27FC236}">
                <a16:creationId xmlns:a16="http://schemas.microsoft.com/office/drawing/2014/main" id="{48C5BA1C-C14E-E8B0-88F1-E5FD8D93DBA6}"/>
              </a:ext>
            </a:extLst>
          </p:cNvPr>
          <p:cNvSpPr txBox="1"/>
          <p:nvPr/>
        </p:nvSpPr>
        <p:spPr>
          <a:xfrm>
            <a:off x="1140842" y="1990685"/>
            <a:ext cx="6094562" cy="523220"/>
          </a:xfrm>
          <a:prstGeom prst="rect">
            <a:avLst/>
          </a:prstGeom>
          <a:noFill/>
        </p:spPr>
        <p:txBody>
          <a:bodyPr wrap="square">
            <a:spAutoFit/>
          </a:bodyPr>
          <a:lstStyle/>
          <a:p>
            <a:r>
              <a:rPr lang="nl-BE" sz="2800" b="1"/>
              <a:t>6.4.	Deelnemers - spelers</a:t>
            </a:r>
          </a:p>
        </p:txBody>
      </p:sp>
      <p:sp>
        <p:nvSpPr>
          <p:cNvPr id="9" name="Tekstvak 8">
            <a:extLst>
              <a:ext uri="{FF2B5EF4-FFF2-40B4-BE49-F238E27FC236}">
                <a16:creationId xmlns:a16="http://schemas.microsoft.com/office/drawing/2014/main" id="{2E7CD459-C756-BD7A-1AF2-8804E130B9DC}"/>
              </a:ext>
            </a:extLst>
          </p:cNvPr>
          <p:cNvSpPr txBox="1"/>
          <p:nvPr/>
        </p:nvSpPr>
        <p:spPr>
          <a:xfrm>
            <a:off x="1140842" y="3744664"/>
            <a:ext cx="9935475" cy="954107"/>
          </a:xfrm>
          <a:prstGeom prst="rect">
            <a:avLst/>
          </a:prstGeom>
          <a:noFill/>
        </p:spPr>
        <p:txBody>
          <a:bodyPr wrap="square">
            <a:spAutoFit/>
          </a:bodyPr>
          <a:lstStyle/>
          <a:p>
            <a:pPr>
              <a:spcAft>
                <a:spcPts val="600"/>
              </a:spcAft>
              <a:tabLst>
                <a:tab pos="-457200" algn="l"/>
                <a:tab pos="-114300" algn="l"/>
              </a:tabLst>
            </a:pPr>
            <a:r>
              <a:rPr lang="nl-BE" sz="2800" b="1" spc="-5">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Spelen bij de jeugd met een gemengde ploeg, een samengestelde ploeg, een statuutploeg of uitzonderlijke ploeg is niet toegelaten.</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Ovaal 1">
            <a:extLst>
              <a:ext uri="{FF2B5EF4-FFF2-40B4-BE49-F238E27FC236}">
                <a16:creationId xmlns:a16="http://schemas.microsoft.com/office/drawing/2014/main" id="{4E008AC4-F8EE-0E7C-626D-DA5A601A1972}"/>
              </a:ext>
            </a:extLst>
          </p:cNvPr>
          <p:cNvSpPr/>
          <p:nvPr/>
        </p:nvSpPr>
        <p:spPr>
          <a:xfrm>
            <a:off x="1118352" y="561206"/>
            <a:ext cx="5319770" cy="92065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418383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barn(inVertical)">
                                      <p:cBhvr>
                                        <p:cTn id="13"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F7733B10-9D3E-E88B-E632-2CF59B91167C}"/>
              </a:ext>
            </a:extLst>
          </p:cNvPr>
          <p:cNvSpPr txBox="1"/>
          <p:nvPr/>
        </p:nvSpPr>
        <p:spPr>
          <a:xfrm>
            <a:off x="985568" y="518386"/>
            <a:ext cx="6094562" cy="523220"/>
          </a:xfrm>
          <a:prstGeom prst="rect">
            <a:avLst/>
          </a:prstGeom>
          <a:noFill/>
        </p:spPr>
        <p:txBody>
          <a:bodyPr wrap="square">
            <a:spAutoFit/>
          </a:bodyPr>
          <a:lstStyle/>
          <a:p>
            <a:r>
              <a:rPr lang="nl-BE" sz="2800" b="1"/>
              <a:t>6.7.	Bekerakkoorden </a:t>
            </a:r>
          </a:p>
        </p:txBody>
      </p:sp>
      <p:sp>
        <p:nvSpPr>
          <p:cNvPr id="5" name="Tekstvak 4">
            <a:extLst>
              <a:ext uri="{FF2B5EF4-FFF2-40B4-BE49-F238E27FC236}">
                <a16:creationId xmlns:a16="http://schemas.microsoft.com/office/drawing/2014/main" id="{60B0CDA9-27E3-3641-879C-56F64D3A921A}"/>
              </a:ext>
            </a:extLst>
          </p:cNvPr>
          <p:cNvSpPr txBox="1"/>
          <p:nvPr/>
        </p:nvSpPr>
        <p:spPr>
          <a:xfrm>
            <a:off x="985568" y="1130480"/>
            <a:ext cx="10435806" cy="5900974"/>
          </a:xfrm>
          <a:prstGeom prst="rect">
            <a:avLst/>
          </a:prstGeom>
          <a:noFill/>
        </p:spPr>
        <p:txBody>
          <a:bodyPr wrap="square">
            <a:spAutoFit/>
          </a:bodyPr>
          <a:lstStyle/>
          <a:p>
            <a:pPr>
              <a:spcAft>
                <a:spcPts val="600"/>
              </a:spcAft>
            </a:pPr>
            <a:r>
              <a:rPr lang="nl-BE" sz="2800" b="1" spc="-5">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Om het maken van de afspraken vlot te laten verlopen, moet </a:t>
            </a:r>
            <a:r>
              <a:rPr lang="nl-BE" sz="28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de thuisploeg een (eerste) voorstel doen tijdens de eerste helft van de overlegperiode.</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457200" algn="l"/>
                <a:tab pos="-114300" algn="l"/>
              </a:tabLst>
            </a:pPr>
            <a:r>
              <a:rPr lang="nl-BE" sz="2800" b="1" spc="-5">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De </a:t>
            </a:r>
            <a:r>
              <a:rPr lang="nl-BE" sz="28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bezoekende ploeg moet hierop reageren </a:t>
            </a:r>
            <a:r>
              <a:rPr lang="nl-BE" sz="2800" b="1" spc="-5">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binnen de vier kalenderdagen. </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457200" algn="l"/>
                <a:tab pos="-114300" algn="l"/>
              </a:tabLst>
            </a:pPr>
            <a:r>
              <a:rPr lang="nl-BE" sz="2800" b="1" spc="-5">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Het achterwege blijven van een reactie wordt beschouwd als een goedkeuring.</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pPr>
            <a:r>
              <a:rPr lang="nl-BE" sz="28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pPr>
            <a:r>
              <a:rPr lang="nl-BE" sz="28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Indien blijkt dat één van beide clubs onvoldoende overlegt met de tegenpartij, wordt de bekerleiding hiervan ingelicht.</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pPr>
            <a:r>
              <a:rPr lang="nl-BE" sz="28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De bekerleiding kan bemiddelen en/of zelf een dag en uur voor de wedstrijd vastleggen. </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a:lnSpc>
                <a:spcPts val="1200"/>
              </a:lnSpc>
              <a:spcAft>
                <a:spcPts val="600"/>
              </a:spcAft>
              <a:tabLst>
                <a:tab pos="-457200" algn="l"/>
                <a:tab pos="-114300" algn="l"/>
              </a:tabLst>
            </a:pPr>
            <a:r>
              <a:rPr lang="nl-BE" sz="1800" spc="-5">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nl-BE" sz="18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322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additive="base">
                                        <p:cTn id="12"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wipe(down)">
                                      <p:cBhvr>
                                        <p:cTn id="18" dur="500"/>
                                        <p:tgtEl>
                                          <p:spTgt spid="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1000"/>
                                        <p:tgtEl>
                                          <p:spTgt spid="5">
                                            <p:txEl>
                                              <p:pRg st="4" end="4"/>
                                            </p:txEl>
                                          </p:spTgt>
                                        </p:tgtEl>
                                      </p:cBhvr>
                                    </p:animEffect>
                                    <p:anim calcmode="lin" valueType="num">
                                      <p:cBhvr>
                                        <p:cTn id="2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1000"/>
                                        <p:tgtEl>
                                          <p:spTgt spid="5">
                                            <p:txEl>
                                              <p:pRg st="5" end="5"/>
                                            </p:txEl>
                                          </p:spTgt>
                                        </p:tgtEl>
                                      </p:cBhvr>
                                    </p:animEffect>
                                    <p:anim calcmode="lin" valueType="num">
                                      <p:cBhvr>
                                        <p:cTn id="2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6D7D73BE-7DC3-41A9-96A1-7CD3D00B5AA5}"/>
              </a:ext>
            </a:extLst>
          </p:cNvPr>
          <p:cNvPicPr>
            <a:picLocks noChangeAspect="1"/>
          </p:cNvPicPr>
          <p:nvPr/>
        </p:nvPicPr>
        <p:blipFill>
          <a:blip r:embed="rId2"/>
          <a:stretch>
            <a:fillRect/>
          </a:stretch>
        </p:blipFill>
        <p:spPr>
          <a:xfrm>
            <a:off x="3729037" y="85725"/>
            <a:ext cx="4733925" cy="6686550"/>
          </a:xfrm>
          <a:prstGeom prst="rect">
            <a:avLst/>
          </a:prstGeom>
        </p:spPr>
      </p:pic>
    </p:spTree>
    <p:extLst>
      <p:ext uri="{BB962C8B-B14F-4D97-AF65-F5344CB8AC3E}">
        <p14:creationId xmlns:p14="http://schemas.microsoft.com/office/powerpoint/2010/main" val="1046046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ADD8F102-8FA8-AB9A-BA9F-EB2B1C081739}"/>
              </a:ext>
            </a:extLst>
          </p:cNvPr>
          <p:cNvSpPr txBox="1"/>
          <p:nvPr/>
        </p:nvSpPr>
        <p:spPr>
          <a:xfrm>
            <a:off x="1697607" y="1763986"/>
            <a:ext cx="8796786" cy="3467616"/>
          </a:xfrm>
          <a:prstGeom prst="rect">
            <a:avLst/>
          </a:prstGeom>
          <a:noFill/>
        </p:spPr>
        <p:txBody>
          <a:bodyPr wrap="square">
            <a:spAutoFit/>
          </a:bodyPr>
          <a:lstStyle/>
          <a:p>
            <a:pPr marL="270510" indent="-90170">
              <a:spcAft>
                <a:spcPts val="600"/>
              </a:spcAft>
            </a:pPr>
            <a:r>
              <a:rPr lang="nl-BE" sz="28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6.11</a:t>
            </a:r>
            <a:r>
              <a:rPr lang="nl-BE" sz="28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nl-NL" sz="2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Specifieke bepalingen bij de jeugdreeksen </a:t>
            </a:r>
          </a:p>
          <a:p>
            <a:pPr marL="270510" indent="-90170">
              <a:spcAft>
                <a:spcPts val="600"/>
              </a:spcAft>
            </a:pPr>
            <a:endParaRPr lang="nl-BE" sz="2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70510">
              <a:spcAft>
                <a:spcPts val="800"/>
              </a:spcAft>
              <a:tabLst>
                <a:tab pos="-457200" algn="l"/>
                <a:tab pos="-114300" algn="l"/>
              </a:tabLst>
            </a:pPr>
            <a:r>
              <a:rPr lang="nl-BE" sz="2800" b="1" kern="100" spc="-5">
                <a:solidFill>
                  <a:srgbClr val="FF0000"/>
                </a:solidFill>
                <a:effectLst/>
                <a:latin typeface="Calibri" panose="020F0502020204030204" pitchFamily="34" charset="0"/>
                <a:ea typeface="Calibri" panose="020F0502020204030204" pitchFamily="34" charset="0"/>
                <a:cs typeface="Calibri" panose="020F0502020204030204" pitchFamily="34" charset="0"/>
              </a:rPr>
              <a:t>In de provinciale bekercompetitie wordt er bij U15 – U17 en U19 gespeeld met vaste libero’s.</a:t>
            </a:r>
          </a:p>
          <a:p>
            <a:pPr marL="270510">
              <a:spcAft>
                <a:spcPts val="800"/>
              </a:spcAft>
              <a:tabLst>
                <a:tab pos="-457200" algn="l"/>
                <a:tab pos="-114300" algn="l"/>
              </a:tabLst>
            </a:pPr>
            <a:endParaRPr lang="nl-BE" sz="2800" b="1" kern="100">
              <a:effectLst/>
              <a:latin typeface="Calibri" panose="020F0502020204030204" pitchFamily="34" charset="0"/>
              <a:ea typeface="Calibri" panose="020F0502020204030204" pitchFamily="34" charset="0"/>
              <a:cs typeface="Times New Roman" panose="02020603050405020304" pitchFamily="18" charset="0"/>
            </a:endParaRPr>
          </a:p>
          <a:p>
            <a:pPr marL="270510">
              <a:spcAft>
                <a:spcPts val="800"/>
              </a:spcAft>
              <a:tabLst>
                <a:tab pos="-457200" algn="l"/>
                <a:tab pos="-114300" algn="l"/>
              </a:tabLst>
            </a:pPr>
            <a:r>
              <a:rPr lang="nl-BE" sz="2800" b="1" kern="100" spc="-5">
                <a:solidFill>
                  <a:srgbClr val="FF0000"/>
                </a:solidFill>
                <a:effectLst/>
                <a:latin typeface="Calibri" panose="020F0502020204030204" pitchFamily="34" charset="0"/>
                <a:ea typeface="Calibri" panose="020F0502020204030204" pitchFamily="34" charset="0"/>
                <a:cs typeface="Calibri" panose="020F0502020204030204" pitchFamily="34" charset="0"/>
              </a:rPr>
              <a:t>In de ploegsamenstelling kunnen 12 veldspelers en 2 libero’s genoteerd worden.</a:t>
            </a:r>
            <a:endParaRPr lang="nl-BE" sz="2800" b="1"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0990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018A6F3-F840-271A-211D-AAF063D19825}"/>
              </a:ext>
            </a:extLst>
          </p:cNvPr>
          <p:cNvSpPr txBox="1"/>
          <p:nvPr/>
        </p:nvSpPr>
        <p:spPr>
          <a:xfrm>
            <a:off x="1037325" y="1001466"/>
            <a:ext cx="9253987" cy="523220"/>
          </a:xfrm>
          <a:prstGeom prst="rect">
            <a:avLst/>
          </a:prstGeom>
          <a:noFill/>
        </p:spPr>
        <p:txBody>
          <a:bodyPr wrap="square">
            <a:spAutoFit/>
          </a:bodyPr>
          <a:lstStyle/>
          <a:p>
            <a:r>
              <a:rPr lang="nl-BE" sz="2800" b="1"/>
              <a:t>6.12.	</a:t>
            </a:r>
            <a:r>
              <a:rPr lang="nl-BE" sz="2800" b="1">
                <a:solidFill>
                  <a:srgbClr val="FF0000"/>
                </a:solidFill>
              </a:rPr>
              <a:t>Elektronisch</a:t>
            </a:r>
            <a:r>
              <a:rPr lang="nl-BE" sz="2800" b="1"/>
              <a:t> wedstrijdblad - VolleySpike</a:t>
            </a:r>
          </a:p>
        </p:txBody>
      </p:sp>
      <p:sp>
        <p:nvSpPr>
          <p:cNvPr id="5" name="Tekstvak 4">
            <a:extLst>
              <a:ext uri="{FF2B5EF4-FFF2-40B4-BE49-F238E27FC236}">
                <a16:creationId xmlns:a16="http://schemas.microsoft.com/office/drawing/2014/main" id="{903A2334-051C-D148-88EB-DF4B2B20AF65}"/>
              </a:ext>
            </a:extLst>
          </p:cNvPr>
          <p:cNvSpPr txBox="1"/>
          <p:nvPr/>
        </p:nvSpPr>
        <p:spPr>
          <a:xfrm>
            <a:off x="1037325" y="2271414"/>
            <a:ext cx="9806080" cy="3062377"/>
          </a:xfrm>
          <a:prstGeom prst="rect">
            <a:avLst/>
          </a:prstGeom>
          <a:noFill/>
        </p:spPr>
        <p:txBody>
          <a:bodyPr wrap="square">
            <a:spAutoFit/>
          </a:bodyPr>
          <a:lstStyle/>
          <a:p>
            <a:pPr>
              <a:spcAft>
                <a:spcPts val="600"/>
              </a:spcAft>
              <a:tabLst>
                <a:tab pos="-457200" algn="l"/>
                <a:tab pos="-114300" algn="l"/>
              </a:tabLst>
            </a:pPr>
            <a:r>
              <a:rPr lang="nl-BE" sz="2800" b="1" spc="-5">
                <a:effectLst/>
                <a:latin typeface="Calibri" panose="020F0502020204030204" pitchFamily="34" charset="0"/>
                <a:ea typeface="Times New Roman" panose="02020603050405020304" pitchFamily="18" charset="0"/>
                <a:cs typeface="Calibri" panose="020F0502020204030204" pitchFamily="34" charset="0"/>
              </a:rPr>
              <a:t>Voor </a:t>
            </a:r>
            <a:r>
              <a:rPr lang="nl-BE" sz="2800" b="1" u="sng" spc="-5">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alle jeugd- en seniorwedstrijden </a:t>
            </a:r>
          </a:p>
          <a:p>
            <a:pPr>
              <a:spcAft>
                <a:spcPts val="600"/>
              </a:spcAft>
              <a:tabLst>
                <a:tab pos="-457200" algn="l"/>
                <a:tab pos="-114300" algn="l"/>
              </a:tabLst>
            </a:pPr>
            <a:r>
              <a:rPr lang="nl-BE" sz="2800" b="1" spc="-5">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van de provinciale bekercompetitie </a:t>
            </a:r>
          </a:p>
          <a:p>
            <a:pPr>
              <a:spcAft>
                <a:spcPts val="600"/>
              </a:spcAft>
              <a:tabLst>
                <a:tab pos="-457200" algn="l"/>
                <a:tab pos="-114300" algn="l"/>
              </a:tabLst>
            </a:pPr>
            <a:endParaRPr lang="nl-BE" sz="2800" b="1" spc="-5">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a:p>
            <a:pPr>
              <a:spcAft>
                <a:spcPts val="600"/>
              </a:spcAft>
              <a:tabLst>
                <a:tab pos="-457200" algn="l"/>
                <a:tab pos="-114300" algn="l"/>
              </a:tabLst>
            </a:pPr>
            <a:r>
              <a:rPr lang="nl-BE" sz="2800" b="1" spc="-5">
                <a:effectLst/>
                <a:latin typeface="Calibri" panose="020F0502020204030204" pitchFamily="34" charset="0"/>
                <a:ea typeface="Times New Roman" panose="02020603050405020304" pitchFamily="18" charset="0"/>
                <a:cs typeface="Calibri" panose="020F0502020204030204" pitchFamily="34" charset="0"/>
              </a:rPr>
              <a:t>wordt VolleySpike gebruikt </a:t>
            </a:r>
          </a:p>
          <a:p>
            <a:pPr>
              <a:spcAft>
                <a:spcPts val="600"/>
              </a:spcAft>
              <a:tabLst>
                <a:tab pos="-457200" algn="l"/>
                <a:tab pos="-114300" algn="l"/>
              </a:tabLst>
            </a:pPr>
            <a:endParaRPr lang="nl-BE" sz="2800" b="1" spc="-5">
              <a:effectLst/>
              <a:latin typeface="Calibri" panose="020F0502020204030204" pitchFamily="34" charset="0"/>
              <a:ea typeface="Times New Roman" panose="02020603050405020304" pitchFamily="18" charset="0"/>
              <a:cs typeface="Calibri" panose="020F0502020204030204" pitchFamily="34" charset="0"/>
            </a:endParaRPr>
          </a:p>
          <a:p>
            <a:pPr>
              <a:spcAft>
                <a:spcPts val="600"/>
              </a:spcAft>
              <a:tabLst>
                <a:tab pos="-457200" algn="l"/>
                <a:tab pos="-114300" algn="l"/>
              </a:tabLst>
            </a:pPr>
            <a:r>
              <a:rPr lang="nl-BE" sz="2800" b="1" spc="-5">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en moet een markeerder aangeduid worden door de thuisploeg</a:t>
            </a:r>
            <a:r>
              <a:rPr lang="nl-BE" sz="2800" b="1" spc="-5">
                <a:effectLst/>
                <a:latin typeface="Calibri" panose="020F0502020204030204" pitchFamily="34" charset="0"/>
                <a:ea typeface="Times New Roman" panose="02020603050405020304" pitchFamily="18" charset="0"/>
                <a:cs typeface="Calibri" panose="020F0502020204030204" pitchFamily="34" charset="0"/>
              </a:rPr>
              <a:t>.</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5982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1000"/>
                                        <p:tgtEl>
                                          <p:spTgt spid="5">
                                            <p:txEl>
                                              <p:pRg st="3" end="3"/>
                                            </p:txEl>
                                          </p:spTgt>
                                        </p:tgtEl>
                                      </p:cBhvr>
                                    </p:animEffect>
                                    <p:anim calcmode="lin" valueType="num">
                                      <p:cBhvr>
                                        <p:cTn id="1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 calcmode="lin" valueType="num">
                                      <p:cBhvr additive="base">
                                        <p:cTn id="24"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645EA36D-883D-CD54-AD18-2DAD5E893EA1}"/>
              </a:ext>
            </a:extLst>
          </p:cNvPr>
          <p:cNvSpPr txBox="1"/>
          <p:nvPr/>
        </p:nvSpPr>
        <p:spPr>
          <a:xfrm>
            <a:off x="614632" y="628666"/>
            <a:ext cx="6094562" cy="523220"/>
          </a:xfrm>
          <a:prstGeom prst="rect">
            <a:avLst/>
          </a:prstGeom>
          <a:noFill/>
        </p:spPr>
        <p:txBody>
          <a:bodyPr wrap="square">
            <a:spAutoFit/>
          </a:bodyPr>
          <a:lstStyle/>
          <a:p>
            <a:r>
              <a:rPr lang="nl-BE" sz="2800" b="1"/>
              <a:t>9.	Wedstrijdleiding</a:t>
            </a:r>
          </a:p>
        </p:txBody>
      </p:sp>
      <p:sp>
        <p:nvSpPr>
          <p:cNvPr id="5" name="Tekstvak 4">
            <a:extLst>
              <a:ext uri="{FF2B5EF4-FFF2-40B4-BE49-F238E27FC236}">
                <a16:creationId xmlns:a16="http://schemas.microsoft.com/office/drawing/2014/main" id="{DAB8E560-2B38-51F4-CFEB-A499A062AE51}"/>
              </a:ext>
            </a:extLst>
          </p:cNvPr>
          <p:cNvSpPr txBox="1"/>
          <p:nvPr/>
        </p:nvSpPr>
        <p:spPr>
          <a:xfrm>
            <a:off x="731447" y="1445667"/>
            <a:ext cx="11144633" cy="4832092"/>
          </a:xfrm>
          <a:prstGeom prst="rect">
            <a:avLst/>
          </a:prstGeom>
          <a:noFill/>
        </p:spPr>
        <p:txBody>
          <a:bodyPr wrap="square">
            <a:spAutoFit/>
          </a:bodyPr>
          <a:lstStyle/>
          <a:p>
            <a:r>
              <a:rPr lang="nl-NL" sz="2800" b="1"/>
              <a:t>9.3.	Markeerder</a:t>
            </a:r>
          </a:p>
          <a:p>
            <a:r>
              <a:rPr lang="nl-NL" sz="2800" b="1"/>
              <a:t>Een markeerder, aangeduid door de thuisploeg is verplicht bij wedstrijden in volgende competities:</a:t>
            </a:r>
          </a:p>
          <a:p>
            <a:r>
              <a:rPr lang="nl-NL" sz="2800" b="1"/>
              <a:t>-  Alle provinciale seniorwedstrijden</a:t>
            </a:r>
          </a:p>
          <a:p>
            <a:r>
              <a:rPr lang="nl-NL" sz="2800" b="1"/>
              <a:t>-  </a:t>
            </a:r>
            <a:r>
              <a:rPr lang="nl-NL" sz="2800" b="1">
                <a:solidFill>
                  <a:srgbClr val="FF0000"/>
                </a:solidFill>
              </a:rPr>
              <a:t>Alle gewestelijke seniorwedstrijden in het gewest Antwerpen</a:t>
            </a:r>
          </a:p>
          <a:p>
            <a:r>
              <a:rPr lang="nl-NL" sz="2800" b="1">
                <a:solidFill>
                  <a:srgbClr val="FF0000"/>
                </a:solidFill>
              </a:rPr>
              <a:t>-  Alle wedstrijden D1G in het gewest Herentals</a:t>
            </a:r>
          </a:p>
          <a:p>
            <a:r>
              <a:rPr lang="nl-NL" sz="2800" b="1">
                <a:solidFill>
                  <a:srgbClr val="FF0000"/>
                </a:solidFill>
              </a:rPr>
              <a:t>-  Alle wedstrijden H1G van de gezamenlijke competitie in de 		gewesten Turnhout + Mol + Herentals</a:t>
            </a:r>
          </a:p>
          <a:p>
            <a:r>
              <a:rPr lang="nl-NL" sz="2800" b="1">
                <a:solidFill>
                  <a:srgbClr val="FF0000"/>
                </a:solidFill>
              </a:rPr>
              <a:t>-  Alle jeugdwedstr. waarvoor een officiële scheidsrechter is aangeduid</a:t>
            </a:r>
          </a:p>
          <a:p>
            <a:r>
              <a:rPr lang="nl-NL" sz="2800" b="1">
                <a:solidFill>
                  <a:srgbClr val="FF0000"/>
                </a:solidFill>
              </a:rPr>
              <a:t>-  Alle jeugdwedstrijden </a:t>
            </a:r>
            <a:r>
              <a:rPr lang="nl-NL" sz="2800" b="1" u="sng">
                <a:solidFill>
                  <a:srgbClr val="FF0000"/>
                </a:solidFill>
              </a:rPr>
              <a:t>van niveau 1</a:t>
            </a:r>
          </a:p>
          <a:p>
            <a:r>
              <a:rPr lang="nl-NL" sz="2800" b="1">
                <a:solidFill>
                  <a:srgbClr val="FF0000"/>
                </a:solidFill>
              </a:rPr>
              <a:t>-  Alle jeugd- en seniorwedstrijden van de provinciale bekercompetitie</a:t>
            </a:r>
          </a:p>
        </p:txBody>
      </p:sp>
      <p:sp>
        <p:nvSpPr>
          <p:cNvPr id="2" name="Ovaal 1">
            <a:extLst>
              <a:ext uri="{FF2B5EF4-FFF2-40B4-BE49-F238E27FC236}">
                <a16:creationId xmlns:a16="http://schemas.microsoft.com/office/drawing/2014/main" id="{6141AADA-44F2-F43C-D04B-B08066947251}"/>
              </a:ext>
            </a:extLst>
          </p:cNvPr>
          <p:cNvSpPr/>
          <p:nvPr/>
        </p:nvSpPr>
        <p:spPr>
          <a:xfrm>
            <a:off x="315919" y="334885"/>
            <a:ext cx="4125452" cy="92065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333928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circle(in)">
                                      <p:cBhvr>
                                        <p:cTn id="13" dur="20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wipe(down)">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down)">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wipe(down)">
                                      <p:cBhvr>
                                        <p:cTn id="28" dur="500"/>
                                        <p:tgtEl>
                                          <p:spTgt spid="5">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fade">
                                      <p:cBhvr>
                                        <p:cTn id="33" dur="1000"/>
                                        <p:tgtEl>
                                          <p:spTgt spid="5">
                                            <p:txEl>
                                              <p:pRg st="6" end="6"/>
                                            </p:txEl>
                                          </p:spTgt>
                                        </p:tgtEl>
                                      </p:cBhvr>
                                    </p:animEffect>
                                    <p:anim calcmode="lin" valueType="num">
                                      <p:cBhvr>
                                        <p:cTn id="34"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5">
                                            <p:txEl>
                                              <p:pRg st="7" end="7"/>
                                            </p:txEl>
                                          </p:spTgt>
                                        </p:tgtEl>
                                        <p:attrNameLst>
                                          <p:attrName>style.visibility</p:attrName>
                                        </p:attrNameLst>
                                      </p:cBhvr>
                                      <p:to>
                                        <p:strVal val="visible"/>
                                      </p:to>
                                    </p:set>
                                    <p:animEffect transition="in" filter="wipe(down)">
                                      <p:cBhvr>
                                        <p:cTn id="40" dur="500"/>
                                        <p:tgtEl>
                                          <p:spTgt spid="5">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
                                            <p:txEl>
                                              <p:pRg st="8" end="8"/>
                                            </p:txEl>
                                          </p:spTgt>
                                        </p:tgtEl>
                                        <p:attrNameLst>
                                          <p:attrName>style.visibility</p:attrName>
                                        </p:attrNameLst>
                                      </p:cBhvr>
                                      <p:to>
                                        <p:strVal val="visible"/>
                                      </p:to>
                                    </p:set>
                                    <p:animEffect transition="in" filter="fade">
                                      <p:cBhvr>
                                        <p:cTn id="45"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39D1B69-A569-0B88-D496-56553A28D529}"/>
              </a:ext>
            </a:extLst>
          </p:cNvPr>
          <p:cNvSpPr txBox="1"/>
          <p:nvPr/>
        </p:nvSpPr>
        <p:spPr>
          <a:xfrm>
            <a:off x="1183976" y="687107"/>
            <a:ext cx="10116628" cy="5647700"/>
          </a:xfrm>
          <a:prstGeom prst="rect">
            <a:avLst/>
          </a:prstGeom>
          <a:noFill/>
        </p:spPr>
        <p:txBody>
          <a:bodyPr wrap="square">
            <a:spAutoFit/>
          </a:bodyPr>
          <a:lstStyle/>
          <a:p>
            <a:pPr>
              <a:spcAft>
                <a:spcPts val="600"/>
              </a:spcAft>
              <a:tabLst>
                <a:tab pos="-571500" algn="l"/>
                <a:tab pos="-457200" algn="l"/>
              </a:tabLst>
            </a:pP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Voor de jeugdwedstrijden </a:t>
            </a:r>
            <a:r>
              <a:rPr lang="nl-BE" sz="2800" b="1" u="sng">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van niveau 2 en lager </a:t>
            </a: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is een markeerder niet verplicht en wordt de lite versie van VolleySpike gebruikt.</a:t>
            </a:r>
          </a:p>
          <a:p>
            <a:pPr>
              <a:spcAft>
                <a:spcPts val="600"/>
              </a:spcAft>
              <a:tabLst>
                <a:tab pos="-571500" algn="l"/>
                <a:tab pos="-457200" algn="l"/>
              </a:tabLst>
            </a:pP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571500" algn="l"/>
                <a:tab pos="-457200" algn="l"/>
              </a:tabLst>
            </a:pPr>
            <a:r>
              <a:rPr lang="nl-BE" sz="2800" b="1">
                <a:effectLst/>
                <a:latin typeface="Calibri" panose="020F0502020204030204" pitchFamily="34" charset="0"/>
                <a:ea typeface="Times New Roman" panose="02020603050405020304" pitchFamily="18" charset="0"/>
                <a:cs typeface="Calibri" panose="020F0502020204030204" pitchFamily="34" charset="0"/>
              </a:rPr>
              <a:t>De markeerder moet minstens 16 jaar oud zijn en moet aanwezig zijn bij de toss.  </a:t>
            </a:r>
          </a:p>
          <a:p>
            <a:pPr>
              <a:spcAft>
                <a:spcPts val="600"/>
              </a:spcAft>
              <a:tabLst>
                <a:tab pos="-571500" algn="l"/>
                <a:tab pos="-457200" algn="l"/>
              </a:tabLst>
            </a:pPr>
            <a:r>
              <a:rPr lang="nl-NL" sz="2800" b="1">
                <a:solidFill>
                  <a:srgbClr val="FF0000"/>
                </a:solidFill>
                <a:latin typeface="Calibri" panose="020F0502020204030204" pitchFamily="34" charset="0"/>
                <a:ea typeface="Times New Roman" panose="02020603050405020304" pitchFamily="18" charset="0"/>
                <a:cs typeface="Times New Roman" panose="02020603050405020304" pitchFamily="18" charset="0"/>
              </a:rPr>
              <a:t>Bij de leeftijdscategorieën U11 en U13 mag er gemarkeerd worden door </a:t>
            </a:r>
            <a:r>
              <a:rPr lang="nl-NL" sz="2800" b="1" u="sng">
                <a:solidFill>
                  <a:srgbClr val="FF0000"/>
                </a:solidFill>
                <a:latin typeface="Calibri" panose="020F0502020204030204" pitchFamily="34" charset="0"/>
                <a:ea typeface="Times New Roman" panose="02020603050405020304" pitchFamily="18" charset="0"/>
                <a:cs typeface="Times New Roman" panose="02020603050405020304" pitchFamily="18" charset="0"/>
              </a:rPr>
              <a:t>een jeugdscheidsrechter</a:t>
            </a:r>
            <a:r>
              <a:rPr lang="nl-NL" sz="2800" b="1">
                <a:solidFill>
                  <a:srgbClr val="FF0000"/>
                </a:solidFill>
                <a:latin typeface="Calibri" panose="020F0502020204030204" pitchFamily="34" charset="0"/>
                <a:ea typeface="Times New Roman" panose="02020603050405020304" pitchFamily="18" charset="0"/>
                <a:cs typeface="Times New Roman" panose="02020603050405020304" pitchFamily="18" charset="0"/>
              </a:rPr>
              <a:t> jonger dan 16 jaar. </a:t>
            </a:r>
          </a:p>
          <a:p>
            <a:pPr>
              <a:spcAft>
                <a:spcPts val="600"/>
              </a:spcAft>
              <a:tabLst>
                <a:tab pos="-571500" algn="l"/>
                <a:tab pos="-457200" algn="l"/>
              </a:tabLst>
            </a:pPr>
            <a:endParaRPr lang="nl-BE" sz="28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571500" algn="l"/>
                <a:tab pos="-457200" algn="l"/>
              </a:tabLst>
            </a:pP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Hij kan geen andere officiële functie uitoefenen tijdens de wedstrijd, behalve terreinafgevaardigde zijn voor het terrein waar hij markeerder is</a:t>
            </a:r>
            <a:r>
              <a:rPr lang="nl-BE" sz="2800" b="1">
                <a:effectLst/>
                <a:latin typeface="Calibri" panose="020F0502020204030204" pitchFamily="34" charset="0"/>
                <a:ea typeface="Times New Roman" panose="02020603050405020304" pitchFamily="18" charset="0"/>
                <a:cs typeface="Calibri" panose="020F0502020204030204" pitchFamily="34" charset="0"/>
              </a:rPr>
              <a:t> </a:t>
            </a: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rekening houdend met de bepalingen vermeld in art 9.4 </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281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ircle(in)">
                                      <p:cBhvr>
                                        <p:cTn id="1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530F94D0-A455-0485-2D72-4B78BCB3EC2A}"/>
              </a:ext>
            </a:extLst>
          </p:cNvPr>
          <p:cNvSpPr txBox="1"/>
          <p:nvPr/>
        </p:nvSpPr>
        <p:spPr>
          <a:xfrm>
            <a:off x="958969" y="561519"/>
            <a:ext cx="10274061" cy="5924699"/>
          </a:xfrm>
          <a:prstGeom prst="rect">
            <a:avLst/>
          </a:prstGeom>
          <a:noFill/>
        </p:spPr>
        <p:txBody>
          <a:bodyPr wrap="square">
            <a:spAutoFit/>
          </a:bodyPr>
          <a:lstStyle/>
          <a:p>
            <a:r>
              <a:rPr lang="nl-BE" sz="2800" b="1"/>
              <a:t>9.4.	Terreinafgevaardigde</a:t>
            </a:r>
          </a:p>
          <a:p>
            <a:endParaRPr lang="nl-BE" sz="2800">
              <a:solidFill>
                <a:srgbClr val="FF0000"/>
              </a:solidFill>
            </a:endParaRPr>
          </a:p>
          <a:p>
            <a:pPr>
              <a:spcAft>
                <a:spcPts val="600"/>
              </a:spcAft>
              <a:tabLst>
                <a:tab pos="-457200" algn="l"/>
                <a:tab pos="-342900" algn="l"/>
              </a:tabLst>
            </a:pPr>
            <a:r>
              <a:rPr lang="nl-BE" sz="2800" b="1">
                <a:effectLst/>
                <a:latin typeface="Calibri" panose="020F0502020204030204" pitchFamily="34" charset="0"/>
                <a:ea typeface="Times New Roman" panose="02020603050405020304" pitchFamily="18" charset="0"/>
                <a:cs typeface="Calibri" panose="020F0502020204030204" pitchFamily="34" charset="0"/>
              </a:rPr>
              <a:t>De terreinafgevaardigde moet tenminste 18 jaar oud zijn en kan geen andere officiële functie uitoefenen tijdens de wedstrijd (dus geen speler, coach, hulpcoach, geneesheer of verzorger)</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571500" algn="l"/>
                <a:tab pos="-457200" algn="l"/>
              </a:tabLst>
            </a:pP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571500" algn="l"/>
                <a:tab pos="-457200" algn="l"/>
              </a:tabLst>
            </a:pP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Uitzondering : </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571500" algn="l"/>
                <a:tab pos="-457200" algn="l"/>
              </a:tabLst>
            </a:pPr>
            <a:r>
              <a:rPr lang="nl-NL"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Indien de terreinafgevaardigde tevens markeerder is voor een wedstrijd, kan hij alleen terreinafgevaardigde zijn voor dit terrein.</a:t>
            </a:r>
          </a:p>
          <a:p>
            <a:pPr marL="342900" lvl="0" indent="-342900">
              <a:buFont typeface="Arial" panose="020B0604020202020204" pitchFamily="34" charset="0"/>
              <a:buChar char="-"/>
              <a:tabLst>
                <a:tab pos="-571500" algn="l"/>
                <a:tab pos="-457200" algn="l"/>
              </a:tabLst>
            </a:pP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600"/>
              </a:spcAft>
              <a:buFont typeface="Arial" panose="020B0604020202020204" pitchFamily="34" charset="0"/>
              <a:buChar char="-"/>
              <a:tabLst>
                <a:tab pos="2250440" algn="l"/>
              </a:tabLst>
            </a:pPr>
            <a:r>
              <a:rPr lang="nl-NL" sz="2800" b="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Bij de leeftijdscategorieën U11 – U13 en U15 mag een coach terreinafgevaardigde zijn voor het terrein waarop de wedstrijd van zijn ploeg gespeeld wordt.</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297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D89FB8F2-61CE-1171-1D76-8E47ADCE62BF}"/>
              </a:ext>
            </a:extLst>
          </p:cNvPr>
          <p:cNvSpPr txBox="1"/>
          <p:nvPr/>
        </p:nvSpPr>
        <p:spPr>
          <a:xfrm>
            <a:off x="976941" y="548406"/>
            <a:ext cx="6094562" cy="523220"/>
          </a:xfrm>
          <a:prstGeom prst="rect">
            <a:avLst/>
          </a:prstGeom>
          <a:noFill/>
        </p:spPr>
        <p:txBody>
          <a:bodyPr wrap="square">
            <a:spAutoFit/>
          </a:bodyPr>
          <a:lstStyle/>
          <a:p>
            <a:r>
              <a:rPr lang="nl-BE" sz="2800" b="1"/>
              <a:t>12.	Definities – bepalingen</a:t>
            </a:r>
          </a:p>
        </p:txBody>
      </p:sp>
      <p:sp>
        <p:nvSpPr>
          <p:cNvPr id="5" name="Tekstvak 4">
            <a:extLst>
              <a:ext uri="{FF2B5EF4-FFF2-40B4-BE49-F238E27FC236}">
                <a16:creationId xmlns:a16="http://schemas.microsoft.com/office/drawing/2014/main" id="{0944BE89-E1A3-690F-F99B-48EFD790C5D5}"/>
              </a:ext>
            </a:extLst>
          </p:cNvPr>
          <p:cNvSpPr txBox="1"/>
          <p:nvPr/>
        </p:nvSpPr>
        <p:spPr>
          <a:xfrm>
            <a:off x="976941" y="1468659"/>
            <a:ext cx="10427180" cy="4785926"/>
          </a:xfrm>
          <a:prstGeom prst="rect">
            <a:avLst/>
          </a:prstGeom>
          <a:noFill/>
        </p:spPr>
        <p:txBody>
          <a:bodyPr wrap="square">
            <a:spAutoFit/>
          </a:bodyPr>
          <a:lstStyle/>
          <a:p>
            <a:pPr lvl="0">
              <a:spcAft>
                <a:spcPts val="600"/>
              </a:spcAft>
            </a:pPr>
            <a:r>
              <a:rPr lang="nl-NL" sz="2800" b="1">
                <a:effectLst/>
                <a:latin typeface="Calibri" panose="020F0502020204030204" pitchFamily="34" charset="0"/>
                <a:ea typeface="Calibri" panose="020F0502020204030204" pitchFamily="34" charset="0"/>
                <a:cs typeface="Calibri" panose="020F0502020204030204" pitchFamily="34" charset="0"/>
              </a:rPr>
              <a:t>Deelnemen aan het spel:</a:t>
            </a:r>
            <a:endParaRPr lang="nl-BE" sz="2800" b="1">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spcAft>
                <a:spcPts val="600"/>
              </a:spcAft>
              <a:buFont typeface="Arial" panose="020B0604020202020204" pitchFamily="34" charset="0"/>
              <a:buChar char="•"/>
            </a:pPr>
            <a:r>
              <a:rPr lang="nl-BE" sz="2800" b="1">
                <a:effectLst/>
                <a:latin typeface="Calibri" panose="020F0502020204030204" pitchFamily="34" charset="0"/>
                <a:ea typeface="Times New Roman" panose="02020603050405020304" pitchFamily="18" charset="0"/>
                <a:cs typeface="Calibri" panose="020F0502020204030204" pitchFamily="34" charset="0"/>
              </a:rPr>
              <a:t>een speler die op het wedstrijdblad wordt vermeld in het vak “opslagvolgorde”  </a:t>
            </a:r>
          </a:p>
          <a:p>
            <a:pPr marL="457200" lvl="0" indent="-457200">
              <a:spcAft>
                <a:spcPts val="600"/>
              </a:spcAft>
              <a:buFont typeface="Arial" panose="020B0604020202020204" pitchFamily="34" charset="0"/>
              <a:buChar char="•"/>
            </a:pP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marL="457200" lvl="0" indent="-457200">
              <a:spcAft>
                <a:spcPts val="600"/>
              </a:spcAft>
              <a:buFont typeface="Arial" panose="020B0604020202020204" pitchFamily="34" charset="0"/>
              <a:buChar char="•"/>
            </a:pP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bij de seniors: </a:t>
            </a:r>
            <a:r>
              <a:rPr lang="nl-BE" sz="2800" b="1">
                <a:effectLst/>
                <a:latin typeface="Calibri" panose="020F0502020204030204" pitchFamily="34" charset="0"/>
                <a:ea typeface="Times New Roman" panose="02020603050405020304" pitchFamily="18" charset="0"/>
                <a:cs typeface="Calibri" panose="020F0502020204030204" pitchFamily="34" charset="0"/>
              </a:rPr>
              <a:t>de libero’s, tenzij in het vak opmerkingen vermeld </a:t>
            </a: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wordt</a:t>
            </a:r>
            <a:r>
              <a:rPr lang="nl-BE" sz="2800" b="1">
                <a:effectLst/>
                <a:latin typeface="Calibri" panose="020F0502020204030204" pitchFamily="34" charset="0"/>
                <a:ea typeface="Times New Roman" panose="02020603050405020304" pitchFamily="18" charset="0"/>
                <a:cs typeface="Calibri" panose="020F0502020204030204" pitchFamily="34" charset="0"/>
              </a:rPr>
              <a:t> dat één of beide libero’s niet gespeeld heeft.</a:t>
            </a:r>
          </a:p>
          <a:p>
            <a:pPr marL="457200" lvl="0" indent="-457200">
              <a:spcAft>
                <a:spcPts val="600"/>
              </a:spcAft>
              <a:buFont typeface="Arial" panose="020B0604020202020204" pitchFamily="34" charset="0"/>
              <a:buChar char="•"/>
            </a:pP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marL="457200" lvl="0" indent="-457200">
              <a:spcAft>
                <a:spcPts val="600"/>
              </a:spcAft>
              <a:buFont typeface="Arial" panose="020B0604020202020204" pitchFamily="34" charset="0"/>
              <a:buChar char="•"/>
            </a:pP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bij de jeugd </a:t>
            </a:r>
            <a:r>
              <a:rPr lang="nl-BE" sz="2800" b="1" u="sng">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op niveau 1</a:t>
            </a: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alle spelers als er in het vak opmerkingen per set geen melding is gemaakt van het spelen met of zonder libero’s</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718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41D35EEF-0609-1ECF-B8B6-5039351A31FE}"/>
              </a:ext>
            </a:extLst>
          </p:cNvPr>
          <p:cNvSpPr txBox="1"/>
          <p:nvPr/>
        </p:nvSpPr>
        <p:spPr>
          <a:xfrm>
            <a:off x="683643" y="443502"/>
            <a:ext cx="10901632" cy="5339923"/>
          </a:xfrm>
          <a:prstGeom prst="rect">
            <a:avLst/>
          </a:prstGeom>
          <a:noFill/>
        </p:spPr>
        <p:txBody>
          <a:bodyPr wrap="square">
            <a:spAutoFit/>
          </a:bodyPr>
          <a:lstStyle/>
          <a:p>
            <a:pPr marL="342900" lvl="0" indent="-342900">
              <a:buFont typeface="Times New Roman" panose="02020603050405020304" pitchFamily="18" charset="0"/>
              <a:buChar char="-"/>
            </a:pPr>
            <a:r>
              <a:rPr lang="nl-NL" sz="2800" b="1">
                <a:effectLst/>
                <a:latin typeface="Calibri" panose="020F0502020204030204" pitchFamily="34" charset="0"/>
                <a:ea typeface="Calibri" panose="020F0502020204030204" pitchFamily="34" charset="0"/>
                <a:cs typeface="Calibri" panose="020F0502020204030204" pitchFamily="34" charset="0"/>
              </a:rPr>
              <a:t>Kernspeler.</a:t>
            </a:r>
            <a:endParaRPr lang="nl-BE" sz="2800" b="1">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nl-NL" sz="2800" b="1">
                <a:solidFill>
                  <a:srgbClr val="FF0000"/>
                </a:solidFill>
                <a:effectLst/>
                <a:latin typeface="Calibri" panose="020F0502020204030204" pitchFamily="34" charset="0"/>
                <a:ea typeface="Calibri" panose="020F0502020204030204" pitchFamily="34" charset="0"/>
                <a:cs typeface="Calibri" panose="020F0502020204030204" pitchFamily="34" charset="0"/>
              </a:rPr>
              <a:t>Bij de seniors: </a:t>
            </a:r>
            <a:endParaRPr lang="nl-BE" sz="2800" b="1">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nl-NL" sz="2800" b="1">
                <a:effectLst/>
                <a:latin typeface="Calibri" panose="020F0502020204030204" pitchFamily="34" charset="0"/>
                <a:ea typeface="Calibri" panose="020F0502020204030204" pitchFamily="34" charset="0"/>
                <a:cs typeface="Calibri" panose="020F0502020204030204" pitchFamily="34" charset="0"/>
              </a:rPr>
              <a:t>Je wordt kernspeler vanaf </a:t>
            </a:r>
            <a:r>
              <a:rPr lang="nl-NL" sz="2800" b="1">
                <a:effectLst/>
                <a:highlight>
                  <a:srgbClr val="FFFF00"/>
                </a:highlight>
                <a:latin typeface="Calibri" panose="020F0502020204030204" pitchFamily="34" charset="0"/>
                <a:ea typeface="Calibri" panose="020F0502020204030204" pitchFamily="34" charset="0"/>
                <a:cs typeface="Calibri" panose="020F0502020204030204" pitchFamily="34" charset="0"/>
              </a:rPr>
              <a:t>de vierde keer </a:t>
            </a:r>
            <a:r>
              <a:rPr lang="nl-NL" sz="2800" b="1">
                <a:effectLst/>
                <a:latin typeface="Calibri" panose="020F0502020204030204" pitchFamily="34" charset="0"/>
                <a:ea typeface="Calibri" panose="020F0502020204030204" pitchFamily="34" charset="0"/>
                <a:cs typeface="Calibri" panose="020F0502020204030204" pitchFamily="34" charset="0"/>
              </a:rPr>
              <a:t>dat je deelneemt aan het spel van een ploeg. </a:t>
            </a:r>
            <a:endParaRPr lang="nl-BE" sz="2800" b="1">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nl-NL" sz="2800" b="1">
                <a:effectLst/>
                <a:latin typeface="Calibri" panose="020F0502020204030204" pitchFamily="34" charset="0"/>
                <a:ea typeface="Calibri" panose="020F0502020204030204" pitchFamily="34" charset="0"/>
                <a:cs typeface="Calibri" panose="020F0502020204030204" pitchFamily="34" charset="0"/>
              </a:rPr>
              <a:t>Als senior kan je maar voor één ploeg kernspeler zijn, namelijk de hoogste ploeg waar je vier of meer deelnames hebt. </a:t>
            </a:r>
            <a:endParaRPr lang="nl-BE" sz="2800" b="1">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Symbol" panose="05050102010706020507" pitchFamily="18" charset="2"/>
              <a:buChar char=""/>
            </a:pPr>
            <a:r>
              <a:rPr lang="nl-NL" sz="2800" b="1">
                <a:solidFill>
                  <a:srgbClr val="FF0000"/>
                </a:solidFill>
                <a:effectLst/>
                <a:latin typeface="Calibri" panose="020F0502020204030204" pitchFamily="34" charset="0"/>
                <a:ea typeface="Calibri" panose="020F0502020204030204" pitchFamily="34" charset="0"/>
                <a:cs typeface="Calibri" panose="020F0502020204030204" pitchFamily="34" charset="0"/>
              </a:rPr>
              <a:t>Bij de jeugd </a:t>
            </a:r>
            <a:r>
              <a:rPr lang="nl-NL" sz="2800" b="1" u="sng">
                <a:solidFill>
                  <a:srgbClr val="FF0000"/>
                </a:solidFill>
                <a:effectLst/>
                <a:latin typeface="Calibri" panose="020F0502020204030204" pitchFamily="34" charset="0"/>
                <a:ea typeface="Calibri" panose="020F0502020204030204" pitchFamily="34" charset="0"/>
                <a:cs typeface="Calibri" panose="020F0502020204030204" pitchFamily="34" charset="0"/>
              </a:rPr>
              <a:t>in niveau 1</a:t>
            </a:r>
            <a:r>
              <a:rPr lang="nl-NL" sz="2800" b="1">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endParaRPr lang="nl-BE" sz="2800" b="1">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nl-NL" sz="2800" b="1">
                <a:effectLst/>
                <a:latin typeface="Calibri" panose="020F0502020204030204" pitchFamily="34" charset="0"/>
                <a:ea typeface="Calibri" panose="020F0502020204030204" pitchFamily="34" charset="0"/>
                <a:cs typeface="Calibri" panose="020F0502020204030204" pitchFamily="34" charset="0"/>
              </a:rPr>
              <a:t>Je wordt kernspeler vanaf </a:t>
            </a:r>
            <a:r>
              <a:rPr lang="nl-NL" sz="2800" b="1">
                <a:effectLst/>
                <a:highlight>
                  <a:srgbClr val="FFFF00"/>
                </a:highlight>
                <a:latin typeface="Calibri" panose="020F0502020204030204" pitchFamily="34" charset="0"/>
                <a:ea typeface="Calibri" panose="020F0502020204030204" pitchFamily="34" charset="0"/>
                <a:cs typeface="Calibri" panose="020F0502020204030204" pitchFamily="34" charset="0"/>
              </a:rPr>
              <a:t>de derde keer </a:t>
            </a:r>
            <a:r>
              <a:rPr lang="nl-NL" sz="2800" b="1">
                <a:effectLst/>
                <a:latin typeface="Calibri" panose="020F0502020204030204" pitchFamily="34" charset="0"/>
                <a:ea typeface="Calibri" panose="020F0502020204030204" pitchFamily="34" charset="0"/>
                <a:cs typeface="Calibri" panose="020F0502020204030204" pitchFamily="34" charset="0"/>
              </a:rPr>
              <a:t>dat je deelneemt aan het spel van een ploeg. </a:t>
            </a:r>
            <a:endParaRPr lang="nl-BE" sz="2800" b="1">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spcAft>
                <a:spcPts val="600"/>
              </a:spcAft>
              <a:buFont typeface="Courier New" panose="02070309020205020404" pitchFamily="49" charset="0"/>
              <a:buChar char="o"/>
            </a:pPr>
            <a:r>
              <a:rPr lang="nl-NL" sz="2800" b="1">
                <a:effectLst/>
                <a:latin typeface="Calibri" panose="020F0502020204030204" pitchFamily="34" charset="0"/>
                <a:ea typeface="Calibri" panose="020F0502020204030204" pitchFamily="34" charset="0"/>
                <a:cs typeface="Calibri" panose="020F0502020204030204" pitchFamily="34" charset="0"/>
              </a:rPr>
              <a:t>Een jeugdspeler kan kernspeler zijn voor één ploeg in de seniorcompetitie en voor één ploeg op niveau </a:t>
            </a:r>
            <a:r>
              <a:rPr lang="nl-NL" sz="2800" b="1">
                <a:solidFill>
                  <a:srgbClr val="FF0000"/>
                </a:solidFill>
                <a:effectLst/>
                <a:latin typeface="Calibri" panose="020F0502020204030204" pitchFamily="34" charset="0"/>
                <a:ea typeface="Calibri" panose="020F0502020204030204" pitchFamily="34" charset="0"/>
                <a:cs typeface="Calibri" panose="020F0502020204030204" pitchFamily="34" charset="0"/>
              </a:rPr>
              <a:t>1</a:t>
            </a:r>
            <a:r>
              <a:rPr lang="nl-NL" sz="2800" b="1">
                <a:effectLst/>
                <a:latin typeface="Calibri" panose="020F0502020204030204" pitchFamily="34" charset="0"/>
                <a:ea typeface="Calibri" panose="020F0502020204030204" pitchFamily="34" charset="0"/>
                <a:cs typeface="Calibri" panose="020F0502020204030204" pitchFamily="34" charset="0"/>
              </a:rPr>
              <a:t> in zijn leeftijdscategorie van de jeugdcompetitie.</a:t>
            </a:r>
            <a:endParaRPr lang="nl-BE" sz="2800" b="1">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1072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Afbeelding met logo&#10;&#10;Automatisch gegenereerde beschrijving">
            <a:extLst>
              <a:ext uri="{FF2B5EF4-FFF2-40B4-BE49-F238E27FC236}">
                <a16:creationId xmlns:a16="http://schemas.microsoft.com/office/drawing/2014/main" id="{009DB551-3488-DB8E-6FC4-7CA42F3265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6000" y="768682"/>
            <a:ext cx="7200000" cy="5320635"/>
          </a:xfrm>
          <a:prstGeom prst="rect">
            <a:avLst/>
          </a:prstGeom>
        </p:spPr>
      </p:pic>
    </p:spTree>
    <p:extLst>
      <p:ext uri="{BB962C8B-B14F-4D97-AF65-F5344CB8AC3E}">
        <p14:creationId xmlns:p14="http://schemas.microsoft.com/office/powerpoint/2010/main" val="28284453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06F06F58-BF1D-849D-3C16-B3E7F803365B}"/>
              </a:ext>
            </a:extLst>
          </p:cNvPr>
          <p:cNvPicPr>
            <a:picLocks noChangeAspect="1"/>
          </p:cNvPicPr>
          <p:nvPr/>
        </p:nvPicPr>
        <p:blipFill>
          <a:blip r:embed="rId2"/>
          <a:stretch>
            <a:fillRect/>
          </a:stretch>
        </p:blipFill>
        <p:spPr>
          <a:xfrm>
            <a:off x="730909" y="1121433"/>
            <a:ext cx="10589787" cy="4554747"/>
          </a:xfrm>
          <a:prstGeom prst="rect">
            <a:avLst/>
          </a:prstGeom>
        </p:spPr>
      </p:pic>
    </p:spTree>
    <p:extLst>
      <p:ext uri="{BB962C8B-B14F-4D97-AF65-F5344CB8AC3E}">
        <p14:creationId xmlns:p14="http://schemas.microsoft.com/office/powerpoint/2010/main" val="58553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603C75A-E4D9-9D1D-282B-8790FEC33E77}"/>
              </a:ext>
            </a:extLst>
          </p:cNvPr>
          <p:cNvSpPr txBox="1"/>
          <p:nvPr/>
        </p:nvSpPr>
        <p:spPr>
          <a:xfrm>
            <a:off x="1278865" y="816973"/>
            <a:ext cx="10082124" cy="5693866"/>
          </a:xfrm>
          <a:prstGeom prst="rect">
            <a:avLst/>
          </a:prstGeom>
          <a:noFill/>
        </p:spPr>
        <p:txBody>
          <a:bodyPr wrap="square">
            <a:spAutoFit/>
          </a:bodyPr>
          <a:lstStyle/>
          <a:p>
            <a:r>
              <a:rPr lang="nl-NL" sz="2800" b="1" u="sng"/>
              <a:t>Basisfilosofie:</a:t>
            </a:r>
            <a:r>
              <a:rPr lang="nl-NL" sz="2800" b="1"/>
              <a:t> </a:t>
            </a:r>
          </a:p>
          <a:p>
            <a:endParaRPr lang="nl-NL" sz="2800" b="1"/>
          </a:p>
          <a:p>
            <a:pPr marL="285750" indent="-285750">
              <a:buFontTx/>
              <a:buChar char="-"/>
            </a:pPr>
            <a:r>
              <a:rPr lang="nl-NL" sz="2800" b="1"/>
              <a:t>Proberen om elke ploeg ongeveer 20 wedstrijden per seizoen aan te bieden </a:t>
            </a:r>
          </a:p>
          <a:p>
            <a:pPr marL="285750" indent="-285750">
              <a:buFontTx/>
              <a:buChar char="-"/>
            </a:pPr>
            <a:r>
              <a:rPr lang="nl-NL" sz="2800" b="1"/>
              <a:t>Spelen is belangrijker dan winnen </a:t>
            </a:r>
          </a:p>
          <a:p>
            <a:pPr marL="285750" indent="-285750">
              <a:buFontTx/>
              <a:buChar char="-"/>
            </a:pPr>
            <a:r>
              <a:rPr lang="nl-NL" sz="2800" b="1"/>
              <a:t>Elke ploeg maximaal op eigen niveau te laten spelen </a:t>
            </a:r>
          </a:p>
          <a:p>
            <a:pPr marL="285750" indent="-285750">
              <a:buFontTx/>
              <a:buChar char="-"/>
            </a:pPr>
            <a:r>
              <a:rPr lang="nl-NL" sz="2800" b="1"/>
              <a:t>Stimuleren dat elke club op het juiste niveau durft inschrijven </a:t>
            </a:r>
          </a:p>
          <a:p>
            <a:pPr marL="285750" indent="-285750">
              <a:buFontTx/>
              <a:buChar char="-"/>
            </a:pPr>
            <a:endParaRPr lang="nl-NL" sz="2800" b="1"/>
          </a:p>
          <a:p>
            <a:r>
              <a:rPr lang="nl-NL" sz="2800" b="1"/>
              <a:t>De competitie is opgesplitst in Niveau 1 en Niveau 2, waar nodig kan een bijkomend niveau worden toegevoegd. </a:t>
            </a:r>
          </a:p>
          <a:p>
            <a:endParaRPr lang="nl-NL" sz="2800" b="1"/>
          </a:p>
          <a:p>
            <a:r>
              <a:rPr lang="nl-NL" sz="2800" b="1"/>
              <a:t>De VV Jeugdcommissie adviseert om, waar mogelijk, de competitie af te werken in twee ronden.</a:t>
            </a:r>
            <a:endParaRPr lang="nl-BE" sz="2800" b="1"/>
          </a:p>
        </p:txBody>
      </p:sp>
    </p:spTree>
    <p:extLst>
      <p:ext uri="{BB962C8B-B14F-4D97-AF65-F5344CB8AC3E}">
        <p14:creationId xmlns:p14="http://schemas.microsoft.com/office/powerpoint/2010/main" val="1561268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arn(inVertical)">
                                      <p:cBhvr>
                                        <p:cTn id="31" dur="5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 calcmode="lin" valueType="num">
                                      <p:cBhvr additive="base">
                                        <p:cTn id="3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BCAFE72A-D90D-46BE-CA96-ED17B828A116}"/>
              </a:ext>
            </a:extLst>
          </p:cNvPr>
          <p:cNvSpPr txBox="1"/>
          <p:nvPr/>
        </p:nvSpPr>
        <p:spPr>
          <a:xfrm>
            <a:off x="2225615" y="1449238"/>
            <a:ext cx="6987396" cy="329642"/>
          </a:xfrm>
          <a:prstGeom prst="rect">
            <a:avLst/>
          </a:prstGeom>
          <a:noFill/>
        </p:spPr>
        <p:txBody>
          <a:bodyPr wrap="square" rtlCol="0">
            <a:spAutoFit/>
          </a:bodyPr>
          <a:lstStyle/>
          <a:p>
            <a:pPr lvl="0" fontAlgn="base">
              <a:lnSpc>
                <a:spcPts val="1200"/>
              </a:lnSpc>
              <a:spcAft>
                <a:spcPts val="600"/>
              </a:spcAft>
              <a:buSzPts val="1200"/>
            </a:pPr>
            <a:r>
              <a:rPr lang="nl-NL" sz="3600" b="1" u="none" strike="noStrike" kern="0">
                <a:effectLst/>
                <a:latin typeface="Calibri" panose="020F0502020204030204" pitchFamily="34" charset="0"/>
                <a:ea typeface="Times New Roman" panose="02020603050405020304" pitchFamily="18" charset="0"/>
                <a:cs typeface="Times New Roman" panose="02020603050405020304" pitchFamily="18" charset="0"/>
              </a:rPr>
              <a:t>1. Inrichting</a:t>
            </a:r>
            <a:endParaRPr lang="nl-BE" sz="3600" b="1" u="none" strike="noStrike" kern="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247E3F7A-CD6C-A15C-8133-508CAA5E91E1}"/>
              </a:ext>
            </a:extLst>
          </p:cNvPr>
          <p:cNvSpPr txBox="1"/>
          <p:nvPr/>
        </p:nvSpPr>
        <p:spPr>
          <a:xfrm>
            <a:off x="1475117" y="1975450"/>
            <a:ext cx="9558068" cy="3637150"/>
          </a:xfrm>
          <a:prstGeom prst="rect">
            <a:avLst/>
          </a:prstGeom>
          <a:noFill/>
        </p:spPr>
        <p:txBody>
          <a:bodyPr wrap="square" rtlCol="0">
            <a:spAutoFit/>
          </a:bodyPr>
          <a:lstStyle/>
          <a:p>
            <a:pPr>
              <a:lnSpc>
                <a:spcPct val="150000"/>
              </a:lnSpc>
              <a:spcAft>
                <a:spcPts val="600"/>
              </a:spcAft>
            </a:pPr>
            <a:r>
              <a:rPr lang="nl-BE" sz="3000" b="1">
                <a:solidFill>
                  <a:srgbClr val="FF0000"/>
                </a:solidFill>
                <a:effectLst/>
                <a:latin typeface="Calibri" panose="020F0502020204030204" pitchFamily="34" charset="0"/>
                <a:ea typeface="Calibri" panose="020F0502020204030204" pitchFamily="34" charset="0"/>
                <a:cs typeface="Calibri" panose="020F0502020204030204" pitchFamily="34" charset="0"/>
              </a:rPr>
              <a:t>Situaties die in de verschillende reglementen niet vermeld zijn </a:t>
            </a:r>
            <a:r>
              <a:rPr lang="nl-BE" sz="3000" b="1" u="sng">
                <a:solidFill>
                  <a:srgbClr val="FF0000"/>
                </a:solidFill>
                <a:effectLst/>
                <a:latin typeface="Calibri" panose="020F0502020204030204" pitchFamily="34" charset="0"/>
                <a:ea typeface="Calibri" panose="020F0502020204030204" pitchFamily="34" charset="0"/>
                <a:cs typeface="Calibri" panose="020F0502020204030204" pitchFamily="34" charset="0"/>
              </a:rPr>
              <a:t>als mogelijk en/of toegelaten</a:t>
            </a:r>
            <a:r>
              <a:rPr lang="nl-BE" sz="3000" b="1">
                <a:solidFill>
                  <a:srgbClr val="FF0000"/>
                </a:solidFill>
                <a:effectLst/>
                <a:latin typeface="Calibri" panose="020F0502020204030204" pitchFamily="34" charset="0"/>
                <a:ea typeface="Calibri" panose="020F0502020204030204" pitchFamily="34" charset="0"/>
                <a:cs typeface="Calibri" panose="020F0502020204030204" pitchFamily="34" charset="0"/>
              </a:rPr>
              <a:t>, zijn verboden. </a:t>
            </a:r>
          </a:p>
          <a:p>
            <a:pPr>
              <a:lnSpc>
                <a:spcPct val="150000"/>
              </a:lnSpc>
              <a:spcAft>
                <a:spcPts val="600"/>
              </a:spcAft>
            </a:pPr>
            <a:endParaRPr lang="nl-BE" sz="3000" b="1">
              <a:solidFill>
                <a:srgbClr val="FF0000"/>
              </a:solidFill>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600"/>
              </a:spcAft>
            </a:pPr>
            <a:r>
              <a:rPr lang="nl-BE" sz="3000" b="1">
                <a:solidFill>
                  <a:srgbClr val="FF0000"/>
                </a:solidFill>
                <a:effectLst/>
                <a:latin typeface="Calibri" panose="020F0502020204030204" pitchFamily="34" charset="0"/>
                <a:ea typeface="Calibri" panose="020F0502020204030204" pitchFamily="34" charset="0"/>
                <a:cs typeface="Calibri" panose="020F0502020204030204" pitchFamily="34" charset="0"/>
              </a:rPr>
              <a:t>Situaties die niet vermeld zijn </a:t>
            </a:r>
            <a:r>
              <a:rPr lang="nl-BE" sz="3000" b="1" u="sng">
                <a:solidFill>
                  <a:srgbClr val="FF0000"/>
                </a:solidFill>
                <a:effectLst/>
                <a:latin typeface="Calibri" panose="020F0502020204030204" pitchFamily="34" charset="0"/>
                <a:ea typeface="Calibri" panose="020F0502020204030204" pitchFamily="34" charset="0"/>
                <a:cs typeface="Calibri" panose="020F0502020204030204" pitchFamily="34" charset="0"/>
              </a:rPr>
              <a:t>als niet toegelaten</a:t>
            </a:r>
            <a:r>
              <a:rPr lang="nl-BE" sz="3000" b="1">
                <a:solidFill>
                  <a:srgbClr val="FF0000"/>
                </a:solidFill>
                <a:effectLst/>
                <a:latin typeface="Calibri" panose="020F0502020204030204" pitchFamily="34" charset="0"/>
                <a:ea typeface="Calibri" panose="020F0502020204030204" pitchFamily="34" charset="0"/>
                <a:cs typeface="Calibri" panose="020F0502020204030204" pitchFamily="34" charset="0"/>
              </a:rPr>
              <a:t>, zijn eveneens te aanzien als verboden.</a:t>
            </a:r>
            <a:endParaRPr lang="nl-BE" sz="3000" b="1">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782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4C2A704D-CDE8-8256-D624-EC396D2E36C5}"/>
              </a:ext>
            </a:extLst>
          </p:cNvPr>
          <p:cNvSpPr txBox="1"/>
          <p:nvPr/>
        </p:nvSpPr>
        <p:spPr>
          <a:xfrm>
            <a:off x="847544" y="484878"/>
            <a:ext cx="10789490" cy="5878532"/>
          </a:xfrm>
          <a:prstGeom prst="rect">
            <a:avLst/>
          </a:prstGeom>
          <a:noFill/>
        </p:spPr>
        <p:txBody>
          <a:bodyPr wrap="square">
            <a:spAutoFit/>
          </a:bodyPr>
          <a:lstStyle/>
          <a:p>
            <a:r>
              <a:rPr lang="nl-NL" sz="2800" b="1"/>
              <a:t>Reeksen worden steeds benoemd in deze volgorde:</a:t>
            </a:r>
          </a:p>
          <a:p>
            <a:endParaRPr lang="nl-NL" sz="2800" b="1"/>
          </a:p>
          <a:p>
            <a:r>
              <a:rPr lang="nl-NL" sz="2800" b="1"/>
              <a:t>1) Beginletter provincie  	A voor Antwerpen</a:t>
            </a:r>
          </a:p>
          <a:p>
            <a:r>
              <a:rPr lang="nl-NL" sz="2800" b="1"/>
              <a:t>2) Geslacht (J of M)</a:t>
            </a:r>
          </a:p>
          <a:p>
            <a:r>
              <a:rPr lang="nl-NL" sz="2800" b="1"/>
              <a:t>3) Leeftijdscategorie (U11 t.e.m. U19)</a:t>
            </a:r>
          </a:p>
          <a:p>
            <a:r>
              <a:rPr lang="nl-NL" sz="2800" b="1"/>
              <a:t>4) </a:t>
            </a:r>
            <a:r>
              <a:rPr lang="nl-NL" sz="2800" b="1">
                <a:highlight>
                  <a:srgbClr val="00FF00"/>
                </a:highlight>
              </a:rPr>
              <a:t>Niveau</a:t>
            </a:r>
            <a:r>
              <a:rPr lang="nl-NL" sz="2800" b="1"/>
              <a:t> (N1 of N2 of N3)</a:t>
            </a:r>
          </a:p>
          <a:p>
            <a:r>
              <a:rPr lang="nl-NL" sz="2800" b="1"/>
              <a:t>5) Ronde (R1 of R2; R1 indien er maar in 1 ronde wordt gewerkt)</a:t>
            </a:r>
          </a:p>
          <a:p>
            <a:r>
              <a:rPr lang="nl-NL" sz="2800" b="1"/>
              <a:t>6) Kleine letter van de reeks indien meerdere reeksen op hetzelfde niveau (a t.e.m. </a:t>
            </a:r>
            <a:r>
              <a:rPr lang="nl-NL" sz="2800" b="1" err="1"/>
              <a:t>z</a:t>
            </a:r>
            <a:r>
              <a:rPr lang="nl-NL" sz="2800" b="1"/>
              <a:t>)</a:t>
            </a:r>
          </a:p>
          <a:p>
            <a:endParaRPr lang="nl-NL" sz="2800" b="1"/>
          </a:p>
          <a:p>
            <a:r>
              <a:rPr lang="nl-NL" sz="2800" b="1"/>
              <a:t>Bijvoorbeeld: Jongens U17 Niveau 2 Ronde 1 b in provincie Antwerpen</a:t>
            </a:r>
          </a:p>
          <a:p>
            <a:endParaRPr lang="nl-NL" sz="2800" b="1"/>
          </a:p>
          <a:p>
            <a:r>
              <a:rPr lang="nl-NL" sz="2800" b="1"/>
              <a:t>Verkorte weergave VA2: </a:t>
            </a:r>
            <a:r>
              <a:rPr lang="nl-NL" sz="4000" b="1">
                <a:highlight>
                  <a:srgbClr val="FFFF00"/>
                </a:highlight>
              </a:rPr>
              <a:t>AJU17N2R1b</a:t>
            </a:r>
            <a:endParaRPr lang="nl-BE" sz="4000" b="1">
              <a:highlight>
                <a:srgbClr val="FFFF00"/>
              </a:highlight>
            </a:endParaRPr>
          </a:p>
        </p:txBody>
      </p:sp>
    </p:spTree>
    <p:extLst>
      <p:ext uri="{BB962C8B-B14F-4D97-AF65-F5344CB8AC3E}">
        <p14:creationId xmlns:p14="http://schemas.microsoft.com/office/powerpoint/2010/main" val="186386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 calcmode="lin" valueType="num">
                                      <p:cBhvr additive="base">
                                        <p:cTn id="43"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11" end="11"/>
                                            </p:txEl>
                                          </p:spTgt>
                                        </p:tgtEl>
                                        <p:attrNameLst>
                                          <p:attrName>style.visibility</p:attrName>
                                        </p:attrNameLst>
                                      </p:cBhvr>
                                      <p:to>
                                        <p:strVal val="visible"/>
                                      </p:to>
                                    </p:set>
                                    <p:anim calcmode="lin" valueType="num">
                                      <p:cBhvr additive="base">
                                        <p:cTn id="49"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059E0918-B7C4-794A-1324-80B7FCAE1B57}"/>
              </a:ext>
            </a:extLst>
          </p:cNvPr>
          <p:cNvSpPr txBox="1"/>
          <p:nvPr/>
        </p:nvSpPr>
        <p:spPr>
          <a:xfrm>
            <a:off x="1698699" y="1005130"/>
            <a:ext cx="7746521" cy="5262979"/>
          </a:xfrm>
          <a:prstGeom prst="rect">
            <a:avLst/>
          </a:prstGeom>
          <a:noFill/>
        </p:spPr>
        <p:txBody>
          <a:bodyPr wrap="square" rtlCol="0">
            <a:spAutoFit/>
          </a:bodyPr>
          <a:lstStyle/>
          <a:p>
            <a:r>
              <a:rPr lang="nl-BE" sz="2800" b="1">
                <a:highlight>
                  <a:srgbClr val="00FF00"/>
                </a:highlight>
              </a:rPr>
              <a:t>Indeling in verschillende niveaus</a:t>
            </a:r>
          </a:p>
          <a:p>
            <a:endParaRPr lang="nl-BE" sz="2800" b="1">
              <a:highlight>
                <a:srgbClr val="FFFF00"/>
              </a:highlight>
            </a:endParaRPr>
          </a:p>
          <a:p>
            <a:r>
              <a:rPr lang="nl-BE" sz="2800" b="1"/>
              <a:t>JU17 Provinciaal			Niveau 1</a:t>
            </a:r>
          </a:p>
          <a:p>
            <a:r>
              <a:rPr lang="nl-BE" sz="2800" b="1"/>
              <a:t>JU17 Regionaal 			Niveau 2</a:t>
            </a:r>
          </a:p>
          <a:p>
            <a:r>
              <a:rPr lang="nl-BE" sz="2800" b="1"/>
              <a:t>JU15 Provinciaal			Niveau 1</a:t>
            </a:r>
          </a:p>
          <a:p>
            <a:r>
              <a:rPr lang="nl-BE" sz="2800" b="1"/>
              <a:t>JU15 Regionaal			Niveau 2</a:t>
            </a:r>
          </a:p>
          <a:p>
            <a:r>
              <a:rPr lang="nl-BE" sz="2800" b="1"/>
              <a:t>JU13 Provinciaal			Niveau 1</a:t>
            </a:r>
          </a:p>
          <a:p>
            <a:r>
              <a:rPr lang="nl-BE" sz="2800" b="1"/>
              <a:t>JU13 Regionaal			Niveau 2</a:t>
            </a:r>
          </a:p>
          <a:p>
            <a:r>
              <a:rPr lang="nl-BE" sz="2800" b="1"/>
              <a:t>JU11 Provinciaal			Niveau 1</a:t>
            </a:r>
          </a:p>
          <a:p>
            <a:endParaRPr lang="nl-BE" sz="2800" b="1"/>
          </a:p>
          <a:p>
            <a:r>
              <a:rPr lang="nl-BE" sz="2800" b="1"/>
              <a:t>U11 Regionaal Gevorderden	 	Niveau 2</a:t>
            </a:r>
          </a:p>
          <a:p>
            <a:r>
              <a:rPr lang="nl-BE" sz="2800" b="1"/>
              <a:t>U11 Regionaal Beginners	 	Niveau 3</a:t>
            </a:r>
          </a:p>
        </p:txBody>
      </p:sp>
      <p:sp>
        <p:nvSpPr>
          <p:cNvPr id="3" name="Pijl: rechts 2">
            <a:extLst>
              <a:ext uri="{FF2B5EF4-FFF2-40B4-BE49-F238E27FC236}">
                <a16:creationId xmlns:a16="http://schemas.microsoft.com/office/drawing/2014/main" id="{D14ADAA9-E1A2-065B-CE70-03B29DA16E0C}"/>
              </a:ext>
            </a:extLst>
          </p:cNvPr>
          <p:cNvSpPr/>
          <p:nvPr/>
        </p:nvSpPr>
        <p:spPr>
          <a:xfrm>
            <a:off x="4382219" y="2066026"/>
            <a:ext cx="1713781" cy="1595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Pijl: rechts 3">
            <a:extLst>
              <a:ext uri="{FF2B5EF4-FFF2-40B4-BE49-F238E27FC236}">
                <a16:creationId xmlns:a16="http://schemas.microsoft.com/office/drawing/2014/main" id="{A6F4D725-28A4-8AF5-1749-3A685BDB2F96}"/>
              </a:ext>
            </a:extLst>
          </p:cNvPr>
          <p:cNvSpPr/>
          <p:nvPr/>
        </p:nvSpPr>
        <p:spPr>
          <a:xfrm>
            <a:off x="4382218" y="2917166"/>
            <a:ext cx="1713781" cy="1595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5" name="Pijl: rechts 4">
            <a:extLst>
              <a:ext uri="{FF2B5EF4-FFF2-40B4-BE49-F238E27FC236}">
                <a16:creationId xmlns:a16="http://schemas.microsoft.com/office/drawing/2014/main" id="{9CE957FF-AB63-8394-BB1D-BEDB072A3381}"/>
              </a:ext>
            </a:extLst>
          </p:cNvPr>
          <p:cNvSpPr/>
          <p:nvPr/>
        </p:nvSpPr>
        <p:spPr>
          <a:xfrm>
            <a:off x="4382218" y="4645326"/>
            <a:ext cx="1713781" cy="1595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 name="Pijl: rechts 5">
            <a:extLst>
              <a:ext uri="{FF2B5EF4-FFF2-40B4-BE49-F238E27FC236}">
                <a16:creationId xmlns:a16="http://schemas.microsoft.com/office/drawing/2014/main" id="{07B17D51-B22D-EA09-AF48-A825AC418B3D}"/>
              </a:ext>
            </a:extLst>
          </p:cNvPr>
          <p:cNvSpPr/>
          <p:nvPr/>
        </p:nvSpPr>
        <p:spPr>
          <a:xfrm>
            <a:off x="4382218" y="3781246"/>
            <a:ext cx="1713781" cy="1595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 name="Pijl: rechts 6">
            <a:extLst>
              <a:ext uri="{FF2B5EF4-FFF2-40B4-BE49-F238E27FC236}">
                <a16:creationId xmlns:a16="http://schemas.microsoft.com/office/drawing/2014/main" id="{2966F927-144B-B244-1F68-0E5E79964DCF}"/>
              </a:ext>
            </a:extLst>
          </p:cNvPr>
          <p:cNvSpPr/>
          <p:nvPr/>
        </p:nvSpPr>
        <p:spPr>
          <a:xfrm>
            <a:off x="4382217" y="2498066"/>
            <a:ext cx="1713781" cy="159589"/>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9" name="Pijl: rechts 8">
            <a:extLst>
              <a:ext uri="{FF2B5EF4-FFF2-40B4-BE49-F238E27FC236}">
                <a16:creationId xmlns:a16="http://schemas.microsoft.com/office/drawing/2014/main" id="{95B26EDA-A4E5-CB71-4EF2-123B0F5E7754}"/>
              </a:ext>
            </a:extLst>
          </p:cNvPr>
          <p:cNvSpPr/>
          <p:nvPr/>
        </p:nvSpPr>
        <p:spPr>
          <a:xfrm>
            <a:off x="4382216" y="3365891"/>
            <a:ext cx="1713781" cy="159589"/>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0" name="Pijl: rechts 9">
            <a:extLst>
              <a:ext uri="{FF2B5EF4-FFF2-40B4-BE49-F238E27FC236}">
                <a16:creationId xmlns:a16="http://schemas.microsoft.com/office/drawing/2014/main" id="{2E29E31E-B22A-813E-48DF-D4981FE95BE6}"/>
              </a:ext>
            </a:extLst>
          </p:cNvPr>
          <p:cNvSpPr/>
          <p:nvPr/>
        </p:nvSpPr>
        <p:spPr>
          <a:xfrm>
            <a:off x="4382216" y="4219392"/>
            <a:ext cx="1713781" cy="159589"/>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1" name="Pijl: rechts 10">
            <a:extLst>
              <a:ext uri="{FF2B5EF4-FFF2-40B4-BE49-F238E27FC236}">
                <a16:creationId xmlns:a16="http://schemas.microsoft.com/office/drawing/2014/main" id="{DD520FDE-57E6-CC2C-7CD5-4578716B4CFC}"/>
              </a:ext>
            </a:extLst>
          </p:cNvPr>
          <p:cNvSpPr/>
          <p:nvPr/>
        </p:nvSpPr>
        <p:spPr>
          <a:xfrm>
            <a:off x="6095997" y="5509406"/>
            <a:ext cx="1006324" cy="159589"/>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3" name="Pijl: rechts 12">
            <a:extLst>
              <a:ext uri="{FF2B5EF4-FFF2-40B4-BE49-F238E27FC236}">
                <a16:creationId xmlns:a16="http://schemas.microsoft.com/office/drawing/2014/main" id="{DDB864DF-26A2-C8E9-136A-7EAF6D144984}"/>
              </a:ext>
            </a:extLst>
          </p:cNvPr>
          <p:cNvSpPr/>
          <p:nvPr/>
        </p:nvSpPr>
        <p:spPr>
          <a:xfrm>
            <a:off x="6095997" y="5947552"/>
            <a:ext cx="1006324" cy="159589"/>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547429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 calcmode="lin" valueType="num">
                                      <p:cBhvr additive="base">
                                        <p:cTn id="2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 calcmode="lin" valueType="num">
                                      <p:cBhvr additive="base">
                                        <p:cTn id="4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 calcmode="lin" valueType="num">
                                      <p:cBhvr additive="base">
                                        <p:cTn id="4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52886E44-35EE-435B-C0C4-5AAC5B9FD52A}"/>
              </a:ext>
            </a:extLst>
          </p:cNvPr>
          <p:cNvSpPr txBox="1"/>
          <p:nvPr/>
        </p:nvSpPr>
        <p:spPr>
          <a:xfrm>
            <a:off x="1856836" y="538068"/>
            <a:ext cx="8417874" cy="569386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BE" sz="2800" b="1" i="0" u="none" strike="noStrike" kern="1200" cap="none" spc="0" normalizeH="0" baseline="0" noProof="0">
                <a:ln>
                  <a:noFill/>
                </a:ln>
                <a:solidFill>
                  <a:prstClr val="black"/>
                </a:solidFill>
                <a:effectLst/>
                <a:highlight>
                  <a:srgbClr val="FFFF00"/>
                </a:highlight>
                <a:uLnTx/>
                <a:uFillTx/>
                <a:latin typeface="Calibri" panose="020F0502020204030204"/>
                <a:ea typeface="+mn-ea"/>
                <a:cs typeface="+mn-cs"/>
              </a:rPr>
              <a:t>Indeling in verschillende niveaus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BE" sz="2800" b="1" i="0" u="none" strike="noStrike" kern="1200" cap="none" spc="0" normalizeH="0" baseline="0" noProof="0">
              <a:ln>
                <a:noFill/>
              </a:ln>
              <a:solidFill>
                <a:prstClr val="black"/>
              </a:solidFill>
              <a:effectLst/>
              <a:highlight>
                <a:srgbClr val="FFFF00"/>
              </a:highlight>
              <a:uLnTx/>
              <a:uFillTx/>
              <a:latin typeface="Calibri" panose="020F0502020204030204"/>
              <a:ea typeface="+mn-ea"/>
              <a:cs typeface="+mn-cs"/>
            </a:endParaRPr>
          </a:p>
          <a:p>
            <a:pPr>
              <a:defRPr/>
            </a:pPr>
            <a:r>
              <a:rPr lang="nl-BE" sz="2800" b="1">
                <a:solidFill>
                  <a:prstClr val="black"/>
                </a:solidFill>
                <a:latin typeface="Calibri" panose="020F0502020204030204"/>
              </a:rPr>
              <a:t>M</a:t>
            </a:r>
            <a:r>
              <a:rPr kumimoji="0" lang="nl-BE" sz="2800" b="1" i="0" u="none" strike="noStrike" kern="1200" cap="none" spc="0" normalizeH="0" baseline="0" noProof="0">
                <a:ln>
                  <a:noFill/>
                </a:ln>
                <a:solidFill>
                  <a:prstClr val="black"/>
                </a:solidFill>
                <a:effectLst/>
                <a:uLnTx/>
                <a:uFillTx/>
                <a:latin typeface="Calibri" panose="020F0502020204030204"/>
                <a:ea typeface="+mn-ea"/>
                <a:cs typeface="+mn-cs"/>
              </a:rPr>
              <a:t>U19 Provinciaal				</a:t>
            </a:r>
            <a:r>
              <a:rPr lang="nl-BE" sz="2800" b="1"/>
              <a:t> Niveau 1 </a:t>
            </a:r>
            <a:r>
              <a:rPr kumimoji="0" lang="nl-BE" sz="2800" b="1" i="0" u="none" strike="noStrike" kern="1200" cap="none" spc="0" normalizeH="0" baseline="0" noProof="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BE" sz="2800" b="1">
                <a:solidFill>
                  <a:prstClr val="black"/>
                </a:solidFill>
                <a:latin typeface="Calibri" panose="020F0502020204030204"/>
              </a:rPr>
              <a:t>M</a:t>
            </a:r>
            <a:r>
              <a:rPr kumimoji="0" lang="nl-BE" sz="2800" b="1" i="0" u="none" strike="noStrike" kern="1200" cap="none" spc="0" normalizeH="0" baseline="0" noProof="0">
                <a:ln>
                  <a:noFill/>
                </a:ln>
                <a:solidFill>
                  <a:prstClr val="black"/>
                </a:solidFill>
                <a:effectLst/>
                <a:uLnTx/>
                <a:uFillTx/>
                <a:latin typeface="Calibri" panose="020F0502020204030204"/>
                <a:ea typeface="+mn-ea"/>
                <a:cs typeface="+mn-cs"/>
              </a:rPr>
              <a:t>U17 Provinciaal niv 1			 </a:t>
            </a:r>
            <a:r>
              <a:rPr lang="nl-BE" sz="2800" b="1"/>
              <a:t>Niveau 1</a:t>
            </a:r>
            <a:endParaRPr kumimoji="0" lang="nl-BE" sz="2800" b="1" i="0" u="none" strike="noStrike" kern="1200" cap="none" spc="0" normalizeH="0" baseline="0" noProof="0">
              <a:ln>
                <a:noFill/>
              </a:ln>
              <a:solidFill>
                <a:prstClr val="black"/>
              </a:solidFill>
              <a:effectLst/>
              <a:uLnTx/>
              <a:uFillTx/>
              <a:latin typeface="Calibri" panose="020F0502020204030204"/>
              <a:ea typeface="+mn-ea"/>
              <a:cs typeface="+mn-cs"/>
            </a:endParaRPr>
          </a:p>
          <a:p>
            <a:pPr>
              <a:defRPr/>
            </a:pPr>
            <a:r>
              <a:rPr lang="nl-BE" sz="2800" b="1">
                <a:solidFill>
                  <a:prstClr val="black"/>
                </a:solidFill>
                <a:latin typeface="Calibri" panose="020F0502020204030204"/>
              </a:rPr>
              <a:t>M</a:t>
            </a:r>
            <a:r>
              <a:rPr kumimoji="0" lang="nl-BE" sz="2800" b="1" i="0" u="none" strike="noStrike" kern="1200" cap="none" spc="0" normalizeH="0" baseline="0" noProof="0">
                <a:ln>
                  <a:noFill/>
                </a:ln>
                <a:solidFill>
                  <a:prstClr val="black"/>
                </a:solidFill>
                <a:effectLst/>
                <a:uLnTx/>
                <a:uFillTx/>
                <a:latin typeface="Calibri" panose="020F0502020204030204"/>
                <a:ea typeface="+mn-ea"/>
                <a:cs typeface="+mn-cs"/>
              </a:rPr>
              <a:t>U17 Provinciaal niv 2			</a:t>
            </a:r>
            <a:r>
              <a:rPr lang="nl-BE" sz="2800" b="1"/>
              <a:t> Niveau 2</a:t>
            </a:r>
            <a:endParaRPr kumimoji="0" lang="nl-BE" sz="280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2800" b="1">
                <a:solidFill>
                  <a:prstClr val="black"/>
                </a:solidFill>
                <a:latin typeface="Calibri" panose="020F0502020204030204"/>
              </a:rPr>
              <a:t>M</a:t>
            </a:r>
            <a:r>
              <a:rPr kumimoji="0" lang="nl-BE" sz="2800" b="1" i="0" u="none" strike="noStrike" kern="1200" cap="none" spc="0" normalizeH="0" baseline="0" noProof="0">
                <a:ln>
                  <a:noFill/>
                </a:ln>
                <a:solidFill>
                  <a:prstClr val="black"/>
                </a:solidFill>
                <a:effectLst/>
                <a:uLnTx/>
                <a:uFillTx/>
                <a:latin typeface="Calibri" panose="020F0502020204030204"/>
                <a:ea typeface="+mn-ea"/>
                <a:cs typeface="+mn-cs"/>
              </a:rPr>
              <a:t>U17 Regionaal 				</a:t>
            </a:r>
            <a:r>
              <a:rPr lang="nl-BE" sz="2800" b="1"/>
              <a:t> Niveau 3</a:t>
            </a:r>
            <a:endParaRPr kumimoji="0" lang="nl-BE" sz="2800" b="1" i="0" u="none" strike="noStrike" kern="1200" cap="none" spc="0" normalizeH="0" baseline="0" noProof="0">
              <a:ln>
                <a:noFill/>
              </a:ln>
              <a:solidFill>
                <a:prstClr val="black"/>
              </a:solidFill>
              <a:effectLst/>
              <a:highlight>
                <a:srgbClr val="FFFF00"/>
              </a:highligh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2800" b="1">
                <a:solidFill>
                  <a:prstClr val="black"/>
                </a:solidFill>
                <a:latin typeface="Calibri" panose="020F0502020204030204"/>
              </a:rPr>
              <a:t>M</a:t>
            </a:r>
            <a:r>
              <a:rPr kumimoji="0" lang="nl-BE" sz="2800" b="1" i="0" u="none" strike="noStrike" kern="1200" cap="none" spc="0" normalizeH="0" baseline="0" noProof="0">
                <a:ln>
                  <a:noFill/>
                </a:ln>
                <a:solidFill>
                  <a:prstClr val="black"/>
                </a:solidFill>
                <a:effectLst/>
                <a:uLnTx/>
                <a:uFillTx/>
                <a:latin typeface="Calibri" panose="020F0502020204030204"/>
                <a:ea typeface="+mn-ea"/>
                <a:cs typeface="+mn-cs"/>
              </a:rPr>
              <a:t>U15 Provinciaal niv 1			 </a:t>
            </a:r>
            <a:r>
              <a:rPr lang="nl-BE" sz="2800" b="1"/>
              <a:t>Niveau 1</a:t>
            </a:r>
            <a:endParaRPr kumimoji="0" lang="nl-BE" sz="2800" b="1" i="0" u="none" strike="noStrike" kern="1200" cap="none" spc="0" normalizeH="0" baseline="0" noProof="0">
              <a:ln>
                <a:noFill/>
              </a:ln>
              <a:solidFill>
                <a:prstClr val="black"/>
              </a:solidFill>
              <a:effectLst/>
              <a:uLnTx/>
              <a:uFillTx/>
              <a:latin typeface="Calibri" panose="020F0502020204030204"/>
              <a:ea typeface="+mn-ea"/>
              <a:cs typeface="+mn-cs"/>
            </a:endParaRPr>
          </a:p>
          <a:p>
            <a:pPr>
              <a:defRPr/>
            </a:pPr>
            <a:r>
              <a:rPr lang="nl-BE" sz="2800" b="1">
                <a:solidFill>
                  <a:prstClr val="black"/>
                </a:solidFill>
                <a:latin typeface="Calibri" panose="020F0502020204030204"/>
              </a:rPr>
              <a:t>M</a:t>
            </a:r>
            <a:r>
              <a:rPr kumimoji="0" lang="nl-BE" sz="2800" b="1" i="0" u="none" strike="noStrike" kern="1200" cap="none" spc="0" normalizeH="0" baseline="0" noProof="0">
                <a:ln>
                  <a:noFill/>
                </a:ln>
                <a:solidFill>
                  <a:prstClr val="black"/>
                </a:solidFill>
                <a:effectLst/>
                <a:uLnTx/>
                <a:uFillTx/>
                <a:latin typeface="Calibri" panose="020F0502020204030204"/>
                <a:ea typeface="+mn-ea"/>
                <a:cs typeface="+mn-cs"/>
              </a:rPr>
              <a:t>U15 Provinciaal niv 2			</a:t>
            </a:r>
            <a:r>
              <a:rPr lang="nl-BE" sz="2800" b="1"/>
              <a:t> Niveau 2</a:t>
            </a:r>
            <a:endParaRPr kumimoji="0" lang="nl-BE" sz="280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2800" b="1">
                <a:solidFill>
                  <a:prstClr val="black"/>
                </a:solidFill>
                <a:latin typeface="Calibri" panose="020F0502020204030204"/>
              </a:rPr>
              <a:t>M</a:t>
            </a:r>
            <a:r>
              <a:rPr kumimoji="0" lang="nl-BE" sz="2800" b="1" i="0" u="none" strike="noStrike" kern="1200" cap="none" spc="0" normalizeH="0" baseline="0" noProof="0">
                <a:ln>
                  <a:noFill/>
                </a:ln>
                <a:solidFill>
                  <a:prstClr val="black"/>
                </a:solidFill>
                <a:effectLst/>
                <a:uLnTx/>
                <a:uFillTx/>
                <a:latin typeface="Calibri" panose="020F0502020204030204"/>
                <a:ea typeface="+mn-ea"/>
                <a:cs typeface="+mn-cs"/>
              </a:rPr>
              <a:t>U15 Regionaal				</a:t>
            </a:r>
            <a:r>
              <a:rPr lang="nl-BE" sz="2800" b="1"/>
              <a:t> Niveau 3</a:t>
            </a:r>
            <a:endParaRPr kumimoji="0" lang="nl-BE" sz="280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2800" b="1">
                <a:solidFill>
                  <a:prstClr val="black"/>
                </a:solidFill>
                <a:latin typeface="Calibri" panose="020F0502020204030204"/>
              </a:rPr>
              <a:t>M</a:t>
            </a:r>
            <a:r>
              <a:rPr kumimoji="0" lang="nl-BE" sz="2800" b="1" i="0" u="none" strike="noStrike" kern="1200" cap="none" spc="0" normalizeH="0" baseline="0" noProof="0">
                <a:ln>
                  <a:noFill/>
                </a:ln>
                <a:solidFill>
                  <a:prstClr val="black"/>
                </a:solidFill>
                <a:effectLst/>
                <a:uLnTx/>
                <a:uFillTx/>
                <a:latin typeface="Calibri" panose="020F0502020204030204"/>
                <a:ea typeface="+mn-ea"/>
                <a:cs typeface="+mn-cs"/>
              </a:rPr>
              <a:t>U13 Provinciaal				</a:t>
            </a:r>
            <a:r>
              <a:rPr lang="nl-BE" sz="2800" b="1"/>
              <a:t> Niveau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BE" sz="2800" b="1" i="0" u="none" strike="noStrike" kern="1200" cap="none" spc="0" normalizeH="0" baseline="0" noProof="0">
                <a:ln>
                  <a:noFill/>
                </a:ln>
                <a:solidFill>
                  <a:prstClr val="black"/>
                </a:solidFill>
                <a:effectLst/>
                <a:uLnTx/>
                <a:uFillTx/>
                <a:latin typeface="Calibri" panose="020F0502020204030204"/>
                <a:ea typeface="+mn-ea"/>
                <a:cs typeface="+mn-cs"/>
              </a:rPr>
              <a:t>MU13 Regionaal Gevorderden		</a:t>
            </a:r>
            <a:r>
              <a:rPr lang="nl-BE" sz="2800" b="1"/>
              <a:t> Niveau 2</a:t>
            </a:r>
            <a:endParaRPr kumimoji="0" lang="nl-BE" sz="280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2800" b="1">
                <a:solidFill>
                  <a:prstClr val="black"/>
                </a:solidFill>
                <a:latin typeface="Calibri" panose="020F0502020204030204"/>
              </a:rPr>
              <a:t>M</a:t>
            </a:r>
            <a:r>
              <a:rPr kumimoji="0" lang="nl-BE" sz="2800" b="1" i="0" u="none" strike="noStrike" kern="1200" cap="none" spc="0" normalizeH="0" baseline="0" noProof="0">
                <a:ln>
                  <a:noFill/>
                </a:ln>
                <a:solidFill>
                  <a:prstClr val="black"/>
                </a:solidFill>
                <a:effectLst/>
                <a:uLnTx/>
                <a:uFillTx/>
                <a:latin typeface="Calibri" panose="020F0502020204030204"/>
                <a:ea typeface="+mn-ea"/>
                <a:cs typeface="+mn-cs"/>
              </a:rPr>
              <a:t>U13 Regionaal Beginners		</a:t>
            </a:r>
            <a:r>
              <a:rPr lang="nl-BE" sz="2800" b="1"/>
              <a:t> Niveau 3</a:t>
            </a:r>
            <a:endParaRPr kumimoji="0" lang="nl-BE" sz="280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2800" b="1">
                <a:solidFill>
                  <a:prstClr val="black"/>
                </a:solidFill>
                <a:latin typeface="Calibri" panose="020F0502020204030204"/>
              </a:rPr>
              <a:t>M</a:t>
            </a:r>
            <a:r>
              <a:rPr kumimoji="0" lang="nl-BE" sz="2800" b="1" i="0" u="none" strike="noStrike" kern="1200" cap="none" spc="0" normalizeH="0" baseline="0" noProof="0">
                <a:ln>
                  <a:noFill/>
                </a:ln>
                <a:solidFill>
                  <a:prstClr val="black"/>
                </a:solidFill>
                <a:effectLst/>
                <a:uLnTx/>
                <a:uFillTx/>
                <a:latin typeface="Calibri" panose="020F0502020204030204"/>
                <a:ea typeface="+mn-ea"/>
                <a:cs typeface="+mn-cs"/>
              </a:rPr>
              <a:t>U11 Provinciaal				</a:t>
            </a:r>
            <a:r>
              <a:rPr lang="nl-BE" sz="2800" b="1"/>
              <a:t> Niveau 1</a:t>
            </a:r>
            <a:endParaRPr kumimoji="0" lang="nl-BE" sz="28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Pijl: rechts 3">
            <a:extLst>
              <a:ext uri="{FF2B5EF4-FFF2-40B4-BE49-F238E27FC236}">
                <a16:creationId xmlns:a16="http://schemas.microsoft.com/office/drawing/2014/main" id="{269D1D9A-A2E5-586E-3065-34C6CBC83791}"/>
              </a:ext>
            </a:extLst>
          </p:cNvPr>
          <p:cNvSpPr/>
          <p:nvPr/>
        </p:nvSpPr>
        <p:spPr>
          <a:xfrm>
            <a:off x="5239109" y="1623575"/>
            <a:ext cx="1713781" cy="1595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5" name="Pijl: rechts 4">
            <a:extLst>
              <a:ext uri="{FF2B5EF4-FFF2-40B4-BE49-F238E27FC236}">
                <a16:creationId xmlns:a16="http://schemas.microsoft.com/office/drawing/2014/main" id="{5C875CB5-4FA1-A7A4-3080-C01A37237546}"/>
              </a:ext>
            </a:extLst>
          </p:cNvPr>
          <p:cNvSpPr/>
          <p:nvPr/>
        </p:nvSpPr>
        <p:spPr>
          <a:xfrm>
            <a:off x="5494746" y="3269411"/>
            <a:ext cx="1713781" cy="1595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 name="Pijl: rechts 5">
            <a:extLst>
              <a:ext uri="{FF2B5EF4-FFF2-40B4-BE49-F238E27FC236}">
                <a16:creationId xmlns:a16="http://schemas.microsoft.com/office/drawing/2014/main" id="{409EFFF0-01CF-2043-16FB-B2015DB4E19E}"/>
              </a:ext>
            </a:extLst>
          </p:cNvPr>
          <p:cNvSpPr/>
          <p:nvPr/>
        </p:nvSpPr>
        <p:spPr>
          <a:xfrm>
            <a:off x="5494746" y="2009422"/>
            <a:ext cx="1713781" cy="1595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 name="Pijl: rechts 6">
            <a:extLst>
              <a:ext uri="{FF2B5EF4-FFF2-40B4-BE49-F238E27FC236}">
                <a16:creationId xmlns:a16="http://schemas.microsoft.com/office/drawing/2014/main" id="{0B94BFD3-DD66-595A-7A16-487AA142735B}"/>
              </a:ext>
            </a:extLst>
          </p:cNvPr>
          <p:cNvSpPr/>
          <p:nvPr/>
        </p:nvSpPr>
        <p:spPr>
          <a:xfrm>
            <a:off x="5494744" y="5885859"/>
            <a:ext cx="1713781" cy="1595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Pijl: rechts 7">
            <a:extLst>
              <a:ext uri="{FF2B5EF4-FFF2-40B4-BE49-F238E27FC236}">
                <a16:creationId xmlns:a16="http://schemas.microsoft.com/office/drawing/2014/main" id="{9E6DEEA3-FA04-BA97-A7B3-CCF063976FD3}"/>
              </a:ext>
            </a:extLst>
          </p:cNvPr>
          <p:cNvSpPr/>
          <p:nvPr/>
        </p:nvSpPr>
        <p:spPr>
          <a:xfrm>
            <a:off x="5494745" y="4533042"/>
            <a:ext cx="1713781" cy="1595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9" name="Pijl: rechts 8">
            <a:extLst>
              <a:ext uri="{FF2B5EF4-FFF2-40B4-BE49-F238E27FC236}">
                <a16:creationId xmlns:a16="http://schemas.microsoft.com/office/drawing/2014/main" id="{BB018B5B-6880-98C4-1D8B-C4A7A4A08A2B}"/>
              </a:ext>
            </a:extLst>
          </p:cNvPr>
          <p:cNvSpPr/>
          <p:nvPr/>
        </p:nvSpPr>
        <p:spPr>
          <a:xfrm>
            <a:off x="5494743" y="2433414"/>
            <a:ext cx="1713781" cy="159589"/>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0" name="Pijl: rechts 9">
            <a:extLst>
              <a:ext uri="{FF2B5EF4-FFF2-40B4-BE49-F238E27FC236}">
                <a16:creationId xmlns:a16="http://schemas.microsoft.com/office/drawing/2014/main" id="{8DBCA404-55A5-74D8-A563-41C0DD162185}"/>
              </a:ext>
            </a:extLst>
          </p:cNvPr>
          <p:cNvSpPr/>
          <p:nvPr/>
        </p:nvSpPr>
        <p:spPr>
          <a:xfrm>
            <a:off x="5494743" y="2845419"/>
            <a:ext cx="1713781" cy="159589"/>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1" name="Pijl: rechts 10">
            <a:extLst>
              <a:ext uri="{FF2B5EF4-FFF2-40B4-BE49-F238E27FC236}">
                <a16:creationId xmlns:a16="http://schemas.microsoft.com/office/drawing/2014/main" id="{1305FC90-BFE3-3CC1-B2AB-FC9A1D3AA8E4}"/>
              </a:ext>
            </a:extLst>
          </p:cNvPr>
          <p:cNvSpPr/>
          <p:nvPr/>
        </p:nvSpPr>
        <p:spPr>
          <a:xfrm>
            <a:off x="5494743" y="3741637"/>
            <a:ext cx="1713781" cy="159589"/>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2" name="Pijl: rechts 11">
            <a:extLst>
              <a:ext uri="{FF2B5EF4-FFF2-40B4-BE49-F238E27FC236}">
                <a16:creationId xmlns:a16="http://schemas.microsoft.com/office/drawing/2014/main" id="{44E610EA-D326-1478-B291-DCABD6CB5A5C}"/>
              </a:ext>
            </a:extLst>
          </p:cNvPr>
          <p:cNvSpPr/>
          <p:nvPr/>
        </p:nvSpPr>
        <p:spPr>
          <a:xfrm>
            <a:off x="5494742" y="4118857"/>
            <a:ext cx="1713781" cy="159589"/>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3" name="Pijl: rechts 12">
            <a:extLst>
              <a:ext uri="{FF2B5EF4-FFF2-40B4-BE49-F238E27FC236}">
                <a16:creationId xmlns:a16="http://schemas.microsoft.com/office/drawing/2014/main" id="{41F0964A-D1BC-DE56-B8E6-47929126A125}"/>
              </a:ext>
            </a:extLst>
          </p:cNvPr>
          <p:cNvSpPr/>
          <p:nvPr/>
        </p:nvSpPr>
        <p:spPr>
          <a:xfrm>
            <a:off x="6095999" y="5428844"/>
            <a:ext cx="1220690" cy="159589"/>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4" name="Pijl: rechts 13">
            <a:extLst>
              <a:ext uri="{FF2B5EF4-FFF2-40B4-BE49-F238E27FC236}">
                <a16:creationId xmlns:a16="http://schemas.microsoft.com/office/drawing/2014/main" id="{ADC3D4DD-A587-BE8B-FB01-19D212E2BD34}"/>
              </a:ext>
            </a:extLst>
          </p:cNvPr>
          <p:cNvSpPr/>
          <p:nvPr/>
        </p:nvSpPr>
        <p:spPr>
          <a:xfrm>
            <a:off x="6445044" y="4990057"/>
            <a:ext cx="871645" cy="168169"/>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148600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0198844-30E1-C230-4316-52CE0EAAD6FE}"/>
              </a:ext>
            </a:extLst>
          </p:cNvPr>
          <p:cNvSpPr txBox="1"/>
          <p:nvPr/>
        </p:nvSpPr>
        <p:spPr>
          <a:xfrm>
            <a:off x="1067878" y="625740"/>
            <a:ext cx="10056244" cy="6124754"/>
          </a:xfrm>
          <a:prstGeom prst="rect">
            <a:avLst/>
          </a:prstGeom>
          <a:noFill/>
        </p:spPr>
        <p:txBody>
          <a:bodyPr wrap="square">
            <a:spAutoFit/>
          </a:bodyPr>
          <a:lstStyle/>
          <a:p>
            <a:r>
              <a:rPr lang="nl-NL" sz="2800" b="1" u="sng"/>
              <a:t>BIJKOMENDE INSCHRIJVINGEN</a:t>
            </a:r>
          </a:p>
          <a:p>
            <a:r>
              <a:rPr lang="nl-NL" sz="2800" b="1"/>
              <a:t>Mogelijkheid tot bijkomende inschrijvingen voor de 2e ronde zal worden geboden in de maand december voor alle leeftijden op niveau 2 of lager. </a:t>
            </a:r>
          </a:p>
          <a:p>
            <a:r>
              <a:rPr lang="nl-NL" sz="2800" b="1"/>
              <a:t>Zij die in de eerste ronde hebben gespeeld moeten uiteraard niet meer inschrijven.</a:t>
            </a:r>
          </a:p>
          <a:p>
            <a:endParaRPr lang="nl-NL" sz="2800" b="1"/>
          </a:p>
          <a:p>
            <a:r>
              <a:rPr lang="nl-NL" sz="2800" b="1">
                <a:highlight>
                  <a:srgbClr val="FFFF00"/>
                </a:highlight>
              </a:rPr>
              <a:t>Er is wel een beperking. </a:t>
            </a:r>
          </a:p>
          <a:p>
            <a:r>
              <a:rPr lang="nl-NL" sz="2800" b="1"/>
              <a:t>Deze inschrijvingen zullen maar aanvaard worden als er, per categorie, een normaal competitierooster voor de tweede ronde kan behouden blijven. </a:t>
            </a:r>
          </a:p>
          <a:p>
            <a:r>
              <a:rPr lang="nl-NL" sz="2800" b="1"/>
              <a:t>Het zou immers kunnen dat er zich te veel ploegen aanmelden. </a:t>
            </a:r>
          </a:p>
          <a:p>
            <a:r>
              <a:rPr lang="nl-NL" sz="2800" b="1"/>
              <a:t>In dit laatste geval zullen de inschrijvingen voor die bepaalde </a:t>
            </a:r>
          </a:p>
          <a:p>
            <a:r>
              <a:rPr lang="nl-NL" sz="2800" b="1"/>
              <a:t>categorie niet kunnen doorgaan.</a:t>
            </a:r>
            <a:endParaRPr lang="nl-BE" sz="2800" b="1"/>
          </a:p>
        </p:txBody>
      </p:sp>
    </p:spTree>
    <p:extLst>
      <p:ext uri="{BB962C8B-B14F-4D97-AF65-F5344CB8AC3E}">
        <p14:creationId xmlns:p14="http://schemas.microsoft.com/office/powerpoint/2010/main" val="10644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circle(in)">
                                      <p:cBhvr>
                                        <p:cTn id="20" dur="20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9EF3B38-6532-BE04-EEA0-99F830160673}"/>
              </a:ext>
            </a:extLst>
          </p:cNvPr>
          <p:cNvSpPr txBox="1"/>
          <p:nvPr/>
        </p:nvSpPr>
        <p:spPr>
          <a:xfrm>
            <a:off x="1140843" y="1197491"/>
            <a:ext cx="10125255" cy="4401205"/>
          </a:xfrm>
          <a:prstGeom prst="rect">
            <a:avLst/>
          </a:prstGeom>
          <a:noFill/>
        </p:spPr>
        <p:txBody>
          <a:bodyPr wrap="square">
            <a:spAutoFit/>
          </a:bodyPr>
          <a:lstStyle/>
          <a:p>
            <a:r>
              <a:rPr lang="nl-NL" sz="2800" b="1" u="sng"/>
              <a:t>PUNTENTELLING</a:t>
            </a:r>
          </a:p>
          <a:p>
            <a:endParaRPr lang="nl-NL" sz="2800" b="1" u="sng"/>
          </a:p>
          <a:p>
            <a:pPr marL="457200" indent="-457200">
              <a:buFontTx/>
              <a:buChar char="-"/>
            </a:pPr>
            <a:r>
              <a:rPr lang="nl-NL" sz="2800" b="1"/>
              <a:t>Winnaar: 3 punten, ongeacht de uitslag </a:t>
            </a:r>
          </a:p>
          <a:p>
            <a:pPr marL="457200" indent="-457200">
              <a:buFontTx/>
              <a:buChar char="-"/>
            </a:pPr>
            <a:endParaRPr lang="nl-NL" sz="2800" b="1"/>
          </a:p>
          <a:p>
            <a:pPr marL="457200" indent="-457200">
              <a:buFontTx/>
              <a:buChar char="-"/>
            </a:pPr>
            <a:r>
              <a:rPr lang="nl-NL" sz="2800" b="1"/>
              <a:t>Verliezer met 2 gewonnen sets: 2 punten</a:t>
            </a:r>
          </a:p>
          <a:p>
            <a:pPr marL="457200" indent="-457200">
              <a:buFontTx/>
              <a:buChar char="-"/>
            </a:pPr>
            <a:endParaRPr lang="nl-NL" sz="2800" b="1"/>
          </a:p>
          <a:p>
            <a:pPr marL="457200" indent="-457200">
              <a:buFontTx/>
              <a:buChar char="-"/>
            </a:pPr>
            <a:r>
              <a:rPr lang="nl-NL" sz="2800" b="1"/>
              <a:t>Verliezer met 0 of 1 gewonnen sets: 1 punt </a:t>
            </a:r>
          </a:p>
          <a:p>
            <a:pPr marL="457200" indent="-457200">
              <a:buFontTx/>
              <a:buChar char="-"/>
            </a:pPr>
            <a:endParaRPr lang="nl-NL" sz="2800" b="1"/>
          </a:p>
          <a:p>
            <a:pPr marL="457200" indent="-457200">
              <a:buFontTx/>
              <a:buChar char="-"/>
            </a:pPr>
            <a:r>
              <a:rPr lang="nl-NL" sz="2800" b="1"/>
              <a:t>Forfait: 0 punten</a:t>
            </a:r>
          </a:p>
          <a:p>
            <a:pPr marL="457200" indent="-457200">
              <a:buFontTx/>
              <a:buChar char="-"/>
            </a:pPr>
            <a:endParaRPr lang="nl-NL" sz="2800" b="1"/>
          </a:p>
        </p:txBody>
      </p:sp>
    </p:spTree>
    <p:extLst>
      <p:ext uri="{BB962C8B-B14F-4D97-AF65-F5344CB8AC3E}">
        <p14:creationId xmlns:p14="http://schemas.microsoft.com/office/powerpoint/2010/main" val="1481693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down)">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circle(in)">
                                      <p:cBhvr>
                                        <p:cTn id="2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919F015-52DC-7EEB-8968-C57C8ADB07DE}"/>
              </a:ext>
            </a:extLst>
          </p:cNvPr>
          <p:cNvSpPr txBox="1"/>
          <p:nvPr/>
        </p:nvSpPr>
        <p:spPr>
          <a:xfrm>
            <a:off x="675016" y="331511"/>
            <a:ext cx="11005149" cy="5416868"/>
          </a:xfrm>
          <a:prstGeom prst="rect">
            <a:avLst/>
          </a:prstGeom>
          <a:noFill/>
        </p:spPr>
        <p:txBody>
          <a:bodyPr wrap="square">
            <a:spAutoFit/>
          </a:bodyPr>
          <a:lstStyle/>
          <a:p>
            <a:r>
              <a:rPr lang="nl-NL" sz="2800" b="1" u="sng"/>
              <a:t>KAMPIOEN &amp; REEKSWINNAAR</a:t>
            </a:r>
          </a:p>
          <a:p>
            <a:endParaRPr lang="nl-NL" sz="1000" b="1"/>
          </a:p>
          <a:p>
            <a:r>
              <a:rPr lang="nl-NL" sz="2800" b="1"/>
              <a:t>Per leeftijdscategorie wordt </a:t>
            </a:r>
            <a:r>
              <a:rPr lang="nl-NL" sz="2800" b="1" u="sng"/>
              <a:t>de kampioen </a:t>
            </a:r>
            <a:r>
              <a:rPr lang="nl-NL" sz="2800" b="1"/>
              <a:t>bepaald op basis van het klassement na afloop van de volledige competitie. </a:t>
            </a:r>
          </a:p>
          <a:p>
            <a:endParaRPr lang="nl-NL" sz="2800" b="1"/>
          </a:p>
          <a:p>
            <a:r>
              <a:rPr lang="nl-NL" sz="2800" b="1">
                <a:highlight>
                  <a:srgbClr val="00FFFF"/>
                </a:highlight>
              </a:rPr>
              <a:t>De ploeg die in Niveau 1 Ronde 2 Reeks a na afloop van alle wedstrijden</a:t>
            </a:r>
          </a:p>
          <a:p>
            <a:r>
              <a:rPr lang="nl-NL" sz="2800" b="1">
                <a:highlight>
                  <a:srgbClr val="00FFFF"/>
                </a:highlight>
              </a:rPr>
              <a:t>bovenaan de rangschikking staat, is de kampioen van de leeftijdscategorie en is verplicht de BLVV te vertegenwoordigen op de VV-jeugdkampioenschappen, tenzij dit een statuutploeg, samengestelde </a:t>
            </a:r>
          </a:p>
          <a:p>
            <a:r>
              <a:rPr lang="nl-NL" sz="2800" b="1">
                <a:highlight>
                  <a:srgbClr val="00FFFF"/>
                </a:highlight>
              </a:rPr>
              <a:t>ploeg is. De volgende gerangschikte is desgevallend kampioen.</a:t>
            </a:r>
          </a:p>
          <a:p>
            <a:endParaRPr lang="nl-NL" sz="2800" b="1"/>
          </a:p>
          <a:p>
            <a:r>
              <a:rPr lang="nl-NL" sz="2800" b="1"/>
              <a:t>In alle overige reeksen wordt de ploeg die na afloop van de volledige competitie bovenaan de rangschikking staat </a:t>
            </a:r>
            <a:r>
              <a:rPr lang="nl-NL" sz="2800" b="1" u="sng"/>
              <a:t>de reekswinnaar</a:t>
            </a:r>
            <a:r>
              <a:rPr lang="nl-NL" sz="2800" b="1"/>
              <a:t>. </a:t>
            </a:r>
            <a:endParaRPr lang="nl-BE" sz="2800" b="1"/>
          </a:p>
        </p:txBody>
      </p:sp>
    </p:spTree>
    <p:extLst>
      <p:ext uri="{BB962C8B-B14F-4D97-AF65-F5344CB8AC3E}">
        <p14:creationId xmlns:p14="http://schemas.microsoft.com/office/powerpoint/2010/main" val="401485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9BA4C04-3B8B-9FDE-0A18-96C20D1276D9}"/>
              </a:ext>
            </a:extLst>
          </p:cNvPr>
          <p:cNvSpPr txBox="1"/>
          <p:nvPr/>
        </p:nvSpPr>
        <p:spPr>
          <a:xfrm>
            <a:off x="700895" y="433860"/>
            <a:ext cx="10038992" cy="5330626"/>
          </a:xfrm>
          <a:prstGeom prst="rect">
            <a:avLst/>
          </a:prstGeom>
          <a:noFill/>
        </p:spPr>
        <p:txBody>
          <a:bodyPr wrap="square">
            <a:spAutoFit/>
          </a:bodyPr>
          <a:lstStyle/>
          <a:p>
            <a:pPr marL="228600">
              <a:lnSpc>
                <a:spcPct val="107000"/>
              </a:lnSpc>
              <a:spcAft>
                <a:spcPts val="800"/>
              </a:spcAft>
            </a:pPr>
            <a:r>
              <a:rPr lang="nl-BE" sz="2800" b="1" u="sng" kern="100">
                <a:effectLst/>
                <a:latin typeface="Arial" panose="020B0604020202020204" pitchFamily="34" charset="0"/>
                <a:ea typeface="Calibri" panose="020F0502020204030204" pitchFamily="34" charset="0"/>
                <a:cs typeface="Times New Roman" panose="02020603050405020304" pitchFamily="18" charset="0"/>
              </a:rPr>
              <a:t>Kampioenen en Reekswinnaars</a:t>
            </a:r>
          </a:p>
          <a:p>
            <a:pPr marL="228600">
              <a:lnSpc>
                <a:spcPct val="107000"/>
              </a:lnSpc>
              <a:spcAft>
                <a:spcPts val="800"/>
              </a:spcAft>
            </a:pPr>
            <a:endParaRPr lang="nl-BE" sz="1000" b="1" u="sng" kern="100">
              <a:effectLst/>
              <a:latin typeface="Calibri" panose="020F0502020204030204" pitchFamily="34" charset="0"/>
              <a:ea typeface="Calibri" panose="020F0502020204030204" pitchFamily="34" charset="0"/>
              <a:cs typeface="Times New Roman" panose="02020603050405020304" pitchFamily="18" charset="0"/>
            </a:endParaRPr>
          </a:p>
          <a:p>
            <a:pPr marL="450215">
              <a:lnSpc>
                <a:spcPct val="107000"/>
              </a:lnSpc>
              <a:spcAft>
                <a:spcPts val="800"/>
              </a:spcAft>
            </a:pPr>
            <a:r>
              <a:rPr lang="nl-BE" sz="2800" b="1" kern="100" spc="-5">
                <a:solidFill>
                  <a:srgbClr val="FF0000"/>
                </a:solidFill>
                <a:effectLst/>
                <a:latin typeface="Calibri" panose="020F0502020204030204" pitchFamily="34" charset="0"/>
                <a:ea typeface="Calibri" panose="020F0502020204030204" pitchFamily="34" charset="0"/>
                <a:cs typeface="Calibri" panose="020F0502020204030204" pitchFamily="34" charset="0"/>
              </a:rPr>
              <a:t>Een samengestelde ploeg, een statuutploeg, een gemengde ploeg of een uitzonderlijke ploeg kan in alle leeftijdscategorieën </a:t>
            </a:r>
            <a:r>
              <a:rPr lang="nl-BE" sz="2800" b="1" u="sng" kern="100" spc="-5">
                <a:solidFill>
                  <a:srgbClr val="FF0000"/>
                </a:solidFill>
                <a:effectLst/>
                <a:latin typeface="Calibri" panose="020F0502020204030204" pitchFamily="34" charset="0"/>
                <a:ea typeface="Calibri" panose="020F0502020204030204" pitchFamily="34" charset="0"/>
                <a:cs typeface="Calibri" panose="020F0502020204030204" pitchFamily="34" charset="0"/>
              </a:rPr>
              <a:t>op niveau 1</a:t>
            </a:r>
            <a:r>
              <a:rPr lang="nl-BE" sz="2800" b="1" kern="100" spc="-5">
                <a:solidFill>
                  <a:srgbClr val="FF0000"/>
                </a:solidFill>
                <a:effectLst/>
                <a:latin typeface="Calibri" panose="020F0502020204030204" pitchFamily="34" charset="0"/>
                <a:ea typeface="Calibri" panose="020F0502020204030204" pitchFamily="34" charset="0"/>
                <a:cs typeface="Calibri" panose="020F0502020204030204" pitchFamily="34" charset="0"/>
              </a:rPr>
              <a:t> geen kampioen worden.</a:t>
            </a:r>
          </a:p>
          <a:p>
            <a:pPr marL="450215">
              <a:lnSpc>
                <a:spcPct val="107000"/>
              </a:lnSpc>
              <a:spcAft>
                <a:spcPts val="800"/>
              </a:spcAft>
            </a:pPr>
            <a:endParaRPr lang="nl-BE" sz="1000" b="1" kern="100">
              <a:effectLst/>
              <a:latin typeface="Calibri" panose="020F0502020204030204" pitchFamily="34" charset="0"/>
              <a:ea typeface="Calibri" panose="020F0502020204030204" pitchFamily="34" charset="0"/>
              <a:cs typeface="Times New Roman" panose="02020603050405020304" pitchFamily="18" charset="0"/>
            </a:endParaRPr>
          </a:p>
          <a:p>
            <a:pPr marL="450215">
              <a:lnSpc>
                <a:spcPct val="107000"/>
              </a:lnSpc>
              <a:spcAft>
                <a:spcPts val="800"/>
              </a:spcAft>
            </a:pPr>
            <a:r>
              <a:rPr lang="nl-BE" sz="2800" b="1" kern="100" spc="-5">
                <a:solidFill>
                  <a:srgbClr val="FF0000"/>
                </a:solidFill>
                <a:effectLst/>
                <a:latin typeface="Calibri" panose="020F0502020204030204" pitchFamily="34" charset="0"/>
                <a:ea typeface="Calibri" panose="020F0502020204030204" pitchFamily="34" charset="0"/>
                <a:cs typeface="Calibri" panose="020F0502020204030204" pitchFamily="34" charset="0"/>
              </a:rPr>
              <a:t>Een samengestelde ploeg, een statuutploeg , een gemengde ploeg of uitzonderlijke ploeg kan in alle leeftijdscategorieën </a:t>
            </a:r>
            <a:r>
              <a:rPr lang="nl-BE" sz="2800" b="1" u="sng" kern="100" spc="-5">
                <a:solidFill>
                  <a:srgbClr val="FF0000"/>
                </a:solidFill>
                <a:effectLst/>
                <a:latin typeface="Calibri" panose="020F0502020204030204" pitchFamily="34" charset="0"/>
                <a:ea typeface="Calibri" panose="020F0502020204030204" pitchFamily="34" charset="0"/>
                <a:cs typeface="Calibri" panose="020F0502020204030204" pitchFamily="34" charset="0"/>
              </a:rPr>
              <a:t>op niveau 2 en lager</a:t>
            </a:r>
            <a:r>
              <a:rPr lang="nl-BE" sz="2800" b="1" kern="100" spc="-5">
                <a:solidFill>
                  <a:srgbClr val="FF0000"/>
                </a:solidFill>
                <a:effectLst/>
                <a:latin typeface="Calibri" panose="020F0502020204030204" pitchFamily="34" charset="0"/>
                <a:ea typeface="Calibri" panose="020F0502020204030204" pitchFamily="34" charset="0"/>
                <a:cs typeface="Calibri" panose="020F0502020204030204" pitchFamily="34" charset="0"/>
              </a:rPr>
              <a:t> reekswinnaar worden.</a:t>
            </a:r>
          </a:p>
          <a:p>
            <a:pPr marL="450215">
              <a:lnSpc>
                <a:spcPct val="107000"/>
              </a:lnSpc>
              <a:spcAft>
                <a:spcPts val="800"/>
              </a:spcAft>
            </a:pPr>
            <a:endParaRPr lang="nl-BE" sz="1000" b="1" kern="100">
              <a:effectLst/>
              <a:latin typeface="Calibri" panose="020F0502020204030204" pitchFamily="34" charset="0"/>
              <a:ea typeface="Calibri" panose="020F0502020204030204" pitchFamily="34" charset="0"/>
              <a:cs typeface="Times New Roman" panose="02020603050405020304" pitchFamily="18" charset="0"/>
            </a:endParaRPr>
          </a:p>
          <a:p>
            <a:pPr marL="450215">
              <a:lnSpc>
                <a:spcPct val="107000"/>
              </a:lnSpc>
              <a:spcAft>
                <a:spcPts val="800"/>
              </a:spcAft>
            </a:pPr>
            <a:r>
              <a:rPr lang="nl-BE" sz="2800" b="1" kern="100" spc="-5">
                <a:solidFill>
                  <a:srgbClr val="FF0000"/>
                </a:solidFill>
                <a:effectLst/>
                <a:latin typeface="Calibri" panose="020F0502020204030204" pitchFamily="34" charset="0"/>
                <a:ea typeface="Calibri" panose="020F0502020204030204" pitchFamily="34" charset="0"/>
                <a:cs typeface="Calibri" panose="020F0502020204030204" pitchFamily="34" charset="0"/>
              </a:rPr>
              <a:t>De hoogst geëindigde ploeg zonder één van bovenvermelde statuten wordt dan “Titelhouder”</a:t>
            </a:r>
            <a:endParaRPr lang="nl-BE" sz="2800" b="1"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0389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22C8B1F4-3B1D-6311-54FE-FC5294C55F43}"/>
              </a:ext>
            </a:extLst>
          </p:cNvPr>
          <p:cNvSpPr txBox="1"/>
          <p:nvPr/>
        </p:nvSpPr>
        <p:spPr>
          <a:xfrm>
            <a:off x="899304" y="779607"/>
            <a:ext cx="10496190" cy="5693866"/>
          </a:xfrm>
          <a:prstGeom prst="rect">
            <a:avLst/>
          </a:prstGeom>
          <a:noFill/>
        </p:spPr>
        <p:txBody>
          <a:bodyPr wrap="square">
            <a:spAutoFit/>
          </a:bodyPr>
          <a:lstStyle/>
          <a:p>
            <a:r>
              <a:rPr lang="nl-NL" sz="2800" b="1"/>
              <a:t>GEMENGDE REEKSEN</a:t>
            </a:r>
          </a:p>
          <a:p>
            <a:endParaRPr lang="nl-NL" sz="2800" b="1"/>
          </a:p>
          <a:p>
            <a:r>
              <a:rPr lang="nl-NL" sz="2800" b="1">
                <a:highlight>
                  <a:srgbClr val="FFFF00"/>
                </a:highlight>
              </a:rPr>
              <a:t>Enkel bij de U11 en U13 </a:t>
            </a:r>
            <a:r>
              <a:rPr lang="nl-NL" sz="2800" b="1"/>
              <a:t>is een (gedeeltelijke) gemengde competitie toegestaan. </a:t>
            </a:r>
          </a:p>
          <a:p>
            <a:endParaRPr lang="nl-NL" sz="2800" b="1"/>
          </a:p>
          <a:p>
            <a:r>
              <a:rPr lang="nl-NL" sz="2800" b="1"/>
              <a:t>- </a:t>
            </a:r>
            <a:r>
              <a:rPr lang="nl-NL" sz="2800" b="1" u="sng"/>
              <a:t>Op niveau 1 </a:t>
            </a:r>
            <a:r>
              <a:rPr lang="nl-NL" sz="2800" b="1"/>
              <a:t>mag er gemengd gespeeld worden, </a:t>
            </a:r>
            <a:r>
              <a:rPr lang="nl-NL" sz="2800" b="1" u="sng"/>
              <a:t>maar gemengde ploegen kunnen geen kampioen spelen</a:t>
            </a:r>
            <a:r>
              <a:rPr lang="nl-NL" sz="2800" b="1"/>
              <a:t>:</a:t>
            </a:r>
          </a:p>
          <a:p>
            <a:r>
              <a:rPr lang="nl-NL" sz="2800" b="1"/>
              <a:t>	- U13: er mogen maximum 2 personen van het andere geslacht 		gelijktijdig aan het spel deelnemen.</a:t>
            </a:r>
          </a:p>
          <a:p>
            <a:endParaRPr lang="nl-NL" sz="2800" b="1"/>
          </a:p>
          <a:p>
            <a:r>
              <a:rPr lang="nl-NL" sz="2800" b="1"/>
              <a:t>- </a:t>
            </a:r>
            <a:r>
              <a:rPr lang="nl-NL" sz="2800" b="1" u="sng"/>
              <a:t>Ook op niveau 2 en 3 </a:t>
            </a:r>
            <a:r>
              <a:rPr lang="nl-NL" sz="2800" b="1"/>
              <a:t>mag er gemengd gespeeld worden:</a:t>
            </a:r>
          </a:p>
          <a:p>
            <a:r>
              <a:rPr lang="nl-NL" sz="2800" b="1"/>
              <a:t>	- U13: er mogen maximum 2 personen van het andere geslacht 		gelijktijdig aan het spel deelnemen.</a:t>
            </a:r>
            <a:endParaRPr lang="nl-BE" sz="2800" b="1"/>
          </a:p>
        </p:txBody>
      </p:sp>
    </p:spTree>
    <p:extLst>
      <p:ext uri="{BB962C8B-B14F-4D97-AF65-F5344CB8AC3E}">
        <p14:creationId xmlns:p14="http://schemas.microsoft.com/office/powerpoint/2010/main" val="94499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4335DEB5-9B6B-A29D-7E0F-D649318B3625}"/>
              </a:ext>
            </a:extLst>
          </p:cNvPr>
          <p:cNvSpPr txBox="1"/>
          <p:nvPr/>
        </p:nvSpPr>
        <p:spPr>
          <a:xfrm>
            <a:off x="785005" y="605344"/>
            <a:ext cx="10938294" cy="63094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a:ln>
                  <a:noFill/>
                </a:ln>
                <a:solidFill>
                  <a:prstClr val="black"/>
                </a:solidFill>
                <a:effectLst/>
                <a:uLnTx/>
                <a:uFillTx/>
                <a:latin typeface="Calibri" panose="020F0502020204030204"/>
                <a:ea typeface="+mn-ea"/>
                <a:cs typeface="+mn-cs"/>
              </a:rPr>
              <a:t>GEMENGDE REEKSEN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2800" b="1">
              <a:solidFill>
                <a:prstClr val="black"/>
              </a:solidFill>
              <a:latin typeface="Calibri" panose="020F0502020204030204"/>
            </a:endParaRPr>
          </a:p>
          <a:p>
            <a:pPr marL="450215">
              <a:spcAft>
                <a:spcPts val="800"/>
              </a:spcAft>
            </a:pPr>
            <a:r>
              <a:rPr lang="nl-BE" sz="2800" b="1" kern="100">
                <a:solidFill>
                  <a:srgbClr val="FF0000"/>
                </a:solidFill>
                <a:effectLst/>
                <a:latin typeface="Calibri" panose="020F0502020204030204" pitchFamily="34" charset="0"/>
                <a:ea typeface="Calibri" panose="020F0502020204030204" pitchFamily="34" charset="0"/>
                <a:cs typeface="Calibri" panose="020F0502020204030204" pitchFamily="34" charset="0"/>
              </a:rPr>
              <a:t>Aanvullende bepalingen :</a:t>
            </a:r>
            <a:endParaRPr lang="nl-BE" sz="2800" b="1" kern="10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800"/>
              </a:spcAft>
              <a:buFont typeface="Symbol" panose="05050102010706020507" pitchFamily="18" charset="2"/>
              <a:buChar char=""/>
            </a:pPr>
            <a:r>
              <a:rPr lang="nl-BE" sz="2800" b="1" kern="100">
                <a:solidFill>
                  <a:srgbClr val="FF0000"/>
                </a:solidFill>
                <a:effectLst/>
                <a:latin typeface="Calibri" panose="020F0502020204030204" pitchFamily="34" charset="0"/>
                <a:ea typeface="Calibri" panose="020F0502020204030204" pitchFamily="34" charset="0"/>
                <a:cs typeface="Calibri" panose="020F0502020204030204" pitchFamily="34" charset="0"/>
              </a:rPr>
              <a:t>Bij meisjes U13 mogen geen jongens van een oudere leeftijdscategorie deelnemen</a:t>
            </a:r>
          </a:p>
          <a:p>
            <a:pPr marL="742950" lvl="1" indent="-285750">
              <a:spcAft>
                <a:spcPts val="800"/>
              </a:spcAft>
              <a:buFont typeface="Symbol" panose="05050102010706020507" pitchFamily="18" charset="2"/>
              <a:buChar char=""/>
            </a:pPr>
            <a:endParaRPr lang="nl-BE" sz="2800" b="1" kern="10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800"/>
              </a:spcAft>
              <a:buFont typeface="Symbol" panose="05050102010706020507" pitchFamily="18" charset="2"/>
              <a:buChar char=""/>
            </a:pPr>
            <a:r>
              <a:rPr lang="nl-BE" sz="2800" b="1" kern="100">
                <a:solidFill>
                  <a:srgbClr val="FF0000"/>
                </a:solidFill>
                <a:effectLst/>
                <a:latin typeface="Calibri" panose="020F0502020204030204" pitchFamily="34" charset="0"/>
                <a:ea typeface="Calibri" panose="020F0502020204030204" pitchFamily="34" charset="0"/>
                <a:cs typeface="Calibri" panose="020F0502020204030204" pitchFamily="34" charset="0"/>
              </a:rPr>
              <a:t>Bij jongens U13 mogen geen meisjes van een oudere leeftijdscategorie deelnemen </a:t>
            </a:r>
          </a:p>
          <a:p>
            <a:pPr marL="742950" lvl="1" indent="-285750">
              <a:spcAft>
                <a:spcPts val="800"/>
              </a:spcAft>
              <a:buFont typeface="Symbol" panose="05050102010706020507" pitchFamily="18" charset="2"/>
              <a:buChar char=""/>
            </a:pPr>
            <a:endParaRPr lang="nl-BE" sz="2800" b="1" kern="10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800"/>
              </a:spcAft>
              <a:buFont typeface="Symbol" panose="05050102010706020507" pitchFamily="18" charset="2"/>
              <a:buChar char=""/>
            </a:pPr>
            <a:r>
              <a:rPr lang="nl-BE" sz="2800" b="1" kern="100">
                <a:solidFill>
                  <a:srgbClr val="FF0000"/>
                </a:solidFill>
                <a:effectLst/>
                <a:latin typeface="Calibri" panose="020F0502020204030204" pitchFamily="34" charset="0"/>
                <a:ea typeface="Calibri" panose="020F0502020204030204" pitchFamily="34" charset="0"/>
                <a:cs typeface="Calibri" panose="020F0502020204030204" pitchFamily="34" charset="0"/>
              </a:rPr>
              <a:t>Bij U11 niveau 2 en 3 is er geen beperking op het aantal personen van de andere sectie die gelijktijdig aan het spel deelnemen. Daarom is de competitie U11 niveau 2 en 3 volledig gemengd.</a:t>
            </a:r>
            <a:endParaRPr lang="nl-BE" sz="2800" b="1" kern="1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8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182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E1FC91C-8DDE-BF85-249A-78F8071918A3}"/>
              </a:ext>
            </a:extLst>
          </p:cNvPr>
          <p:cNvSpPr txBox="1"/>
          <p:nvPr/>
        </p:nvSpPr>
        <p:spPr>
          <a:xfrm>
            <a:off x="502488" y="516957"/>
            <a:ext cx="10780863" cy="5693866"/>
          </a:xfrm>
          <a:prstGeom prst="rect">
            <a:avLst/>
          </a:prstGeom>
          <a:noFill/>
        </p:spPr>
        <p:txBody>
          <a:bodyPr wrap="square">
            <a:spAutoFit/>
          </a:bodyPr>
          <a:lstStyle/>
          <a:p>
            <a:r>
              <a:rPr lang="nl-NL" sz="2800" b="1">
                <a:highlight>
                  <a:srgbClr val="FFFF00"/>
                </a:highlight>
              </a:rPr>
              <a:t>STATUUTPLOEG (+)</a:t>
            </a:r>
          </a:p>
          <a:p>
            <a:endParaRPr lang="nl-NL" sz="2800" b="1">
              <a:highlight>
                <a:srgbClr val="FFFF00"/>
              </a:highlight>
            </a:endParaRPr>
          </a:p>
          <a:p>
            <a:r>
              <a:rPr lang="nl-NL" sz="2800" b="1"/>
              <a:t>Een statuutploeg is een ploeg waarbij leden meespelen die in principe één leeftijdscategorie hoger actief zouden moeten zijn.</a:t>
            </a:r>
          </a:p>
          <a:p>
            <a:r>
              <a:rPr lang="nl-NL" sz="2800" b="1"/>
              <a:t>Er mag op elk niveau gespeeld worden met een statuutploeg. </a:t>
            </a:r>
          </a:p>
          <a:p>
            <a:endParaRPr lang="nl-NL" sz="2800" b="1"/>
          </a:p>
          <a:p>
            <a:r>
              <a:rPr lang="nl-NL" sz="2800" b="1"/>
              <a:t>Op niveau 1 kan deze ploeg echter geen kampioen spelen. </a:t>
            </a:r>
          </a:p>
          <a:p>
            <a:r>
              <a:rPr lang="nl-NL" sz="2800" b="1"/>
              <a:t>De volgende ploeg in de rangschikking is desgevallend kampioen. </a:t>
            </a:r>
          </a:p>
          <a:p>
            <a:endParaRPr lang="nl-NL" sz="2800" b="1"/>
          </a:p>
          <a:p>
            <a:r>
              <a:rPr lang="nl-NL" sz="2800" b="1"/>
              <a:t>Het aantal statuutspelers dat tegelijk op het veld staat is beperkt. </a:t>
            </a:r>
          </a:p>
          <a:p>
            <a:r>
              <a:rPr lang="nl-NL" sz="2800" b="1">
                <a:highlight>
                  <a:srgbClr val="00FFFF"/>
                </a:highlight>
              </a:rPr>
              <a:t>Op niveau 1 mag er slechts 1 statuutspeler op het veld staan; </a:t>
            </a:r>
          </a:p>
          <a:p>
            <a:r>
              <a:rPr lang="nl-NL" sz="2800" b="1">
                <a:highlight>
                  <a:srgbClr val="00FFFF"/>
                </a:highlight>
              </a:rPr>
              <a:t>Op niveau 2 en lager mogen er maximum 2 statuutspelers tegelijk op het terrein staan. </a:t>
            </a:r>
            <a:endParaRPr lang="nl-BE" sz="2800" b="1">
              <a:highlight>
                <a:srgbClr val="00FFFF"/>
              </a:highlight>
            </a:endParaRPr>
          </a:p>
        </p:txBody>
      </p:sp>
    </p:spTree>
    <p:extLst>
      <p:ext uri="{BB962C8B-B14F-4D97-AF65-F5344CB8AC3E}">
        <p14:creationId xmlns:p14="http://schemas.microsoft.com/office/powerpoint/2010/main" val="16961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barn(inVertical)">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5C139FF2-9807-ED1D-EE50-DD8B6453439E}"/>
              </a:ext>
            </a:extLst>
          </p:cNvPr>
          <p:cNvSpPr txBox="1"/>
          <p:nvPr/>
        </p:nvSpPr>
        <p:spPr>
          <a:xfrm>
            <a:off x="569342" y="350584"/>
            <a:ext cx="11205714" cy="5847755"/>
          </a:xfrm>
          <a:prstGeom prst="rect">
            <a:avLst/>
          </a:prstGeom>
          <a:noFill/>
        </p:spPr>
        <p:txBody>
          <a:bodyPr wrap="square" rtlCol="0">
            <a:spAutoFit/>
          </a:bodyPr>
          <a:lstStyle/>
          <a:p>
            <a:pPr>
              <a:spcAft>
                <a:spcPts val="600"/>
              </a:spcAft>
            </a:pPr>
            <a:r>
              <a:rPr lang="nl-BE" sz="2500" b="1">
                <a:effectLst/>
                <a:latin typeface="Calibri" panose="020F0502020204030204" pitchFamily="34" charset="0"/>
                <a:ea typeface="Calibri" panose="020F0502020204030204" pitchFamily="34" charset="0"/>
                <a:cs typeface="Calibri" panose="020F0502020204030204" pitchFamily="34" charset="0"/>
              </a:rPr>
              <a:t>Alle communicatie i.v.m. de competities dient gestuurd te worden naar de respectievelijke verantwoordelijke ontmoetingen:</a:t>
            </a:r>
            <a:endParaRPr lang="nl-BE" sz="2500" b="1">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600"/>
              </a:spcAft>
              <a:buFont typeface="Calibri" panose="020F0502020204030204" pitchFamily="34" charset="0"/>
              <a:buChar char="-"/>
              <a:tabLst>
                <a:tab pos="1260475" algn="l"/>
              </a:tabLst>
            </a:pPr>
            <a:r>
              <a:rPr lang="nl-NL" sz="2500" b="1">
                <a:effectLst/>
                <a:latin typeface="Calibri" panose="020F0502020204030204" pitchFamily="34" charset="0"/>
                <a:ea typeface="Calibri" panose="020F0502020204030204" pitchFamily="34" charset="0"/>
                <a:cs typeface="Calibri" panose="020F0502020204030204" pitchFamily="34" charset="0"/>
              </a:rPr>
              <a:t>Provincie: p/a Luc Haesen, Niemandshoek 1 te 2290 Vorselaar</a:t>
            </a:r>
            <a:br>
              <a:rPr lang="nl-NL" sz="2500" b="1">
                <a:effectLst/>
                <a:latin typeface="Calibri" panose="020F0502020204030204" pitchFamily="34" charset="0"/>
                <a:ea typeface="Calibri" panose="020F0502020204030204" pitchFamily="34" charset="0"/>
                <a:cs typeface="Calibri" panose="020F0502020204030204" pitchFamily="34" charset="0"/>
              </a:rPr>
            </a:br>
            <a:r>
              <a:rPr lang="nl-NL" sz="2500" b="1">
                <a:effectLst/>
                <a:latin typeface="Calibri" panose="020F0502020204030204" pitchFamily="34" charset="0"/>
                <a:ea typeface="Calibri" panose="020F0502020204030204" pitchFamily="34" charset="0"/>
                <a:cs typeface="Calibri" panose="020F0502020204030204" pitchFamily="34" charset="0"/>
              </a:rPr>
              <a:t>       </a:t>
            </a:r>
            <a:r>
              <a:rPr lang="nl-NL" sz="2500" b="1"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competitieleiding@volleyantwerpen.be</a:t>
            </a:r>
            <a:endParaRPr lang="nl-NL" sz="2500" b="1" u="sng">
              <a:solidFill>
                <a:srgbClr val="0563C1"/>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Calibri" panose="020F0502020204030204" pitchFamily="34" charset="0"/>
              <a:buChar char="-"/>
            </a:pPr>
            <a:r>
              <a:rPr lang="nl-NL" sz="2500" b="1">
                <a:effectLst/>
                <a:latin typeface="Calibri" panose="020F0502020204030204" pitchFamily="34" charset="0"/>
                <a:ea typeface="Calibri" panose="020F0502020204030204" pitchFamily="34" charset="0"/>
                <a:cs typeface="Calibri" panose="020F0502020204030204" pitchFamily="34" charset="0"/>
              </a:rPr>
              <a:t>Gewest Antwerpen: p/a Bert Van den Brande, Molenbergstraat 66 te 2840 Rumst </a:t>
            </a:r>
            <a:br>
              <a:rPr lang="nl-NL" sz="2500" b="1">
                <a:effectLst/>
                <a:latin typeface="Calibri" panose="020F0502020204030204" pitchFamily="34" charset="0"/>
                <a:ea typeface="Calibri" panose="020F0502020204030204" pitchFamily="34" charset="0"/>
                <a:cs typeface="Calibri" panose="020F0502020204030204" pitchFamily="34" charset="0"/>
              </a:rPr>
            </a:br>
            <a:r>
              <a:rPr lang="nl-NL" sz="2500" b="1">
                <a:effectLst/>
                <a:latin typeface="Calibri" panose="020F0502020204030204" pitchFamily="34" charset="0"/>
                <a:ea typeface="Calibri" panose="020F0502020204030204" pitchFamily="34" charset="0"/>
                <a:cs typeface="Calibri" panose="020F0502020204030204" pitchFamily="34" charset="0"/>
              </a:rPr>
              <a:t>       </a:t>
            </a:r>
            <a:r>
              <a:rPr lang="nl-NL" sz="2500" b="1"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bertvdb@telenet.be</a:t>
            </a:r>
            <a:endParaRPr lang="nl-NL" sz="2500" b="1" u="sng">
              <a:solidFill>
                <a:srgbClr val="0563C1"/>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Calibri" panose="020F0502020204030204" pitchFamily="34" charset="0"/>
              <a:buChar char="-"/>
            </a:pPr>
            <a:r>
              <a:rPr lang="nl-NL" sz="2500" b="1">
                <a:latin typeface="Calibri" panose="020F0502020204030204" pitchFamily="34" charset="0"/>
                <a:ea typeface="Calibri" panose="020F0502020204030204" pitchFamily="34" charset="0"/>
                <a:cs typeface="Calibri" panose="020F0502020204030204" pitchFamily="34" charset="0"/>
              </a:rPr>
              <a:t>Gewest Herentals </a:t>
            </a:r>
            <a:r>
              <a:rPr lang="nl-NL" sz="2500" b="1">
                <a:solidFill>
                  <a:srgbClr val="FF0000"/>
                </a:solidFill>
                <a:latin typeface="Calibri" panose="020F0502020204030204" pitchFamily="34" charset="0"/>
                <a:ea typeface="Calibri" panose="020F0502020204030204" pitchFamily="34" charset="0"/>
                <a:cs typeface="Calibri" panose="020F0502020204030204" pitchFamily="34" charset="0"/>
              </a:rPr>
              <a:t>D1G en D2G: p/a René Ooms, Ring 78 te 2200 Noorderwijk</a:t>
            </a:r>
          </a:p>
          <a:p>
            <a:pPr marL="342900" lvl="0" indent="-342900">
              <a:buFont typeface="Calibri" panose="020F0502020204030204" pitchFamily="34" charset="0"/>
              <a:buChar char="-"/>
            </a:pPr>
            <a:r>
              <a:rPr lang="nl-NL" sz="2500" b="1">
                <a:solidFill>
                  <a:srgbClr val="FF0000"/>
                </a:solidFill>
                <a:latin typeface="Calibri" panose="020F0502020204030204" pitchFamily="34" charset="0"/>
                <a:ea typeface="Calibri" panose="020F0502020204030204" pitchFamily="34" charset="0"/>
                <a:cs typeface="Calibri" panose="020F0502020204030204" pitchFamily="34" charset="0"/>
              </a:rPr>
              <a:t>Gewest Mol + Turnhout:</a:t>
            </a:r>
          </a:p>
          <a:p>
            <a:pPr lvl="0"/>
            <a:r>
              <a:rPr lang="nl-NL" sz="2500" b="1">
                <a:latin typeface="Calibri" panose="020F0502020204030204" pitchFamily="34" charset="0"/>
                <a:ea typeface="Calibri" panose="020F0502020204030204" pitchFamily="34" charset="0"/>
                <a:cs typeface="Calibri" panose="020F0502020204030204" pitchFamily="34" charset="0"/>
              </a:rPr>
              <a:t>	o	</a:t>
            </a:r>
            <a:r>
              <a:rPr lang="nl-NL" sz="2500" b="1">
                <a:solidFill>
                  <a:srgbClr val="FF0000"/>
                </a:solidFill>
                <a:latin typeface="Calibri" panose="020F0502020204030204" pitchFamily="34" charset="0"/>
                <a:ea typeface="Calibri" panose="020F0502020204030204" pitchFamily="34" charset="0"/>
                <a:cs typeface="Calibri" panose="020F0502020204030204" pitchFamily="34" charset="0"/>
              </a:rPr>
              <a:t>D1G : p/a Wim Vleugels, Ispralaan 49 te 2400 Mol</a:t>
            </a:r>
          </a:p>
          <a:p>
            <a:pPr lvl="0"/>
            <a:r>
              <a:rPr lang="nl-NL" sz="2500" b="1">
                <a:latin typeface="Calibri" panose="020F0502020204030204" pitchFamily="34" charset="0"/>
                <a:ea typeface="Calibri" panose="020F0502020204030204" pitchFamily="34" charset="0"/>
                <a:cs typeface="Calibri" panose="020F0502020204030204" pitchFamily="34" charset="0"/>
              </a:rPr>
              <a:t>		       </a:t>
            </a:r>
            <a:r>
              <a:rPr lang="nl-NL" sz="2500" b="1" u="sng">
                <a:solidFill>
                  <a:schemeClr val="accent1"/>
                </a:solidFill>
                <a:latin typeface="Calibri" panose="020F0502020204030204" pitchFamily="34" charset="0"/>
                <a:ea typeface="Calibri" panose="020F0502020204030204" pitchFamily="34" charset="0"/>
                <a:cs typeface="Calibri" panose="020F0502020204030204" pitchFamily="34" charset="0"/>
              </a:rPr>
              <a:t>competitieleider@volleygewestmol.be </a:t>
            </a:r>
          </a:p>
          <a:p>
            <a:pPr lvl="0"/>
            <a:r>
              <a:rPr lang="nl-NL" sz="2500" b="1">
                <a:latin typeface="Calibri" panose="020F0502020204030204" pitchFamily="34" charset="0"/>
                <a:ea typeface="Calibri" panose="020F0502020204030204" pitchFamily="34" charset="0"/>
                <a:cs typeface="Calibri" panose="020F0502020204030204" pitchFamily="34" charset="0"/>
              </a:rPr>
              <a:t>	o	</a:t>
            </a:r>
            <a:r>
              <a:rPr lang="nl-NL" sz="2500" b="1">
                <a:solidFill>
                  <a:srgbClr val="FF0000"/>
                </a:solidFill>
                <a:latin typeface="Calibri" panose="020F0502020204030204" pitchFamily="34" charset="0"/>
                <a:ea typeface="Calibri" panose="020F0502020204030204" pitchFamily="34" charset="0"/>
                <a:cs typeface="Calibri" panose="020F0502020204030204" pitchFamily="34" charset="0"/>
              </a:rPr>
              <a:t>D2G + D3G : p/a Luc Haesen, Niemandshoek 1 te 2290 Vorselaar</a:t>
            </a:r>
          </a:p>
          <a:p>
            <a:pPr lvl="0"/>
            <a:r>
              <a:rPr lang="nl-NL" sz="2500" b="1">
                <a:latin typeface="Calibri" panose="020F0502020204030204" pitchFamily="34" charset="0"/>
                <a:ea typeface="Calibri" panose="020F0502020204030204" pitchFamily="34" charset="0"/>
                <a:cs typeface="Calibri" panose="020F0502020204030204" pitchFamily="34" charset="0"/>
              </a:rPr>
              <a:t>		       </a:t>
            </a:r>
            <a:r>
              <a:rPr lang="nl-NL" sz="2500" b="1" u="sng">
                <a:solidFill>
                  <a:schemeClr val="accent1"/>
                </a:solidFill>
                <a:latin typeface="Calibri" panose="020F0502020204030204" pitchFamily="34" charset="0"/>
                <a:ea typeface="Calibri" panose="020F0502020204030204" pitchFamily="34" charset="0"/>
                <a:cs typeface="Calibri" panose="020F0502020204030204" pitchFamily="34" charset="0"/>
              </a:rPr>
              <a:t>competitieleiding@volleyantwerpen.be</a:t>
            </a:r>
          </a:p>
          <a:p>
            <a:pPr marL="342900" lvl="0" indent="-342900">
              <a:buFont typeface="Calibri" panose="020F0502020204030204" pitchFamily="34" charset="0"/>
              <a:buChar char="-"/>
            </a:pPr>
            <a:r>
              <a:rPr lang="nl-NL" sz="2500" b="1">
                <a:solidFill>
                  <a:srgbClr val="FF0000"/>
                </a:solidFill>
                <a:latin typeface="Calibri" panose="020F0502020204030204" pitchFamily="34" charset="0"/>
                <a:ea typeface="Calibri" panose="020F0502020204030204" pitchFamily="34" charset="0"/>
                <a:cs typeface="Calibri" panose="020F0502020204030204" pitchFamily="34" charset="0"/>
              </a:rPr>
              <a:t>Gewest AT + AM + AH - H1G: p/a Wim Vleugels, Ispralaan 49 te 2400 Mol</a:t>
            </a:r>
          </a:p>
          <a:p>
            <a:pPr lvl="0"/>
            <a:r>
              <a:rPr lang="nl-NL" sz="2500" b="1">
                <a:latin typeface="Calibri" panose="020F0502020204030204" pitchFamily="34" charset="0"/>
                <a:ea typeface="Calibri" panose="020F0502020204030204" pitchFamily="34" charset="0"/>
                <a:cs typeface="Calibri" panose="020F0502020204030204" pitchFamily="34" charset="0"/>
              </a:rPr>
              <a:t>		 </a:t>
            </a:r>
            <a:r>
              <a:rPr lang="nl-NL" sz="2500" b="1" u="sng">
                <a:solidFill>
                  <a:schemeClr val="accent1"/>
                </a:solidFill>
                <a:latin typeface="Calibri" panose="020F0502020204030204" pitchFamily="34" charset="0"/>
                <a:ea typeface="Calibri" panose="020F0502020204030204" pitchFamily="34" charset="0"/>
                <a:cs typeface="Calibri" panose="020F0502020204030204" pitchFamily="34" charset="0"/>
              </a:rPr>
              <a:t>competitieleider@volleygewestmol.be</a:t>
            </a:r>
          </a:p>
        </p:txBody>
      </p:sp>
    </p:spTree>
    <p:extLst>
      <p:ext uri="{BB962C8B-B14F-4D97-AF65-F5344CB8AC3E}">
        <p14:creationId xmlns:p14="http://schemas.microsoft.com/office/powerpoint/2010/main" val="330584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 calcmode="lin" valueType="num">
                                      <p:cBhvr additive="base">
                                        <p:cTn id="3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anim calcmode="lin" valueType="num">
                                      <p:cBhvr additive="base">
                                        <p:cTn id="4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 calcmode="lin" valueType="num">
                                      <p:cBhvr additive="base">
                                        <p:cTn id="4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
                                            <p:txEl>
                                              <p:pRg st="10" end="10"/>
                                            </p:txEl>
                                          </p:spTgt>
                                        </p:tgtEl>
                                        <p:attrNameLst>
                                          <p:attrName>style.visibility</p:attrName>
                                        </p:attrNameLst>
                                      </p:cBhvr>
                                      <p:to>
                                        <p:strVal val="visible"/>
                                      </p:to>
                                    </p:set>
                                    <p:anim calcmode="lin" valueType="num">
                                      <p:cBhvr additive="base">
                                        <p:cTn id="5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B9465352-F65C-CE69-39A4-69943170AFD1}"/>
              </a:ext>
            </a:extLst>
          </p:cNvPr>
          <p:cNvSpPr txBox="1"/>
          <p:nvPr/>
        </p:nvSpPr>
        <p:spPr>
          <a:xfrm>
            <a:off x="726774" y="274290"/>
            <a:ext cx="10280531" cy="63094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a:ln>
                  <a:noFill/>
                </a:ln>
                <a:solidFill>
                  <a:prstClr val="black"/>
                </a:solidFill>
                <a:effectLst/>
                <a:highlight>
                  <a:srgbClr val="FFFF00"/>
                </a:highlight>
                <a:uLnTx/>
                <a:uFillTx/>
                <a:latin typeface="Calibri" panose="020F0502020204030204"/>
                <a:ea typeface="+mn-ea"/>
                <a:cs typeface="+mn-cs"/>
              </a:rPr>
              <a:t>STATUUTPLOEG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000" b="1">
              <a:solidFill>
                <a:prstClr val="black"/>
              </a:solidFill>
              <a:highlight>
                <a:srgbClr val="FFFF00"/>
              </a:highlight>
              <a:latin typeface="Calibri" panose="020F0502020204030204"/>
            </a:endParaRPr>
          </a:p>
          <a:p>
            <a:pPr>
              <a:defRPr/>
            </a:pPr>
            <a:r>
              <a:rPr lang="nl-BE" sz="2800" b="1" kern="100" spc="-5">
                <a:solidFill>
                  <a:srgbClr val="FF0000"/>
                </a:solidFill>
                <a:effectLst/>
                <a:latin typeface="Calibri" panose="020F0502020204030204" pitchFamily="34" charset="0"/>
                <a:ea typeface="Calibri" panose="020F0502020204030204" pitchFamily="34" charset="0"/>
                <a:cs typeface="Calibri" panose="020F0502020204030204" pitchFamily="34" charset="0"/>
              </a:rPr>
              <a:t>Ten gevolge van het laattijdig beschikbaar zijn van de reglementen wordt als overgangsmaatregel voor het seizoen 2023-24 de regel vermeld in het uniform jeugdontmoetingsreglement aangepast als volgt :</a:t>
            </a:r>
            <a:endParaRPr lang="nl-BE" sz="2800" b="1" kern="100">
              <a:effectLst/>
              <a:latin typeface="Calibri" panose="020F0502020204030204" pitchFamily="34" charset="0"/>
              <a:ea typeface="Calibri" panose="020F0502020204030204" pitchFamily="34" charset="0"/>
              <a:cs typeface="Times New Roman" panose="02020603050405020304" pitchFamily="18" charset="0"/>
            </a:endParaRPr>
          </a:p>
          <a:p>
            <a:pPr>
              <a:defRPr/>
            </a:pPr>
            <a:endParaRPr lang="nl-BE" sz="1000" kern="100">
              <a:effectLst/>
              <a:latin typeface="Calibri" panose="020F0502020204030204" pitchFamily="34" charset="0"/>
              <a:ea typeface="Calibri" panose="020F0502020204030204" pitchFamily="34" charset="0"/>
              <a:cs typeface="Times New Roman" panose="02020603050405020304" pitchFamily="18" charset="0"/>
            </a:endParaRPr>
          </a:p>
          <a:p>
            <a:pPr marL="361950">
              <a:spcAft>
                <a:spcPts val="800"/>
              </a:spcAft>
            </a:pPr>
            <a:r>
              <a:rPr lang="nl-BE" sz="2800" b="1" kern="100">
                <a:effectLst/>
                <a:latin typeface="Calibri" panose="020F0502020204030204" pitchFamily="34" charset="0"/>
                <a:ea typeface="Calibri" panose="020F0502020204030204" pitchFamily="34" charset="0"/>
                <a:cs typeface="Times New Roman" panose="02020603050405020304" pitchFamily="18" charset="0"/>
              </a:rPr>
              <a:t>Het aantal statuutspelers (= speler van oudere leeftijd) dat tegelijk op het veld staat is beperkt. </a:t>
            </a:r>
          </a:p>
          <a:p>
            <a:pPr marL="342900" lvl="0" indent="-342900">
              <a:spcAft>
                <a:spcPts val="800"/>
              </a:spcAft>
              <a:buFont typeface="Arial" panose="020B0604020202020204" pitchFamily="34" charset="0"/>
              <a:buChar char="-"/>
            </a:pPr>
            <a:r>
              <a:rPr lang="nl-BE" sz="2800" b="1" kern="1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Bij de leeftijdscategorie U19 mogen geen statuutspelers op het veld staan</a:t>
            </a:r>
            <a:endParaRPr lang="nl-BE" sz="2800" b="1" kern="1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800"/>
              </a:spcAft>
              <a:buFont typeface="Arial" panose="020B0604020202020204" pitchFamily="34" charset="0"/>
              <a:buChar char="-"/>
            </a:pPr>
            <a:r>
              <a:rPr lang="nl-BE" sz="2800" b="1" kern="1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Bij de leeftijdscategorieën U17 en U15 mogen er 2</a:t>
            </a:r>
            <a:r>
              <a:rPr lang="nl-BE" sz="2800" b="1" kern="100">
                <a:effectLst/>
                <a:latin typeface="Calibri" panose="020F0502020204030204" pitchFamily="34" charset="0"/>
                <a:ea typeface="Times New Roman" panose="02020603050405020304" pitchFamily="18" charset="0"/>
                <a:cs typeface="Times New Roman" panose="02020603050405020304" pitchFamily="18" charset="0"/>
              </a:rPr>
              <a:t> </a:t>
            </a:r>
            <a:r>
              <a:rPr lang="nl-BE" sz="2800" b="1" kern="1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statuutspelers</a:t>
            </a:r>
            <a:r>
              <a:rPr lang="nl-BE" sz="2800" b="1" kern="100">
                <a:effectLst/>
                <a:latin typeface="Calibri" panose="020F0502020204030204" pitchFamily="34" charset="0"/>
                <a:ea typeface="Times New Roman" panose="02020603050405020304" pitchFamily="18" charset="0"/>
                <a:cs typeface="Times New Roman" panose="02020603050405020304" pitchFamily="18" charset="0"/>
              </a:rPr>
              <a:t> </a:t>
            </a:r>
            <a:r>
              <a:rPr lang="nl-BE" sz="2800" b="1" kern="1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tegelijk op het veld staan</a:t>
            </a:r>
            <a:endParaRPr lang="nl-BE" sz="2800" b="1" kern="1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800"/>
              </a:spcAft>
              <a:buFont typeface="Arial" panose="020B0604020202020204" pitchFamily="34" charset="0"/>
              <a:buChar char="-"/>
            </a:pPr>
            <a:r>
              <a:rPr lang="nl-BE" sz="2800" b="1" kern="1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Bij de leeftijdscategorieën U13 en U11 mag er slechts 1 statuutspeler op het veld staan</a:t>
            </a:r>
            <a:endParaRPr lang="nl-BE" sz="2800" b="1" kern="1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651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0CF70EB2-939F-605A-39A2-ACED40C44022}"/>
              </a:ext>
            </a:extLst>
          </p:cNvPr>
          <p:cNvSpPr txBox="1"/>
          <p:nvPr/>
        </p:nvSpPr>
        <p:spPr>
          <a:xfrm>
            <a:off x="804412" y="665036"/>
            <a:ext cx="10582456" cy="4832092"/>
          </a:xfrm>
          <a:prstGeom prst="rect">
            <a:avLst/>
          </a:prstGeom>
          <a:noFill/>
        </p:spPr>
        <p:txBody>
          <a:bodyPr wrap="square">
            <a:spAutoFit/>
          </a:bodyPr>
          <a:lstStyle/>
          <a:p>
            <a:r>
              <a:rPr lang="nl-BE" sz="2800" b="1">
                <a:highlight>
                  <a:srgbClr val="FFFF00"/>
                </a:highlight>
              </a:rPr>
              <a:t>STATUUTPLOEG (+)</a:t>
            </a:r>
          </a:p>
          <a:p>
            <a:endParaRPr lang="nl-BE" sz="2800" b="1"/>
          </a:p>
          <a:p>
            <a:r>
              <a:rPr lang="nl-NL" sz="2800" b="1"/>
              <a:t>Indien het noodzakelijk is om meer dan de toegestane statuutspelers op te stellen om zo de match te kunnen laten doorgaan, dan wordt dit een onregelmatige deelname. </a:t>
            </a:r>
          </a:p>
          <a:p>
            <a:endParaRPr lang="nl-NL" sz="2800" b="1"/>
          </a:p>
          <a:p>
            <a:r>
              <a:rPr lang="nl-NL" sz="2800" b="1"/>
              <a:t>Dit dient vermeld te worden op het (elektronisch wedstrijdblad) via het vak opmerkingen</a:t>
            </a:r>
          </a:p>
          <a:p>
            <a:endParaRPr lang="nl-NL" sz="2800" b="1"/>
          </a:p>
          <a:p>
            <a:r>
              <a:rPr lang="nl-NL" sz="2800" b="1"/>
              <a:t>De competitieleider zal dan een forfaitscore geven, maar geen boete toepassen.</a:t>
            </a:r>
            <a:endParaRPr lang="nl-BE" sz="2800" b="1"/>
          </a:p>
        </p:txBody>
      </p:sp>
    </p:spTree>
    <p:extLst>
      <p:ext uri="{BB962C8B-B14F-4D97-AF65-F5344CB8AC3E}">
        <p14:creationId xmlns:p14="http://schemas.microsoft.com/office/powerpoint/2010/main" val="13961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additive="base">
                                        <p:cTn id="1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 calcmode="lin" valueType="num">
                                      <p:cBhvr additive="base">
                                        <p:cTn id="1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7D67224-897F-66B9-E8ED-0E3800F29F67}"/>
              </a:ext>
            </a:extLst>
          </p:cNvPr>
          <p:cNvSpPr txBox="1"/>
          <p:nvPr/>
        </p:nvSpPr>
        <p:spPr>
          <a:xfrm>
            <a:off x="907930" y="1443841"/>
            <a:ext cx="9969980" cy="3970318"/>
          </a:xfrm>
          <a:prstGeom prst="rect">
            <a:avLst/>
          </a:prstGeom>
          <a:noFill/>
        </p:spPr>
        <p:txBody>
          <a:bodyPr wrap="square">
            <a:spAutoFit/>
          </a:bodyPr>
          <a:lstStyle/>
          <a:p>
            <a:r>
              <a:rPr lang="nl-NL" sz="2800" b="1">
                <a:highlight>
                  <a:srgbClr val="FFFF00"/>
                </a:highlight>
              </a:rPr>
              <a:t>UITZONDERLIJKE PLOEG (UP)</a:t>
            </a:r>
          </a:p>
          <a:p>
            <a:endParaRPr lang="nl-NL" sz="2800" b="1">
              <a:highlight>
                <a:srgbClr val="FFFF00"/>
              </a:highlight>
            </a:endParaRPr>
          </a:p>
          <a:p>
            <a:r>
              <a:rPr lang="nl-NL" sz="2800" b="1"/>
              <a:t>Dit verwijst naar een ploeg die voor het huidige seizoen </a:t>
            </a:r>
          </a:p>
          <a:p>
            <a:r>
              <a:rPr lang="nl-NL" sz="2800" b="1" u="sng"/>
              <a:t>een uitzonderingsmaatregel krijgt </a:t>
            </a:r>
            <a:r>
              <a:rPr lang="nl-NL" sz="2800" b="1"/>
              <a:t>om in competitie te spelen, en </a:t>
            </a:r>
            <a:r>
              <a:rPr lang="nl-NL" sz="2800" b="1" u="sng"/>
              <a:t>alleen op niveau 2 of lager </a:t>
            </a:r>
            <a:r>
              <a:rPr lang="nl-NL" sz="2800" b="1"/>
              <a:t>kan aantreden.</a:t>
            </a:r>
          </a:p>
          <a:p>
            <a:endParaRPr lang="nl-NL" sz="2800" b="1"/>
          </a:p>
          <a:p>
            <a:r>
              <a:rPr lang="nl-NL" sz="2800" b="1"/>
              <a:t>Om een 'uitzonderlijke toestemming' te verkrijgen, moet de club een gemotiveerd dossier van de speler(s) indienen bij de jeugdcommissie. </a:t>
            </a:r>
          </a:p>
        </p:txBody>
      </p:sp>
    </p:spTree>
    <p:extLst>
      <p:ext uri="{BB962C8B-B14F-4D97-AF65-F5344CB8AC3E}">
        <p14:creationId xmlns:p14="http://schemas.microsoft.com/office/powerpoint/2010/main" val="27004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A0D019C5-2E14-166E-CD13-74A55C1204C1}"/>
              </a:ext>
            </a:extLst>
          </p:cNvPr>
          <p:cNvSpPr txBox="1"/>
          <p:nvPr/>
        </p:nvSpPr>
        <p:spPr>
          <a:xfrm>
            <a:off x="1494525" y="947800"/>
            <a:ext cx="9547285" cy="5539978"/>
          </a:xfrm>
          <a:prstGeom prst="rect">
            <a:avLst/>
          </a:prstGeom>
          <a:noFill/>
        </p:spPr>
        <p:txBody>
          <a:bodyPr wrap="square">
            <a:spAutoFit/>
          </a:bodyPr>
          <a:lstStyle/>
          <a:p>
            <a:r>
              <a:rPr lang="nl-NL" sz="2800" b="1">
                <a:highlight>
                  <a:srgbClr val="FFFF00"/>
                </a:highlight>
              </a:rPr>
              <a:t>UITZONDERLIJKE PLOEG (UP)</a:t>
            </a:r>
          </a:p>
          <a:p>
            <a:endParaRPr lang="nl-NL" sz="2800" b="1"/>
          </a:p>
          <a:p>
            <a:r>
              <a:rPr lang="nl-NL" sz="2800" b="1"/>
              <a:t>Dit kan o.a. gaan over:</a:t>
            </a:r>
          </a:p>
          <a:p>
            <a:endParaRPr lang="nl-NL" sz="2800" b="1"/>
          </a:p>
          <a:p>
            <a:r>
              <a:rPr lang="nl-NL" sz="2800" b="1"/>
              <a:t>• spelers met een fysieke- en/of mentale achterstand (voorzien van medisch dossier)</a:t>
            </a:r>
          </a:p>
          <a:p>
            <a:r>
              <a:rPr lang="nl-NL" sz="2800" b="1"/>
              <a:t>• over een speler die in een andere BLVV aangesloten is</a:t>
            </a:r>
          </a:p>
          <a:p>
            <a:r>
              <a:rPr lang="nl-NL" sz="2800" b="1"/>
              <a:t>• scheiding of verhuis van de ouders</a:t>
            </a:r>
          </a:p>
          <a:p>
            <a:endParaRPr lang="nl-NL" sz="2800" b="1"/>
          </a:p>
          <a:p>
            <a:r>
              <a:rPr lang="nl-NL" sz="2800" b="1"/>
              <a:t>Er zal dus geen toelating verleend worden om de problematiek van het aantal spelers binnen de club/ploeg op te vangen.</a:t>
            </a:r>
          </a:p>
          <a:p>
            <a:endParaRPr lang="nl-NL" sz="2800" b="1"/>
          </a:p>
          <a:p>
            <a:endParaRPr lang="nl-NL"/>
          </a:p>
        </p:txBody>
      </p:sp>
    </p:spTree>
    <p:extLst>
      <p:ext uri="{BB962C8B-B14F-4D97-AF65-F5344CB8AC3E}">
        <p14:creationId xmlns:p14="http://schemas.microsoft.com/office/powerpoint/2010/main" val="411897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CA647CA-BE33-7CC6-561B-32F08438F491}"/>
              </a:ext>
            </a:extLst>
          </p:cNvPr>
          <p:cNvSpPr txBox="1"/>
          <p:nvPr/>
        </p:nvSpPr>
        <p:spPr>
          <a:xfrm>
            <a:off x="709522" y="366493"/>
            <a:ext cx="10504817" cy="6124754"/>
          </a:xfrm>
          <a:prstGeom prst="rect">
            <a:avLst/>
          </a:prstGeom>
          <a:noFill/>
        </p:spPr>
        <p:txBody>
          <a:bodyPr wrap="square">
            <a:spAutoFit/>
          </a:bodyPr>
          <a:lstStyle/>
          <a:p>
            <a:r>
              <a:rPr lang="nl-NL" sz="2800" b="1">
                <a:highlight>
                  <a:srgbClr val="FFFF00"/>
                </a:highlight>
              </a:rPr>
              <a:t>SAMENWERKING TUSSEN CLUBS</a:t>
            </a:r>
          </a:p>
          <a:p>
            <a:endParaRPr lang="nl-NL" sz="2800" b="1"/>
          </a:p>
          <a:p>
            <a:r>
              <a:rPr lang="nl-NL" sz="2800" b="1"/>
              <a:t>Wanneer spelers in competitie </a:t>
            </a:r>
            <a:r>
              <a:rPr lang="nl-NL" sz="2800" b="1" u="sng">
                <a:highlight>
                  <a:srgbClr val="00FFFF"/>
                </a:highlight>
              </a:rPr>
              <a:t>niet kunnen spelen in hun eigen leeftijdscategorie</a:t>
            </a:r>
            <a:r>
              <a:rPr lang="nl-NL" sz="2800" b="1"/>
              <a:t> bij hun club van aansluiting (moederclub), kunnen zij uitgeleend worden aan een andere club (dochterclub). </a:t>
            </a:r>
          </a:p>
          <a:p>
            <a:endParaRPr lang="nl-NL" sz="2800" b="1"/>
          </a:p>
          <a:p>
            <a:r>
              <a:rPr lang="nl-NL" sz="2800" b="1"/>
              <a:t>Clubs kunnen bij de inschrijving ploegen inschrijven die bestaan uit spelers van meerdere clubs. </a:t>
            </a:r>
          </a:p>
          <a:p>
            <a:endParaRPr lang="nl-NL" sz="2800" b="1"/>
          </a:p>
          <a:p>
            <a:r>
              <a:rPr lang="nl-NL" sz="2800" b="1"/>
              <a:t>Deze </a:t>
            </a:r>
            <a:r>
              <a:rPr lang="nl-NL" sz="2800" b="1" u="sng">
                <a:highlight>
                  <a:srgbClr val="FFFF00"/>
                </a:highlight>
              </a:rPr>
              <a:t>samengestelde ploegen </a:t>
            </a:r>
            <a:r>
              <a:rPr lang="nl-NL" sz="2800" b="1"/>
              <a:t>moeten vóór de competitie een lijst van betrokken spelers/speelsters bezorgen aan de competitieleider. </a:t>
            </a:r>
          </a:p>
          <a:p>
            <a:endParaRPr lang="nl-NL" sz="2800" b="1"/>
          </a:p>
          <a:p>
            <a:r>
              <a:rPr lang="nl-NL" sz="2800" b="1"/>
              <a:t>De spelers zelf blijven wel lid van Volley Vlaanderen binnen hun </a:t>
            </a:r>
          </a:p>
          <a:p>
            <a:r>
              <a:rPr lang="nl-NL" sz="2800" b="1"/>
              <a:t>eigen club.</a:t>
            </a:r>
            <a:endParaRPr lang="nl-BE" sz="2800" b="1"/>
          </a:p>
        </p:txBody>
      </p:sp>
    </p:spTree>
    <p:extLst>
      <p:ext uri="{BB962C8B-B14F-4D97-AF65-F5344CB8AC3E}">
        <p14:creationId xmlns:p14="http://schemas.microsoft.com/office/powerpoint/2010/main" val="96632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A75CBA8B-D261-FC8F-3BFE-C47449274587}"/>
              </a:ext>
            </a:extLst>
          </p:cNvPr>
          <p:cNvSpPr txBox="1"/>
          <p:nvPr/>
        </p:nvSpPr>
        <p:spPr>
          <a:xfrm>
            <a:off x="386391" y="741084"/>
            <a:ext cx="11621579" cy="4944943"/>
          </a:xfrm>
          <a:prstGeom prst="rect">
            <a:avLst/>
          </a:prstGeom>
          <a:noFill/>
        </p:spPr>
        <p:txBody>
          <a:bodyPr wrap="square">
            <a:spAutoFit/>
          </a:bodyPr>
          <a:lstStyle/>
          <a:p>
            <a:pPr marL="228600">
              <a:spcAft>
                <a:spcPts val="800"/>
              </a:spcAft>
            </a:pPr>
            <a:r>
              <a:rPr lang="nl-BE" sz="2800" b="1" kern="10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Samenwerking tussen clubs</a:t>
            </a:r>
          </a:p>
          <a:p>
            <a:pPr marL="228600">
              <a:spcAft>
                <a:spcPts val="800"/>
              </a:spcAft>
            </a:pPr>
            <a:endParaRPr lang="nl-BE" sz="1000" b="1" kern="1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450215">
              <a:spcAft>
                <a:spcPts val="600"/>
              </a:spcAft>
            </a:pPr>
            <a:r>
              <a:rPr lang="nl-BE" sz="2800" b="1" kern="100" spc="-5">
                <a:solidFill>
                  <a:srgbClr val="FF0000"/>
                </a:solidFill>
                <a:effectLst/>
                <a:latin typeface="Calibri" panose="020F0502020204030204" pitchFamily="34" charset="0"/>
                <a:ea typeface="Calibri" panose="020F0502020204030204" pitchFamily="34" charset="0"/>
                <a:cs typeface="Calibri" panose="020F0502020204030204" pitchFamily="34" charset="0"/>
              </a:rPr>
              <a:t>Ten gevolge van het laattijdig beschikbaar zijn van de reglementen wordt als overgangsmaatregel voor het seizoen 2023-24 de regel vermeld in het uniform jeugdontmoetingsreglement aangepast als volgt :</a:t>
            </a:r>
          </a:p>
          <a:p>
            <a:pPr marL="450215">
              <a:spcAft>
                <a:spcPts val="600"/>
              </a:spcAft>
            </a:pPr>
            <a:endParaRPr lang="nl-BE" sz="1000" b="1" kern="100">
              <a:effectLst/>
              <a:latin typeface="Calibri" panose="020F0502020204030204" pitchFamily="34" charset="0"/>
              <a:ea typeface="Calibri" panose="020F0502020204030204" pitchFamily="34" charset="0"/>
              <a:cs typeface="Times New Roman" panose="02020603050405020304" pitchFamily="18" charset="0"/>
            </a:endParaRPr>
          </a:p>
          <a:p>
            <a:pPr marL="450215">
              <a:spcAft>
                <a:spcPts val="600"/>
              </a:spcAft>
            </a:pPr>
            <a:r>
              <a:rPr lang="nl-BE" sz="2800" b="1" kern="100">
                <a:effectLst/>
                <a:latin typeface="Calibri" panose="020F0502020204030204" pitchFamily="34" charset="0"/>
                <a:ea typeface="Calibri" panose="020F0502020204030204" pitchFamily="34" charset="0"/>
                <a:cs typeface="Times New Roman" panose="02020603050405020304" pitchFamily="18" charset="0"/>
              </a:rPr>
              <a:t>Wanneer spelers in competitie bij hun club van aansluiting (moederclub) </a:t>
            </a:r>
            <a:r>
              <a:rPr lang="nl-BE" sz="2800" b="1" u="sng" kern="100">
                <a:effectLst/>
                <a:latin typeface="Calibri" panose="020F0502020204030204" pitchFamily="34" charset="0"/>
                <a:ea typeface="Calibri" panose="020F0502020204030204" pitchFamily="34" charset="0"/>
                <a:cs typeface="Times New Roman" panose="02020603050405020304" pitchFamily="18" charset="0"/>
              </a:rPr>
              <a:t>in hun eigen leeftijdscategorie niet kunnen spelen </a:t>
            </a:r>
            <a:r>
              <a:rPr lang="nl-BE" sz="2800" b="1" u="sng" kern="1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op een bepaald niveau</a:t>
            </a:r>
            <a:r>
              <a:rPr lang="nl-BE" sz="2800" b="1" kern="100">
                <a:effectLst/>
                <a:latin typeface="Calibri" panose="020F0502020204030204" pitchFamily="34" charset="0"/>
                <a:ea typeface="Calibri" panose="020F0502020204030204" pitchFamily="34" charset="0"/>
                <a:cs typeface="Times New Roman" panose="02020603050405020304" pitchFamily="18" charset="0"/>
              </a:rPr>
              <a:t>, kunnen zij uitgeleend worden aan een andere club (dochterclub).</a:t>
            </a:r>
          </a:p>
          <a:p>
            <a:pPr marL="450215">
              <a:spcAft>
                <a:spcPts val="600"/>
              </a:spcAft>
            </a:pPr>
            <a:endParaRPr lang="nl-BE" sz="1000" b="1" kern="10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450215">
              <a:spcAft>
                <a:spcPts val="600"/>
              </a:spcAft>
            </a:pPr>
            <a:r>
              <a:rPr lang="nl-BE" sz="2800" b="1" kern="1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 deze dochterclub kunnen zij enkel spelen in hun eigen leeftijdscategorie op een niveau waarin de moederclub geen ploeg heeft ingeschreven.</a:t>
            </a:r>
            <a:endParaRPr lang="nl-BE" sz="2800" b="1"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869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88F669DB-85FF-9C7C-6409-9C8CBE61A08A}"/>
              </a:ext>
            </a:extLst>
          </p:cNvPr>
          <p:cNvSpPr txBox="1"/>
          <p:nvPr/>
        </p:nvSpPr>
        <p:spPr>
          <a:xfrm>
            <a:off x="726057" y="636817"/>
            <a:ext cx="10739886" cy="5909310"/>
          </a:xfrm>
          <a:prstGeom prst="rect">
            <a:avLst/>
          </a:prstGeom>
          <a:noFill/>
        </p:spPr>
        <p:txBody>
          <a:bodyPr wrap="square">
            <a:spAutoFit/>
          </a:bodyPr>
          <a:lstStyle/>
          <a:p>
            <a:r>
              <a:rPr lang="nl-NL" sz="2000" b="1"/>
              <a:t>Deze overeenkomst geldt alleen voor de hele duur van het lopende seizoen en kan in de loop van het seizoen door geen van de clubs opgezegd worden.</a:t>
            </a:r>
          </a:p>
          <a:p>
            <a:endParaRPr lang="nl-NL" sz="2000" b="1"/>
          </a:p>
          <a:p>
            <a:pPr marL="285750" indent="-285750">
              <a:buFontTx/>
              <a:buChar char="-"/>
            </a:pPr>
            <a:r>
              <a:rPr lang="nl-NL" sz="2000" b="1"/>
              <a:t>De betrokken spelers/speelsters kunnen bij de dochterclub enkel deelnemen in de ploeg van de leeftijdscategorie waarin zij zijn ingedeeld. </a:t>
            </a:r>
          </a:p>
          <a:p>
            <a:pPr marL="285750" indent="-285750">
              <a:buFontTx/>
              <a:buChar char="-"/>
            </a:pPr>
            <a:endParaRPr lang="nl-NL" sz="2000" b="1"/>
          </a:p>
          <a:p>
            <a:pPr marL="285750" indent="-285750">
              <a:buFontTx/>
              <a:buChar char="-"/>
            </a:pPr>
            <a:r>
              <a:rPr lang="nl-NL" sz="2000" b="1"/>
              <a:t>De betrokken spelers/speelsters kunnen enkel aan wedstrijden van een hogere categorie (competitie en beker) deelnemen van hun moederclub.</a:t>
            </a:r>
          </a:p>
          <a:p>
            <a:pPr marL="285750" indent="-285750">
              <a:buFontTx/>
              <a:buChar char="-"/>
            </a:pPr>
            <a:endParaRPr lang="nl-NL" sz="2000" b="1"/>
          </a:p>
          <a:p>
            <a:pPr marL="285750" indent="-285750">
              <a:buFontTx/>
              <a:buChar char="-"/>
            </a:pPr>
            <a:r>
              <a:rPr lang="nl-NL" sz="2000" b="1"/>
              <a:t>De samengestelde ploeg kan geen kampioen (2de ronde) worden op niveau 1, </a:t>
            </a:r>
          </a:p>
          <a:p>
            <a:r>
              <a:rPr lang="nl-NL" sz="2000" b="1"/>
              <a:t>	wel reekswinnaar in niveau 2 of lager. </a:t>
            </a:r>
          </a:p>
          <a:p>
            <a:pPr marL="285750" indent="-285750">
              <a:buFontTx/>
              <a:buChar char="-"/>
            </a:pPr>
            <a:endParaRPr lang="nl-NL" sz="2000" b="1"/>
          </a:p>
          <a:p>
            <a:pPr marL="285750" indent="-285750">
              <a:buFontTx/>
              <a:buChar char="-"/>
            </a:pPr>
            <a:r>
              <a:rPr lang="nl-NL" sz="2000" b="1"/>
              <a:t>Zij komt niet in aanmerking om de VV-jeugdkampioenschappen te spelen.</a:t>
            </a:r>
          </a:p>
          <a:p>
            <a:pPr marL="285750" indent="-285750">
              <a:buFontTx/>
              <a:buChar char="-"/>
            </a:pPr>
            <a:endParaRPr lang="nl-NL" sz="2000" b="1"/>
          </a:p>
          <a:p>
            <a:pPr marL="285750" indent="-285750">
              <a:buFontTx/>
              <a:buChar char="-"/>
            </a:pPr>
            <a:r>
              <a:rPr lang="nl-NL" sz="2000" b="1"/>
              <a:t>Voor samengestelde ploegen kan eveneens een plusstatuut aangevraagd worden. </a:t>
            </a:r>
          </a:p>
          <a:p>
            <a:pPr marL="285750" indent="-285750">
              <a:buFontTx/>
              <a:buChar char="-"/>
            </a:pPr>
            <a:endParaRPr lang="nl-NL" sz="2000" b="1"/>
          </a:p>
          <a:p>
            <a:pPr marL="285750" indent="-285750">
              <a:buFontTx/>
              <a:buChar char="-"/>
            </a:pPr>
            <a:r>
              <a:rPr lang="nl-NL" sz="2000" b="1"/>
              <a:t>Het attest afgeleverd door de POC of andere bevoegde instantie (vb. (Jeugd)competitieleider) moet voorgelegd worden aan de scheidsrechter voor elke wedstrijd tezamen met de vergunning.</a:t>
            </a:r>
          </a:p>
          <a:p>
            <a:pPr marL="285750" indent="-285750">
              <a:buFontTx/>
              <a:buChar char="-"/>
            </a:pPr>
            <a:endParaRPr lang="nl-BE"/>
          </a:p>
        </p:txBody>
      </p:sp>
    </p:spTree>
    <p:extLst>
      <p:ext uri="{BB962C8B-B14F-4D97-AF65-F5344CB8AC3E}">
        <p14:creationId xmlns:p14="http://schemas.microsoft.com/office/powerpoint/2010/main" val="1425178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 calcmode="lin" valueType="num">
                                      <p:cBhvr additive="base">
                                        <p:cTn id="3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anim calcmode="lin" valueType="num">
                                      <p:cBhvr additive="base">
                                        <p:cTn id="4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86FB8AF0-1741-5F8F-A66A-BBD7202991B5}"/>
              </a:ext>
            </a:extLst>
          </p:cNvPr>
          <p:cNvSpPr txBox="1"/>
          <p:nvPr/>
        </p:nvSpPr>
        <p:spPr>
          <a:xfrm>
            <a:off x="709523" y="721131"/>
            <a:ext cx="10522070" cy="4401205"/>
          </a:xfrm>
          <a:prstGeom prst="rect">
            <a:avLst/>
          </a:prstGeom>
          <a:noFill/>
        </p:spPr>
        <p:txBody>
          <a:bodyPr wrap="square">
            <a:spAutoFit/>
          </a:bodyPr>
          <a:lstStyle/>
          <a:p>
            <a:r>
              <a:rPr lang="nl-NL" sz="2800" b="1">
                <a:highlight>
                  <a:srgbClr val="FFFF00"/>
                </a:highlight>
              </a:rPr>
              <a:t>KERNSPELERS</a:t>
            </a:r>
            <a:r>
              <a:rPr lang="nl-NL" sz="2800" b="1"/>
              <a:t> </a:t>
            </a:r>
          </a:p>
          <a:p>
            <a:endParaRPr lang="nl-NL" sz="2800" b="1"/>
          </a:p>
          <a:p>
            <a:r>
              <a:rPr lang="nl-NL" sz="2800" b="1"/>
              <a:t>Binnen de jeugdreeksen is men niet verplicht met kernspelers te werken </a:t>
            </a:r>
            <a:r>
              <a:rPr lang="nl-NL" sz="2800" b="1" u="sng"/>
              <a:t>met uitzondering van clubs die binnen éénzelfde leeftijdscategorie twee of meer ploegen inschrijven in niveau 1. </a:t>
            </a:r>
          </a:p>
          <a:p>
            <a:endParaRPr lang="nl-NL" sz="2800" b="1"/>
          </a:p>
          <a:p>
            <a:endParaRPr lang="nl-NL" sz="2800" b="1"/>
          </a:p>
          <a:p>
            <a:r>
              <a:rPr lang="nl-NL" sz="2800" b="1"/>
              <a:t>Zodra een speler of speelster 3 keer heeft gespeeld (</a:t>
            </a:r>
            <a:r>
              <a:rPr lang="nl-NL" sz="2800" b="1" err="1"/>
              <a:t>d.w.d.z</a:t>
            </a:r>
            <a:r>
              <a:rPr lang="nl-NL" sz="2800" b="1"/>
              <a:t>. effectief op het terrein heeft gestaan) bij één van deze ploegen op niveau 1 wordt het lid effectief toegewezen aan de respectievelijke ploeg.</a:t>
            </a:r>
            <a:endParaRPr lang="nl-BE" sz="2800" b="1"/>
          </a:p>
        </p:txBody>
      </p:sp>
    </p:spTree>
    <p:extLst>
      <p:ext uri="{BB962C8B-B14F-4D97-AF65-F5344CB8AC3E}">
        <p14:creationId xmlns:p14="http://schemas.microsoft.com/office/powerpoint/2010/main" val="80309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down)">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4C992A58-FD67-5C66-E05B-95F7DEC62DB5}"/>
              </a:ext>
            </a:extLst>
          </p:cNvPr>
          <p:cNvSpPr txBox="1"/>
          <p:nvPr/>
        </p:nvSpPr>
        <p:spPr>
          <a:xfrm>
            <a:off x="951062" y="798768"/>
            <a:ext cx="10013112" cy="5262979"/>
          </a:xfrm>
          <a:prstGeom prst="rect">
            <a:avLst/>
          </a:prstGeom>
          <a:noFill/>
        </p:spPr>
        <p:txBody>
          <a:bodyPr wrap="square">
            <a:spAutoFit/>
          </a:bodyPr>
          <a:lstStyle/>
          <a:p>
            <a:r>
              <a:rPr lang="nl-NL" sz="2800" b="1">
                <a:highlight>
                  <a:srgbClr val="FFFF00"/>
                </a:highlight>
              </a:rPr>
              <a:t>VLOTTEN</a:t>
            </a:r>
          </a:p>
          <a:p>
            <a:endParaRPr lang="nl-NL" sz="2800" b="1">
              <a:highlight>
                <a:srgbClr val="FFFF00"/>
              </a:highlight>
            </a:endParaRPr>
          </a:p>
          <a:p>
            <a:r>
              <a:rPr lang="nl-NL" sz="2800" b="1"/>
              <a:t>Horizontaal vlotten: mag onbeperkt</a:t>
            </a:r>
          </a:p>
          <a:p>
            <a:r>
              <a:rPr lang="nl-NL" sz="2800" b="1"/>
              <a:t>	= binnen dezelfde leeftijdscategorie</a:t>
            </a:r>
          </a:p>
          <a:p>
            <a:endParaRPr lang="nl-NL" sz="2800" b="1"/>
          </a:p>
          <a:p>
            <a:r>
              <a:rPr lang="nl-NL" sz="2800" b="1"/>
              <a:t>• Volgens de regel van het horizontaal vlotten mogen spelers deelnemen aan wedstrijden van andere ploegen binnen dezelfde leeftijdscategorie, ongeacht het niveau waarop de ploeg </a:t>
            </a:r>
          </a:p>
          <a:p>
            <a:r>
              <a:rPr lang="nl-NL" sz="2800" b="1"/>
              <a:t>speelt. </a:t>
            </a:r>
          </a:p>
          <a:p>
            <a:endParaRPr lang="nl-NL" sz="2800" b="1"/>
          </a:p>
          <a:p>
            <a:r>
              <a:rPr lang="nl-NL" sz="2800" b="1"/>
              <a:t>• Voor het vlotten tussen twee ploegen van niveau 1 moeten de ploegen rekening houden met de beperking rond kernspelers.</a:t>
            </a:r>
            <a:endParaRPr lang="nl-BE" sz="2800" b="1"/>
          </a:p>
        </p:txBody>
      </p:sp>
    </p:spTree>
    <p:extLst>
      <p:ext uri="{BB962C8B-B14F-4D97-AF65-F5344CB8AC3E}">
        <p14:creationId xmlns:p14="http://schemas.microsoft.com/office/powerpoint/2010/main" val="190623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A80FA6BF-0545-2669-163D-4C347105E089}"/>
              </a:ext>
            </a:extLst>
          </p:cNvPr>
          <p:cNvSpPr txBox="1"/>
          <p:nvPr/>
        </p:nvSpPr>
        <p:spPr>
          <a:xfrm>
            <a:off x="847545" y="659011"/>
            <a:ext cx="9348877" cy="4678204"/>
          </a:xfrm>
          <a:prstGeom prst="rect">
            <a:avLst/>
          </a:prstGeom>
          <a:noFill/>
        </p:spPr>
        <p:txBody>
          <a:bodyPr wrap="square">
            <a:spAutoFit/>
          </a:bodyPr>
          <a:lstStyle/>
          <a:p>
            <a:r>
              <a:rPr lang="nl-BE" sz="2800" b="1">
                <a:highlight>
                  <a:srgbClr val="FFFF00"/>
                </a:highlight>
              </a:rPr>
              <a:t>VLOTTEN</a:t>
            </a:r>
          </a:p>
          <a:p>
            <a:endParaRPr lang="nl-BE" sz="2800" b="1"/>
          </a:p>
          <a:p>
            <a:r>
              <a:rPr lang="nl-NL" sz="2800" b="1"/>
              <a:t>Verticaal vlotten: mag onbeperkt met gezond verstand</a:t>
            </a:r>
          </a:p>
          <a:p>
            <a:endParaRPr lang="nl-NL" sz="2800" b="1"/>
          </a:p>
          <a:p>
            <a:r>
              <a:rPr lang="nl-NL" sz="2800" b="1"/>
              <a:t>• Volgens de regel van het verticaal vlotten mogen spelers deelnemen aan wedstrijden van andere ploegen (elk niveau) </a:t>
            </a:r>
            <a:r>
              <a:rPr lang="nl-NL" sz="2800" b="1" u="sng"/>
              <a:t>hoger dan de eigen leeftijdscategorie</a:t>
            </a:r>
            <a:r>
              <a:rPr lang="nl-NL" sz="2800" b="1"/>
              <a:t>.</a:t>
            </a:r>
          </a:p>
          <a:p>
            <a:endParaRPr lang="nl-NL" sz="2800" b="1"/>
          </a:p>
          <a:p>
            <a:r>
              <a:rPr lang="nl-NL" sz="2800" b="1"/>
              <a:t>• Spelers mogen </a:t>
            </a:r>
            <a:r>
              <a:rPr lang="nl-NL" sz="2800" b="1" u="sng"/>
              <a:t>onbeperkt</a:t>
            </a:r>
            <a:r>
              <a:rPr lang="nl-NL" sz="2800" b="1"/>
              <a:t> meespelen bij ploegen van hogere (oudere leeftijd) reeksen.</a:t>
            </a:r>
          </a:p>
          <a:p>
            <a:endParaRPr lang="nl-BE"/>
          </a:p>
        </p:txBody>
      </p:sp>
    </p:spTree>
    <p:extLst>
      <p:ext uri="{BB962C8B-B14F-4D97-AF65-F5344CB8AC3E}">
        <p14:creationId xmlns:p14="http://schemas.microsoft.com/office/powerpoint/2010/main" val="3872244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6D5C22FF-1BFC-AB74-C55A-029380112D7A}"/>
              </a:ext>
            </a:extLst>
          </p:cNvPr>
          <p:cNvSpPr txBox="1"/>
          <p:nvPr/>
        </p:nvSpPr>
        <p:spPr>
          <a:xfrm>
            <a:off x="1287248" y="607544"/>
            <a:ext cx="6094070" cy="523220"/>
          </a:xfrm>
          <a:prstGeom prst="rect">
            <a:avLst/>
          </a:prstGeom>
          <a:noFill/>
        </p:spPr>
        <p:txBody>
          <a:bodyPr wrap="square">
            <a:spAutoFit/>
          </a:bodyPr>
          <a:lstStyle/>
          <a:p>
            <a:pPr lvl="0" fontAlgn="base">
              <a:spcAft>
                <a:spcPts val="600"/>
              </a:spcAft>
              <a:buSzPts val="1200"/>
            </a:pPr>
            <a:r>
              <a:rPr lang="nl-NL" sz="2800" b="1" u="none" strike="noStrike">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 Kalenderwijzigingen</a:t>
            </a:r>
            <a:endParaRPr lang="nl-BE" sz="2800" b="1" u="none" strike="noStrike">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Tekstvak 4">
            <a:extLst>
              <a:ext uri="{FF2B5EF4-FFF2-40B4-BE49-F238E27FC236}">
                <a16:creationId xmlns:a16="http://schemas.microsoft.com/office/drawing/2014/main" id="{23CF28BF-11D7-3BE5-934B-7B172A438138}"/>
              </a:ext>
            </a:extLst>
          </p:cNvPr>
          <p:cNvSpPr txBox="1"/>
          <p:nvPr/>
        </p:nvSpPr>
        <p:spPr>
          <a:xfrm>
            <a:off x="726766" y="1130764"/>
            <a:ext cx="10738467" cy="5601533"/>
          </a:xfrm>
          <a:prstGeom prst="rect">
            <a:avLst/>
          </a:prstGeom>
          <a:noFill/>
        </p:spPr>
        <p:txBody>
          <a:bodyPr wrap="square">
            <a:spAutoFit/>
          </a:bodyPr>
          <a:lstStyle/>
          <a:p>
            <a:r>
              <a:rPr lang="nl-NL" sz="2800" b="1">
                <a:solidFill>
                  <a:srgbClr val="FF0000"/>
                </a:solidFill>
                <a:latin typeface="Calibri" panose="020F0502020204030204" pitchFamily="34" charset="0"/>
                <a:ea typeface="Times New Roman" panose="02020603050405020304" pitchFamily="18" charset="0"/>
                <a:cs typeface="Calibri" panose="020F0502020204030204" pitchFamily="34" charset="0"/>
              </a:rPr>
              <a:t>In de provinciale senior competities moeten de wedstrijden van de heenronde gespeeld worden voor 31 december.  </a:t>
            </a:r>
          </a:p>
          <a:p>
            <a:pPr>
              <a:spcAft>
                <a:spcPts val="600"/>
              </a:spcAft>
            </a:pPr>
            <a:r>
              <a:rPr lang="nl-NL" sz="2800" b="1">
                <a:solidFill>
                  <a:srgbClr val="FF0000"/>
                </a:solidFill>
                <a:latin typeface="Calibri" panose="020F0502020204030204" pitchFamily="34" charset="0"/>
                <a:ea typeface="Times New Roman" panose="02020603050405020304" pitchFamily="18" charset="0"/>
                <a:cs typeface="Calibri" panose="020F0502020204030204" pitchFamily="34" charset="0"/>
              </a:rPr>
              <a:t>Omwisselen van heen- en terugwedstrijden blijft mogelijk.</a:t>
            </a:r>
          </a:p>
          <a:p>
            <a:pPr>
              <a:spcAft>
                <a:spcPts val="600"/>
              </a:spcAft>
            </a:pPr>
            <a:endParaRPr lang="nl-BE" sz="10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a:p>
            <a:pPr>
              <a:spcAft>
                <a:spcPts val="600"/>
              </a:spcAft>
            </a:pPr>
            <a:r>
              <a:rPr lang="nl-BE" sz="2800" b="1">
                <a:effectLst/>
                <a:latin typeface="Calibri" panose="020F0502020204030204" pitchFamily="34" charset="0"/>
                <a:ea typeface="Times New Roman" panose="02020603050405020304" pitchFamily="18" charset="0"/>
                <a:cs typeface="Calibri" panose="020F0502020204030204" pitchFamily="34" charset="0"/>
              </a:rPr>
              <a:t>Voor uur- of dag wijzigingen is het akkoord van de tegenstrever vereist.</a:t>
            </a:r>
          </a:p>
          <a:p>
            <a:pPr>
              <a:spcAft>
                <a:spcPts val="600"/>
              </a:spcAft>
            </a:pPr>
            <a:r>
              <a:rPr lang="nl-BE" sz="2800" b="1">
                <a:effectLst/>
                <a:latin typeface="Calibri" panose="020F0502020204030204" pitchFamily="34" charset="0"/>
                <a:ea typeface="Times New Roman" panose="02020603050405020304" pitchFamily="18" charset="0"/>
                <a:cs typeface="Calibri" panose="020F0502020204030204" pitchFamily="34" charset="0"/>
              </a:rPr>
              <a:t>Tijdens de periode van de voorkalender is voor uur- of dag wijzigingen </a:t>
            </a:r>
            <a:r>
              <a:rPr lang="nl-BE" sz="2800" b="1" u="sng">
                <a:effectLst/>
                <a:latin typeface="Calibri" panose="020F0502020204030204" pitchFamily="34" charset="0"/>
                <a:ea typeface="Times New Roman" panose="02020603050405020304" pitchFamily="18" charset="0"/>
                <a:cs typeface="Calibri" panose="020F0502020204030204" pitchFamily="34" charset="0"/>
              </a:rPr>
              <a:t>binnen hetzelfde weekend </a:t>
            </a:r>
            <a:r>
              <a:rPr lang="nl-BE" sz="2800" b="1">
                <a:effectLst/>
                <a:latin typeface="Calibri" panose="020F0502020204030204" pitchFamily="34" charset="0"/>
                <a:ea typeface="Times New Roman" panose="02020603050405020304" pitchFamily="18" charset="0"/>
                <a:cs typeface="Calibri" panose="020F0502020204030204" pitchFamily="34" charset="0"/>
              </a:rPr>
              <a:t>het akkoord van de tegenstrever niet vereist in de periode van 1 tot 15 juni.</a:t>
            </a:r>
          </a:p>
          <a:p>
            <a:pPr>
              <a:spcAft>
                <a:spcPts val="600"/>
              </a:spcAft>
            </a:pPr>
            <a:endParaRPr lang="nl-BE" sz="1000" b="1">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pP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Tijdens de periode van de opmaak van de kalender voor de nacompetitie van de jeugdreeksen is voor uur- of dagwijzigingen binnen hetzelfde weekend </a:t>
            </a:r>
            <a:r>
              <a:rPr lang="nl-BE" sz="2800" b="1" u="sng">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voor deze jeugdreeksen </a:t>
            </a: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het akkoord van de tegenstrever niet vereist tot 31 december.</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393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F9E059BE-8F97-7DD5-6493-898DD1BCF4A3}"/>
              </a:ext>
            </a:extLst>
          </p:cNvPr>
          <p:cNvSpPr txBox="1"/>
          <p:nvPr/>
        </p:nvSpPr>
        <p:spPr>
          <a:xfrm>
            <a:off x="805131" y="541348"/>
            <a:ext cx="10469593" cy="1461939"/>
          </a:xfrm>
          <a:prstGeom prst="rect">
            <a:avLst/>
          </a:prstGeom>
          <a:noFill/>
        </p:spPr>
        <p:txBody>
          <a:bodyPr wrap="square">
            <a:spAutoFit/>
          </a:bodyPr>
          <a:lstStyle/>
          <a:p>
            <a:pPr>
              <a:spcAft>
                <a:spcPts val="600"/>
              </a:spcAft>
            </a:pPr>
            <a:r>
              <a:rPr lang="nl-BE" sz="2000" b="1">
                <a:effectLst/>
                <a:latin typeface="Calibri" panose="020F0502020204030204" pitchFamily="34" charset="0"/>
                <a:ea typeface="Times New Roman" panose="02020603050405020304" pitchFamily="18" charset="0"/>
                <a:cs typeface="Calibri" panose="020F0502020204030204" pitchFamily="34" charset="0"/>
              </a:rPr>
              <a:t>VOORBEELD TER VERDUIDELIJKING</a:t>
            </a:r>
          </a:p>
          <a:p>
            <a:pPr>
              <a:spcAft>
                <a:spcPts val="600"/>
              </a:spcAft>
            </a:pPr>
            <a:r>
              <a:rPr lang="nl-BE">
                <a:effectLst/>
                <a:latin typeface="Calibri" panose="020F0502020204030204" pitchFamily="34" charset="0"/>
                <a:ea typeface="Times New Roman" panose="02020603050405020304" pitchFamily="18" charset="0"/>
                <a:cs typeface="Calibri" panose="020F0502020204030204" pitchFamily="34" charset="0"/>
              </a:rPr>
              <a:t>Rumst heeft 4 ploegen bij meisjes U15: twee in niveau 1 en twee in niveau </a:t>
            </a:r>
            <a:r>
              <a:rPr lang="nl-BE">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a:t>
            </a:r>
            <a:r>
              <a:rPr lang="nl-BE">
                <a:effectLst/>
                <a:latin typeface="Calibri" panose="020F0502020204030204" pitchFamily="34" charset="0"/>
                <a:ea typeface="Times New Roman" panose="02020603050405020304" pitchFamily="18" charset="0"/>
                <a:cs typeface="Calibri" panose="020F0502020204030204" pitchFamily="34" charset="0"/>
              </a:rPr>
              <a:t>. </a:t>
            </a:r>
            <a:endParaRPr lang="nl-BE">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pPr>
            <a:r>
              <a:rPr lang="nl-BE">
                <a:effectLst/>
                <a:latin typeface="Calibri" panose="020F0502020204030204" pitchFamily="34" charset="0"/>
                <a:ea typeface="Times New Roman" panose="02020603050405020304" pitchFamily="18" charset="0"/>
                <a:cs typeface="Calibri" panose="020F0502020204030204" pitchFamily="34" charset="0"/>
              </a:rPr>
              <a:t>Ze zijn genummerd: Rumst 1 en Rumst 2 in </a:t>
            </a:r>
            <a:r>
              <a:rPr lang="nl-BE">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niveau </a:t>
            </a:r>
            <a:r>
              <a:rPr lang="nl-BE">
                <a:effectLst/>
                <a:latin typeface="Calibri" panose="020F0502020204030204" pitchFamily="34" charset="0"/>
                <a:ea typeface="Times New Roman" panose="02020603050405020304" pitchFamily="18" charset="0"/>
                <a:cs typeface="Calibri" panose="020F0502020204030204" pitchFamily="34" charset="0"/>
              </a:rPr>
              <a:t>1, Rumst 3 </a:t>
            </a:r>
            <a:r>
              <a:rPr lang="nl-BE">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en 4</a:t>
            </a:r>
            <a:r>
              <a:rPr lang="nl-BE">
                <a:effectLst/>
                <a:latin typeface="Calibri" panose="020F0502020204030204" pitchFamily="34" charset="0"/>
                <a:ea typeface="Times New Roman" panose="02020603050405020304" pitchFamily="18" charset="0"/>
                <a:cs typeface="Calibri" panose="020F0502020204030204" pitchFamily="34" charset="0"/>
              </a:rPr>
              <a:t> in </a:t>
            </a:r>
            <a:r>
              <a:rPr lang="nl-BE">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niveau</a:t>
            </a:r>
            <a:r>
              <a:rPr lang="nl-BE">
                <a:effectLst/>
                <a:latin typeface="Calibri" panose="020F0502020204030204" pitchFamily="34" charset="0"/>
                <a:ea typeface="Times New Roman" panose="02020603050405020304" pitchFamily="18" charset="0"/>
                <a:cs typeface="Calibri" panose="020F0502020204030204" pitchFamily="34" charset="0"/>
              </a:rPr>
              <a:t> 2 </a:t>
            </a:r>
            <a:endParaRPr lang="nl-BE">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pPr>
            <a:r>
              <a:rPr lang="nl-BE">
                <a:effectLst/>
                <a:latin typeface="Calibri" panose="020F0502020204030204" pitchFamily="34" charset="0"/>
                <a:ea typeface="Times New Roman" panose="02020603050405020304" pitchFamily="18" charset="0"/>
                <a:cs typeface="Calibri" panose="020F0502020204030204" pitchFamily="34" charset="0"/>
              </a:rPr>
              <a:t>Rumst heeft twee ploegen bij meisjes U17: één in niveau 1 (Rumst A) en één in niveau 2 (Rumst B). </a:t>
            </a:r>
            <a:endParaRPr lang="nl-BE">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7" name="Tabel 6">
            <a:extLst>
              <a:ext uri="{FF2B5EF4-FFF2-40B4-BE49-F238E27FC236}">
                <a16:creationId xmlns:a16="http://schemas.microsoft.com/office/drawing/2014/main" id="{A37FFFEB-E6CC-49C4-BB4B-D3002A758156}"/>
              </a:ext>
            </a:extLst>
          </p:cNvPr>
          <p:cNvGraphicFramePr>
            <a:graphicFrameLocks noGrp="1"/>
          </p:cNvGraphicFramePr>
          <p:nvPr>
            <p:extLst>
              <p:ext uri="{D42A27DB-BD31-4B8C-83A1-F6EECF244321}">
                <p14:modId xmlns:p14="http://schemas.microsoft.com/office/powerpoint/2010/main" val="2817040915"/>
              </p:ext>
            </p:extLst>
          </p:nvPr>
        </p:nvGraphicFramePr>
        <p:xfrm>
          <a:off x="1756912" y="2196609"/>
          <a:ext cx="10515600" cy="1400311"/>
        </p:xfrm>
        <a:graphic>
          <a:graphicData uri="http://schemas.openxmlformats.org/drawingml/2006/table">
            <a:tbl>
              <a:tblPr firstRow="1" firstCol="1" bandRow="1"/>
              <a:tblGrid>
                <a:gridCol w="2626797">
                  <a:extLst>
                    <a:ext uri="{9D8B030D-6E8A-4147-A177-3AD203B41FA5}">
                      <a16:colId xmlns:a16="http://schemas.microsoft.com/office/drawing/2014/main" val="917775818"/>
                    </a:ext>
                  </a:extLst>
                </a:gridCol>
                <a:gridCol w="1314450">
                  <a:extLst>
                    <a:ext uri="{9D8B030D-6E8A-4147-A177-3AD203B41FA5}">
                      <a16:colId xmlns:a16="http://schemas.microsoft.com/office/drawing/2014/main" val="2805006661"/>
                    </a:ext>
                  </a:extLst>
                </a:gridCol>
                <a:gridCol w="1314450">
                  <a:extLst>
                    <a:ext uri="{9D8B030D-6E8A-4147-A177-3AD203B41FA5}">
                      <a16:colId xmlns:a16="http://schemas.microsoft.com/office/drawing/2014/main" val="2644462461"/>
                    </a:ext>
                  </a:extLst>
                </a:gridCol>
                <a:gridCol w="2631003">
                  <a:extLst>
                    <a:ext uri="{9D8B030D-6E8A-4147-A177-3AD203B41FA5}">
                      <a16:colId xmlns:a16="http://schemas.microsoft.com/office/drawing/2014/main" val="316870707"/>
                    </a:ext>
                  </a:extLst>
                </a:gridCol>
                <a:gridCol w="2628900">
                  <a:extLst>
                    <a:ext uri="{9D8B030D-6E8A-4147-A177-3AD203B41FA5}">
                      <a16:colId xmlns:a16="http://schemas.microsoft.com/office/drawing/2014/main" val="1847671999"/>
                    </a:ext>
                  </a:extLst>
                </a:gridCol>
              </a:tblGrid>
              <a:tr h="348183">
                <a:tc>
                  <a:txBody>
                    <a:bodyPr/>
                    <a:lstStyle/>
                    <a:p>
                      <a:pPr>
                        <a:lnSpc>
                          <a:spcPts val="1200"/>
                        </a:lnSpc>
                        <a:spcAft>
                          <a:spcPts val="600"/>
                        </a:spcAft>
                      </a:pPr>
                      <a:r>
                        <a:rPr lang="nl-BE" sz="1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1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gridSpan="2">
                  <a:txBody>
                    <a:bodyPr/>
                    <a:lstStyle/>
                    <a:p>
                      <a:pPr>
                        <a:lnSpc>
                          <a:spcPts val="1200"/>
                        </a:lnSpc>
                        <a:spcAft>
                          <a:spcPts val="600"/>
                        </a:spcAft>
                      </a:pPr>
                      <a:r>
                        <a:rPr lang="nl-BE" sz="1600" baseline="0">
                          <a:effectLst/>
                          <a:latin typeface="Calibri" panose="020F0502020204030204" pitchFamily="34" charset="0"/>
                          <a:ea typeface="Times New Roman" panose="02020603050405020304" pitchFamily="18" charset="0"/>
                          <a:cs typeface="Calibri" panose="020F0502020204030204" pitchFamily="34" charset="0"/>
                        </a:rPr>
                        <a:t>Niveau 1 </a:t>
                      </a:r>
                      <a:endParaRPr lang="nl-BE" sz="1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hMerge="1">
                  <a:txBody>
                    <a:bodyPr/>
                    <a:lstStyle/>
                    <a:p>
                      <a:endParaRPr lang="nl-BE"/>
                    </a:p>
                  </a:txBody>
                  <a:tcPr/>
                </a:tc>
                <a:tc>
                  <a:txBody>
                    <a:bodyPr/>
                    <a:lstStyle/>
                    <a:p>
                      <a:pPr>
                        <a:lnSpc>
                          <a:spcPts val="1200"/>
                        </a:lnSpc>
                        <a:spcAft>
                          <a:spcPts val="600"/>
                        </a:spcAft>
                      </a:pPr>
                      <a:r>
                        <a:rPr lang="nl-BE" sz="1600" baseline="0">
                          <a:effectLst/>
                          <a:latin typeface="Calibri" panose="020F0502020204030204" pitchFamily="34" charset="0"/>
                          <a:ea typeface="Times New Roman" panose="02020603050405020304" pitchFamily="18" charset="0"/>
                          <a:cs typeface="Calibri" panose="020F0502020204030204" pitchFamily="34" charset="0"/>
                        </a:rPr>
                        <a:t>Niveau 2 </a:t>
                      </a:r>
                      <a:endParaRPr lang="nl-BE" sz="1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ts val="1200"/>
                        </a:lnSpc>
                        <a:spcAft>
                          <a:spcPts val="600"/>
                        </a:spcAft>
                      </a:pPr>
                      <a:r>
                        <a:rPr lang="nl-BE" sz="1100">
                          <a:effectLst/>
                          <a:latin typeface="Calibri" panose="020F0502020204030204" pitchFamily="34" charset="0"/>
                          <a:ea typeface="Times New Roman" panose="02020603050405020304" pitchFamily="18" charset="0"/>
                          <a:cs typeface="Calibri" panose="020F0502020204030204" pitchFamily="34" charset="0"/>
                        </a:rPr>
                        <a:t> </a:t>
                      </a:r>
                      <a:endParaRPr lang="nl-BE"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78360620"/>
                  </a:ext>
                </a:extLst>
              </a:tr>
              <a:tr h="259140">
                <a:tc>
                  <a:txBody>
                    <a:bodyPr/>
                    <a:lstStyle/>
                    <a:p>
                      <a:pPr>
                        <a:lnSpc>
                          <a:spcPts val="1200"/>
                        </a:lnSpc>
                        <a:spcAft>
                          <a:spcPts val="600"/>
                        </a:spcAft>
                      </a:pPr>
                      <a:r>
                        <a:rPr lang="nl-BE" sz="1600" baseline="0">
                          <a:effectLst/>
                          <a:latin typeface="Calibri" panose="020F0502020204030204" pitchFamily="34" charset="0"/>
                          <a:ea typeface="Times New Roman" panose="02020603050405020304" pitchFamily="18" charset="0"/>
                          <a:cs typeface="Calibri" panose="020F0502020204030204" pitchFamily="34" charset="0"/>
                        </a:rPr>
                        <a:t>MU17</a:t>
                      </a:r>
                      <a:endParaRPr lang="nl-BE" sz="1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gridSpan="2">
                  <a:txBody>
                    <a:bodyPr/>
                    <a:lstStyle/>
                    <a:p>
                      <a:pPr>
                        <a:lnSpc>
                          <a:spcPts val="1200"/>
                        </a:lnSpc>
                        <a:spcAft>
                          <a:spcPts val="600"/>
                        </a:spcAft>
                      </a:pPr>
                      <a:r>
                        <a:rPr lang="nl-BE" sz="1600" baseline="0">
                          <a:effectLst/>
                          <a:latin typeface="Calibri" panose="020F0502020204030204" pitchFamily="34" charset="0"/>
                          <a:ea typeface="Times New Roman" panose="02020603050405020304" pitchFamily="18" charset="0"/>
                          <a:cs typeface="Calibri" panose="020F0502020204030204" pitchFamily="34" charset="0"/>
                        </a:rPr>
                        <a:t>Rumst A</a:t>
                      </a:r>
                      <a:endParaRPr lang="nl-BE" sz="1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hMerge="1">
                  <a:txBody>
                    <a:bodyPr/>
                    <a:lstStyle/>
                    <a:p>
                      <a:endParaRPr lang="nl-BE"/>
                    </a:p>
                  </a:txBody>
                  <a:tcPr/>
                </a:tc>
                <a:tc>
                  <a:txBody>
                    <a:bodyPr/>
                    <a:lstStyle/>
                    <a:p>
                      <a:pPr>
                        <a:lnSpc>
                          <a:spcPts val="1200"/>
                        </a:lnSpc>
                        <a:spcAft>
                          <a:spcPts val="600"/>
                        </a:spcAft>
                      </a:pPr>
                      <a:r>
                        <a:rPr lang="nl-BE" sz="1600" baseline="0">
                          <a:effectLst/>
                          <a:latin typeface="Calibri" panose="020F0502020204030204" pitchFamily="34" charset="0"/>
                          <a:ea typeface="Times New Roman" panose="02020603050405020304" pitchFamily="18" charset="0"/>
                          <a:cs typeface="Calibri" panose="020F0502020204030204" pitchFamily="34" charset="0"/>
                        </a:rPr>
                        <a:t>Rumst B</a:t>
                      </a:r>
                      <a:endParaRPr lang="nl-BE" sz="1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ts val="1200"/>
                        </a:lnSpc>
                        <a:spcAft>
                          <a:spcPts val="600"/>
                        </a:spcAft>
                      </a:pPr>
                      <a:r>
                        <a:rPr lang="nl-BE" sz="1100">
                          <a:effectLst/>
                          <a:latin typeface="Calibri" panose="020F0502020204030204" pitchFamily="34" charset="0"/>
                          <a:ea typeface="Times New Roman" panose="02020603050405020304" pitchFamily="18" charset="0"/>
                          <a:cs typeface="Calibri" panose="020F0502020204030204" pitchFamily="34" charset="0"/>
                        </a:rPr>
                        <a:t> </a:t>
                      </a:r>
                      <a:endParaRPr lang="nl-BE"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529894493"/>
                  </a:ext>
                </a:extLst>
              </a:tr>
              <a:tr h="153987">
                <a:tc>
                  <a:txBody>
                    <a:bodyPr/>
                    <a:lstStyle/>
                    <a:p>
                      <a:pPr>
                        <a:lnSpc>
                          <a:spcPts val="1200"/>
                        </a:lnSpc>
                        <a:spcAft>
                          <a:spcPts val="600"/>
                        </a:spcAft>
                      </a:pPr>
                      <a:r>
                        <a:rPr lang="nl-BE" sz="1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1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gridSpan="2">
                  <a:txBody>
                    <a:bodyPr/>
                    <a:lstStyle/>
                    <a:p>
                      <a:pPr>
                        <a:lnSpc>
                          <a:spcPts val="1200"/>
                        </a:lnSpc>
                        <a:spcAft>
                          <a:spcPts val="600"/>
                        </a:spcAft>
                      </a:pPr>
                      <a:r>
                        <a:rPr lang="nl-BE" sz="1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1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hMerge="1">
                  <a:txBody>
                    <a:bodyPr/>
                    <a:lstStyle/>
                    <a:p>
                      <a:endParaRPr lang="nl-BE"/>
                    </a:p>
                  </a:txBody>
                  <a:tcPr/>
                </a:tc>
                <a:tc>
                  <a:txBody>
                    <a:bodyPr/>
                    <a:lstStyle/>
                    <a:p>
                      <a:pPr>
                        <a:lnSpc>
                          <a:spcPts val="1200"/>
                        </a:lnSpc>
                        <a:spcAft>
                          <a:spcPts val="600"/>
                        </a:spcAft>
                      </a:pPr>
                      <a:r>
                        <a:rPr lang="nl-BE" sz="1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1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ts val="1200"/>
                        </a:lnSpc>
                        <a:spcAft>
                          <a:spcPts val="600"/>
                        </a:spcAft>
                      </a:pPr>
                      <a:r>
                        <a:rPr lang="nl-BE" sz="1100">
                          <a:effectLst/>
                          <a:latin typeface="Calibri" panose="020F0502020204030204" pitchFamily="34" charset="0"/>
                          <a:ea typeface="Times New Roman" panose="02020603050405020304" pitchFamily="18" charset="0"/>
                          <a:cs typeface="Calibri" panose="020F0502020204030204" pitchFamily="34" charset="0"/>
                        </a:rPr>
                        <a:t> </a:t>
                      </a:r>
                      <a:endParaRPr lang="nl-BE"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719357699"/>
                  </a:ext>
                </a:extLst>
              </a:tr>
              <a:tr h="572018">
                <a:tc>
                  <a:txBody>
                    <a:bodyPr/>
                    <a:lstStyle/>
                    <a:p>
                      <a:pPr>
                        <a:lnSpc>
                          <a:spcPts val="1200"/>
                        </a:lnSpc>
                        <a:spcAft>
                          <a:spcPts val="600"/>
                        </a:spcAft>
                      </a:pPr>
                      <a:r>
                        <a:rPr lang="nl-BE" sz="1600" baseline="0">
                          <a:effectLst/>
                          <a:latin typeface="Calibri" panose="020F0502020204030204" pitchFamily="34" charset="0"/>
                          <a:ea typeface="Times New Roman" panose="02020603050405020304" pitchFamily="18" charset="0"/>
                          <a:cs typeface="Calibri" panose="020F0502020204030204" pitchFamily="34" charset="0"/>
                        </a:rPr>
                        <a:t>MU15</a:t>
                      </a:r>
                      <a:endParaRPr lang="nl-BE" sz="1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ts val="1200"/>
                        </a:lnSpc>
                        <a:spcAft>
                          <a:spcPts val="600"/>
                        </a:spcAft>
                      </a:pPr>
                      <a:r>
                        <a:rPr lang="nl-BE" sz="1600" baseline="0">
                          <a:effectLst/>
                          <a:latin typeface="Calibri" panose="020F0502020204030204" pitchFamily="34" charset="0"/>
                          <a:ea typeface="Times New Roman" panose="02020603050405020304" pitchFamily="18" charset="0"/>
                          <a:cs typeface="Calibri" panose="020F0502020204030204" pitchFamily="34" charset="0"/>
                        </a:rPr>
                        <a:t>Rumst 1</a:t>
                      </a:r>
                      <a:endParaRPr lang="nl-BE" sz="1600" baseline="0">
                        <a:effectLst/>
                        <a:latin typeface="Calibri" panose="020F0502020204030204" pitchFamily="34" charset="0"/>
                        <a:ea typeface="Times New Roman" panose="02020603050405020304" pitchFamily="18" charset="0"/>
                        <a:cs typeface="Times New Roman" panose="02020603050405020304" pitchFamily="18" charset="0"/>
                      </a:endParaRPr>
                    </a:p>
                    <a:p>
                      <a:pPr>
                        <a:lnSpc>
                          <a:spcPts val="1200"/>
                        </a:lnSpc>
                        <a:spcAft>
                          <a:spcPts val="600"/>
                        </a:spcAft>
                      </a:pPr>
                      <a:r>
                        <a:rPr lang="nl-BE" sz="1600" baseline="0">
                          <a:effectLst/>
                          <a:latin typeface="Calibri" panose="020F0502020204030204" pitchFamily="34" charset="0"/>
                          <a:ea typeface="Times New Roman" panose="02020603050405020304" pitchFamily="18" charset="0"/>
                          <a:cs typeface="Calibri" panose="020F0502020204030204" pitchFamily="34" charset="0"/>
                        </a:rPr>
                        <a:t>Rumst 2</a:t>
                      </a:r>
                      <a:endParaRPr lang="nl-BE" sz="1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ts val="1200"/>
                        </a:lnSpc>
                        <a:spcAft>
                          <a:spcPts val="600"/>
                        </a:spcAft>
                      </a:pPr>
                      <a:r>
                        <a:rPr lang="nl-BE" sz="1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1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ts val="1200"/>
                        </a:lnSpc>
                        <a:spcAft>
                          <a:spcPts val="600"/>
                        </a:spcAft>
                      </a:pPr>
                      <a:r>
                        <a:rPr lang="nl-BE" sz="1600" baseline="0">
                          <a:effectLst/>
                          <a:latin typeface="Calibri" panose="020F0502020204030204" pitchFamily="34" charset="0"/>
                          <a:ea typeface="Times New Roman" panose="02020603050405020304" pitchFamily="18" charset="0"/>
                          <a:cs typeface="Calibri" panose="020F0502020204030204" pitchFamily="34" charset="0"/>
                        </a:rPr>
                        <a:t>Rumst 3</a:t>
                      </a:r>
                      <a:endParaRPr lang="nl-BE" sz="1600" baseline="0">
                        <a:effectLst/>
                        <a:latin typeface="Calibri" panose="020F0502020204030204" pitchFamily="34" charset="0"/>
                        <a:ea typeface="Times New Roman" panose="02020603050405020304" pitchFamily="18" charset="0"/>
                        <a:cs typeface="Times New Roman" panose="02020603050405020304" pitchFamily="18" charset="0"/>
                      </a:endParaRPr>
                    </a:p>
                    <a:p>
                      <a:pPr>
                        <a:lnSpc>
                          <a:spcPts val="1200"/>
                        </a:lnSpc>
                        <a:spcAft>
                          <a:spcPts val="600"/>
                        </a:spcAft>
                      </a:pPr>
                      <a:r>
                        <a:rPr lang="nl-BE" sz="1600" baseline="0">
                          <a:effectLst/>
                          <a:latin typeface="Calibri" panose="020F0502020204030204" pitchFamily="34" charset="0"/>
                          <a:ea typeface="Times New Roman" panose="02020603050405020304" pitchFamily="18" charset="0"/>
                          <a:cs typeface="Calibri" panose="020F0502020204030204" pitchFamily="34" charset="0"/>
                        </a:rPr>
                        <a:t>Rumst 4</a:t>
                      </a:r>
                      <a:endParaRPr lang="nl-BE" sz="1600" baseline="0">
                        <a:effectLst/>
                        <a:latin typeface="Calibri" panose="020F0502020204030204" pitchFamily="34" charset="0"/>
                        <a:ea typeface="Times New Roman" panose="02020603050405020304" pitchFamily="18" charset="0"/>
                        <a:cs typeface="Times New Roman" panose="02020603050405020304" pitchFamily="18" charset="0"/>
                      </a:endParaRPr>
                    </a:p>
                    <a:p>
                      <a:pPr>
                        <a:lnSpc>
                          <a:spcPts val="1200"/>
                        </a:lnSpc>
                        <a:spcAft>
                          <a:spcPts val="600"/>
                        </a:spcAft>
                      </a:pPr>
                      <a:r>
                        <a:rPr lang="nl-BE" sz="1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1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ts val="1200"/>
                        </a:lnSpc>
                        <a:spcAft>
                          <a:spcPts val="600"/>
                        </a:spcAft>
                      </a:pPr>
                      <a:r>
                        <a:rPr lang="nl-BE" sz="1100">
                          <a:effectLst/>
                          <a:latin typeface="Calibri" panose="020F0502020204030204" pitchFamily="34" charset="0"/>
                          <a:ea typeface="Times New Roman" panose="02020603050405020304" pitchFamily="18" charset="0"/>
                          <a:cs typeface="Calibri" panose="020F0502020204030204" pitchFamily="34" charset="0"/>
                        </a:rPr>
                        <a:t> </a:t>
                      </a:r>
                      <a:endParaRPr lang="nl-BE"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640226791"/>
                  </a:ext>
                </a:extLst>
              </a:tr>
            </a:tbl>
          </a:graphicData>
        </a:graphic>
      </p:graphicFrame>
      <p:sp>
        <p:nvSpPr>
          <p:cNvPr id="9" name="Tekstvak 8">
            <a:extLst>
              <a:ext uri="{FF2B5EF4-FFF2-40B4-BE49-F238E27FC236}">
                <a16:creationId xmlns:a16="http://schemas.microsoft.com/office/drawing/2014/main" id="{782F2B8E-A2A0-B373-687F-6D6C4B2FDCC5}"/>
              </a:ext>
            </a:extLst>
          </p:cNvPr>
          <p:cNvSpPr txBox="1"/>
          <p:nvPr/>
        </p:nvSpPr>
        <p:spPr>
          <a:xfrm>
            <a:off x="805131" y="3596920"/>
            <a:ext cx="10202892" cy="3000821"/>
          </a:xfrm>
          <a:prstGeom prst="rect">
            <a:avLst/>
          </a:prstGeom>
          <a:noFill/>
        </p:spPr>
        <p:txBody>
          <a:bodyPr wrap="square">
            <a:spAutoFit/>
          </a:bodyPr>
          <a:lstStyle/>
          <a:p>
            <a:pPr>
              <a:spcAft>
                <a:spcPts val="600"/>
              </a:spcAft>
            </a:pPr>
            <a:r>
              <a:rPr lang="nl-BE">
                <a:effectLst/>
                <a:latin typeface="Calibri" panose="020F0502020204030204" pitchFamily="34" charset="0"/>
                <a:ea typeface="Times New Roman" panose="02020603050405020304" pitchFamily="18" charset="0"/>
                <a:cs typeface="Calibri" panose="020F0502020204030204" pitchFamily="34" charset="0"/>
              </a:rPr>
              <a:t>Vanaf de </a:t>
            </a:r>
            <a:r>
              <a:rPr lang="nl-BE">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derde deelname aan het spel</a:t>
            </a:r>
            <a:r>
              <a:rPr lang="nl-BE">
                <a:effectLst/>
                <a:latin typeface="Calibri" panose="020F0502020204030204" pitchFamily="34" charset="0"/>
                <a:ea typeface="Times New Roman" panose="02020603050405020304" pitchFamily="18" charset="0"/>
                <a:cs typeface="Calibri" panose="020F0502020204030204" pitchFamily="34" charset="0"/>
              </a:rPr>
              <a:t> zullen een aantal meisjes kernspeelster zijn van Rumst 1- Rumst 2 </a:t>
            </a:r>
            <a:endParaRPr lang="nl-BE">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pPr>
            <a:r>
              <a:rPr lang="nl-BE">
                <a:effectLst/>
                <a:latin typeface="Calibri" panose="020F0502020204030204" pitchFamily="34" charset="0"/>
                <a:ea typeface="Times New Roman" panose="02020603050405020304" pitchFamily="18" charset="0"/>
                <a:cs typeface="Calibri" panose="020F0502020204030204" pitchFamily="34" charset="0"/>
              </a:rPr>
              <a:t>Kernspeelsters van Rumst 1 kunnen niet meer reglementair deelnemen met Rumst 2  .</a:t>
            </a:r>
            <a:endParaRPr lang="nl-BE">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pPr>
            <a:r>
              <a:rPr lang="nl-BE" sz="2010" b="1" u="sng">
                <a:effectLst/>
                <a:uFill>
                  <a:solidFill>
                    <a:srgbClr val="FF0000"/>
                  </a:solidFill>
                </a:uFill>
                <a:latin typeface="Calibri" panose="020F0502020204030204" pitchFamily="34" charset="0"/>
                <a:ea typeface="Times New Roman" panose="02020603050405020304" pitchFamily="18" charset="0"/>
                <a:cs typeface="Calibri" panose="020F0502020204030204" pitchFamily="34" charset="0"/>
              </a:rPr>
              <a:t>Kernspeelsters van Rumst 2 kunnen niet meer reglementair deelnemen met Rumst </a:t>
            </a:r>
            <a:r>
              <a:rPr lang="nl-BE" sz="2010" b="1" u="sng">
                <a:solidFill>
                  <a:srgbClr val="FF0000"/>
                </a:solidFill>
                <a:effectLst/>
                <a:uFill>
                  <a:solidFill>
                    <a:srgbClr val="FF0000"/>
                  </a:solidFill>
                </a:uFill>
                <a:latin typeface="Calibri" panose="020F0502020204030204" pitchFamily="34" charset="0"/>
                <a:ea typeface="Times New Roman" panose="02020603050405020304" pitchFamily="18" charset="0"/>
                <a:cs typeface="Calibri" panose="020F0502020204030204" pitchFamily="34" charset="0"/>
              </a:rPr>
              <a:t>1</a:t>
            </a:r>
            <a:r>
              <a:rPr lang="nl-BE" sz="2010" b="1" u="sng">
                <a:effectLst/>
                <a:uFill>
                  <a:solidFill>
                    <a:srgbClr val="FF0000"/>
                  </a:solidFill>
                </a:uFill>
                <a:latin typeface="Calibri" panose="020F0502020204030204" pitchFamily="34" charset="0"/>
                <a:ea typeface="Times New Roman" panose="02020603050405020304" pitchFamily="18" charset="0"/>
                <a:cs typeface="Calibri" panose="020F0502020204030204" pitchFamily="34" charset="0"/>
              </a:rPr>
              <a:t>.</a:t>
            </a:r>
            <a:endParaRPr lang="nl-BE" sz="2010" b="1" u="sng">
              <a:effectLst/>
              <a:uFill>
                <a:solidFill>
                  <a:srgbClr val="FF0000"/>
                </a:solidFill>
              </a:uFill>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pPr>
            <a:r>
              <a:rPr lang="nl-BE">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Alle speelsters van de U15 ploegen </a:t>
            </a:r>
            <a:r>
              <a:rPr lang="nl-BE">
                <a:effectLst/>
                <a:latin typeface="Calibri" panose="020F0502020204030204" pitchFamily="34" charset="0"/>
                <a:ea typeface="Times New Roman" panose="02020603050405020304" pitchFamily="18" charset="0"/>
                <a:cs typeface="Calibri" panose="020F0502020204030204" pitchFamily="34" charset="0"/>
              </a:rPr>
              <a:t> kunnen onbeperkt deelnemen bij Rumst 3 en 4 want daar geldt het systeem van kernspeelsters niet. </a:t>
            </a:r>
            <a:endParaRPr lang="nl-BE">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pPr>
            <a:r>
              <a:rPr lang="nl-BE">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De speelsters van Rumst 3 en 4</a:t>
            </a:r>
            <a:r>
              <a:rPr lang="nl-BE">
                <a:effectLst/>
                <a:latin typeface="Calibri" panose="020F0502020204030204" pitchFamily="34" charset="0"/>
                <a:ea typeface="Times New Roman" panose="02020603050405020304" pitchFamily="18" charset="0"/>
                <a:cs typeface="Calibri" panose="020F0502020204030204" pitchFamily="34" charset="0"/>
              </a:rPr>
              <a:t> kunnen ook bij Rumst 1 en 2 deelnemen maar vanaf de </a:t>
            </a:r>
            <a:r>
              <a:rPr lang="nl-BE">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derde</a:t>
            </a:r>
            <a:r>
              <a:rPr lang="nl-BE">
                <a:effectLst/>
                <a:latin typeface="Calibri" panose="020F0502020204030204" pitchFamily="34" charset="0"/>
                <a:ea typeface="Times New Roman" panose="02020603050405020304" pitchFamily="18" charset="0"/>
                <a:cs typeface="Calibri" panose="020F0502020204030204" pitchFamily="34" charset="0"/>
              </a:rPr>
              <a:t> deelname bij dezelfde ploeg worden ze er kernspeelster.</a:t>
            </a:r>
            <a:endParaRPr lang="nl-BE">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pPr>
            <a:r>
              <a:rPr lang="nl-BE">
                <a:effectLst/>
                <a:latin typeface="Calibri" panose="020F0502020204030204" pitchFamily="34" charset="0"/>
                <a:ea typeface="Times New Roman" panose="02020603050405020304" pitchFamily="18" charset="0"/>
                <a:cs typeface="Calibri" panose="020F0502020204030204" pitchFamily="34" charset="0"/>
              </a:rPr>
              <a:t>Alle speelsters van Rumst 1, 2, 3 en 4 mogen onbeperkt deelnemen bij een ploeg (of meerdere ploegen) van een hogere leeftijdscategorie zoals Rumst A en Rumst B. </a:t>
            </a:r>
            <a:endParaRPr lang="nl-BE">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807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 calcmode="lin" valueType="num">
                                      <p:cBhvr additive="base">
                                        <p:cTn id="1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 calcmode="lin" valueType="num">
                                      <p:cBhvr additive="base">
                                        <p:cTn id="2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anim calcmode="lin" valueType="num">
                                      <p:cBhvr additive="base">
                                        <p:cTn id="31"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anim calcmode="lin" valueType="num">
                                      <p:cBhvr additive="base">
                                        <p:cTn id="3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
                                            <p:txEl>
                                              <p:pRg st="3" end="3"/>
                                            </p:txEl>
                                          </p:spTgt>
                                        </p:tgtEl>
                                        <p:attrNameLst>
                                          <p:attrName>style.visibility</p:attrName>
                                        </p:attrNameLst>
                                      </p:cBhvr>
                                      <p:to>
                                        <p:strVal val="visible"/>
                                      </p:to>
                                    </p:set>
                                    <p:anim calcmode="lin" valueType="num">
                                      <p:cBhvr additive="base">
                                        <p:cTn id="4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
                                            <p:txEl>
                                              <p:pRg st="4" end="4"/>
                                            </p:txEl>
                                          </p:spTgt>
                                        </p:tgtEl>
                                        <p:attrNameLst>
                                          <p:attrName>style.visibility</p:attrName>
                                        </p:attrNameLst>
                                      </p:cBhvr>
                                      <p:to>
                                        <p:strVal val="visible"/>
                                      </p:to>
                                    </p:set>
                                    <p:anim calcmode="lin" valueType="num">
                                      <p:cBhvr additive="base">
                                        <p:cTn id="4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9">
                                            <p:txEl>
                                              <p:pRg st="5" end="5"/>
                                            </p:txEl>
                                          </p:spTgt>
                                        </p:tgtEl>
                                        <p:attrNameLst>
                                          <p:attrName>style.visibility</p:attrName>
                                        </p:attrNameLst>
                                      </p:cBhvr>
                                      <p:to>
                                        <p:strVal val="visible"/>
                                      </p:to>
                                    </p:set>
                                    <p:animEffect transition="in" filter="fade">
                                      <p:cBhvr>
                                        <p:cTn id="55" dur="1000"/>
                                        <p:tgtEl>
                                          <p:spTgt spid="9">
                                            <p:txEl>
                                              <p:pRg st="5" end="5"/>
                                            </p:txEl>
                                          </p:spTgt>
                                        </p:tgtEl>
                                      </p:cBhvr>
                                    </p:animEffect>
                                    <p:anim calcmode="lin" valueType="num">
                                      <p:cBhvr>
                                        <p:cTn id="56"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57"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AD1AEDC-1802-5A80-D2C6-5D144AC96C98}"/>
              </a:ext>
            </a:extLst>
          </p:cNvPr>
          <p:cNvSpPr txBox="1"/>
          <p:nvPr/>
        </p:nvSpPr>
        <p:spPr>
          <a:xfrm>
            <a:off x="1002821" y="820310"/>
            <a:ext cx="10547949" cy="4832092"/>
          </a:xfrm>
          <a:prstGeom prst="rect">
            <a:avLst/>
          </a:prstGeom>
          <a:noFill/>
        </p:spPr>
        <p:txBody>
          <a:bodyPr wrap="square">
            <a:spAutoFit/>
          </a:bodyPr>
          <a:lstStyle/>
          <a:p>
            <a:r>
              <a:rPr lang="nl-NL" sz="2800" b="1"/>
              <a:t>TIMING EN AFWERKING VAN DE WEDSTRIJDWIJZIGINGEN</a:t>
            </a:r>
          </a:p>
          <a:p>
            <a:endParaRPr lang="nl-NL" sz="2800" b="1"/>
          </a:p>
          <a:p>
            <a:r>
              <a:rPr lang="nl-NL" sz="2800" b="1"/>
              <a:t>Verschillende procedures :</a:t>
            </a:r>
          </a:p>
          <a:p>
            <a:endParaRPr lang="nl-NL" sz="2800" b="1"/>
          </a:p>
          <a:p>
            <a:pPr marL="514350" indent="-514350">
              <a:buAutoNum type="arabicPeriod"/>
            </a:pPr>
            <a:r>
              <a:rPr lang="nl-NL" sz="2800" b="1"/>
              <a:t>Minstens 7 dagen voor de voorziene datum van de wedstrijd</a:t>
            </a:r>
          </a:p>
          <a:p>
            <a:pPr marL="514350" indent="-514350">
              <a:buAutoNum type="arabicPeriod"/>
            </a:pPr>
            <a:endParaRPr lang="nl-NL" sz="2800" b="1"/>
          </a:p>
          <a:p>
            <a:pPr marL="514350" indent="-514350">
              <a:buAutoNum type="arabicPeriod"/>
            </a:pPr>
            <a:r>
              <a:rPr lang="nl-NL" sz="2800" b="1"/>
              <a:t>Minder dan 7 dagen voor tot 48u voor de start van de wedstrijd.</a:t>
            </a:r>
          </a:p>
          <a:p>
            <a:pPr marL="514350" indent="-514350">
              <a:buAutoNum type="arabicPeriod"/>
            </a:pPr>
            <a:endParaRPr lang="nl-NL" sz="2800" b="1"/>
          </a:p>
          <a:p>
            <a:pPr marL="514350" indent="-514350">
              <a:buAutoNum type="arabicPeriod"/>
            </a:pPr>
            <a:r>
              <a:rPr lang="nl-NL" sz="2800" b="1"/>
              <a:t>Minder dan 48u voor de start van de wedstrijd.</a:t>
            </a:r>
          </a:p>
          <a:p>
            <a:pPr marL="514350" indent="-514350">
              <a:buAutoNum type="arabicPeriod"/>
            </a:pPr>
            <a:endParaRPr lang="nl-NL" sz="2800" b="1"/>
          </a:p>
          <a:p>
            <a:pPr marL="514350" indent="-514350">
              <a:buAutoNum type="arabicPeriod"/>
            </a:pPr>
            <a:r>
              <a:rPr lang="nl-NL" sz="2800" b="1"/>
              <a:t>Wijziging omwille van provinciale selecties</a:t>
            </a:r>
            <a:endParaRPr lang="nl-BE" sz="2800" b="1"/>
          </a:p>
        </p:txBody>
      </p:sp>
    </p:spTree>
    <p:extLst>
      <p:ext uri="{BB962C8B-B14F-4D97-AF65-F5344CB8AC3E}">
        <p14:creationId xmlns:p14="http://schemas.microsoft.com/office/powerpoint/2010/main" val="197107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AD0651B-9444-F402-2A41-A3275AAEAEFC}"/>
              </a:ext>
            </a:extLst>
          </p:cNvPr>
          <p:cNvSpPr txBox="1"/>
          <p:nvPr/>
        </p:nvSpPr>
        <p:spPr>
          <a:xfrm>
            <a:off x="856171" y="519384"/>
            <a:ext cx="10668719" cy="5693866"/>
          </a:xfrm>
          <a:prstGeom prst="rect">
            <a:avLst/>
          </a:prstGeom>
          <a:noFill/>
        </p:spPr>
        <p:txBody>
          <a:bodyPr wrap="square">
            <a:spAutoFit/>
          </a:bodyPr>
          <a:lstStyle/>
          <a:p>
            <a:r>
              <a:rPr lang="nl-NL" sz="2800" b="1">
                <a:highlight>
                  <a:srgbClr val="FFFF00"/>
                </a:highlight>
              </a:rPr>
              <a:t>Spelen met onregelmatige deelname</a:t>
            </a:r>
          </a:p>
          <a:p>
            <a:r>
              <a:rPr lang="nl-NL" sz="2800" b="1"/>
              <a:t>Wanneer er net vóór een wedstrijd vastgesteld wordt dat er niet kan gespeeld worden volgens het normale competitiereglement vraagt de jeugdcommissie om al het mogelijke te doen om deze wedstrijd toch te laten doorgaan. </a:t>
            </a:r>
          </a:p>
          <a:p>
            <a:r>
              <a:rPr lang="nl-NL" sz="2800" b="1"/>
              <a:t>Dit kan door bv. te spelen met spelers van de tegenstrever, ofwel met eigen clubspelers, al dan niet ouder of van het andere geslacht. </a:t>
            </a:r>
          </a:p>
          <a:p>
            <a:r>
              <a:rPr lang="nl-NL" sz="2800" b="1"/>
              <a:t>Ze moeten wel lid van Volley Vlaanderen zijn en over een gevalideerde lidkaart als 'speler’ beschikken. </a:t>
            </a:r>
          </a:p>
          <a:p>
            <a:r>
              <a:rPr lang="nl-NL" sz="2800" b="1"/>
              <a:t>Wel is het verplicht dit op het (elektronisch) wedstrijdblad in het vak opmerkingen te vermelden. </a:t>
            </a:r>
          </a:p>
          <a:p>
            <a:r>
              <a:rPr lang="nl-NL" sz="2800" b="1"/>
              <a:t>De competitieleider zal in dit geval voor deze wedstrijd een forfaitscore uitspreken, maar de boete wordt niet toegepast.</a:t>
            </a:r>
            <a:r>
              <a:rPr lang="nl-NL"/>
              <a:t> </a:t>
            </a:r>
            <a:endParaRPr lang="nl-BE"/>
          </a:p>
        </p:txBody>
      </p:sp>
    </p:spTree>
    <p:extLst>
      <p:ext uri="{BB962C8B-B14F-4D97-AF65-F5344CB8AC3E}">
        <p14:creationId xmlns:p14="http://schemas.microsoft.com/office/powerpoint/2010/main" val="49059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07A07909-AEC9-BCC3-C72B-F2EBBB286419}"/>
              </a:ext>
            </a:extLst>
          </p:cNvPr>
          <p:cNvSpPr txBox="1"/>
          <p:nvPr/>
        </p:nvSpPr>
        <p:spPr>
          <a:xfrm>
            <a:off x="1071831" y="837565"/>
            <a:ext cx="10004485" cy="4401205"/>
          </a:xfrm>
          <a:prstGeom prst="rect">
            <a:avLst/>
          </a:prstGeom>
          <a:noFill/>
        </p:spPr>
        <p:txBody>
          <a:bodyPr wrap="square">
            <a:spAutoFit/>
          </a:bodyPr>
          <a:lstStyle/>
          <a:p>
            <a:r>
              <a:rPr lang="nl-BE" sz="2800" b="1"/>
              <a:t>DEELNAME AAN WEDSTRIJDEN</a:t>
            </a:r>
          </a:p>
          <a:p>
            <a:endParaRPr lang="nl-BE" sz="2800" b="1"/>
          </a:p>
          <a:p>
            <a:r>
              <a:rPr lang="nl-NL" sz="2800" b="1">
                <a:highlight>
                  <a:srgbClr val="FFFF00"/>
                </a:highlight>
              </a:rPr>
              <a:t>SAMENSTELLING VAN DE PLOEGEN</a:t>
            </a:r>
          </a:p>
          <a:p>
            <a:endParaRPr lang="nl-NL" sz="2800" b="1">
              <a:highlight>
                <a:srgbClr val="FFFF00"/>
              </a:highlight>
            </a:endParaRPr>
          </a:p>
          <a:p>
            <a:r>
              <a:rPr lang="nl-NL" sz="2800" b="1"/>
              <a:t>Er mogen </a:t>
            </a:r>
            <a:r>
              <a:rPr lang="nl-NL" sz="2800" b="1" u="sng"/>
              <a:t>maximaal 12 spelers </a:t>
            </a:r>
            <a:r>
              <a:rPr lang="nl-NL" sz="2800" b="1"/>
              <a:t>genoteerd/aangeduid worden op het (elektronisch) wedstrijdblad, dit met inbegrip van de (eventuele) libero’s. </a:t>
            </a:r>
          </a:p>
          <a:p>
            <a:endParaRPr lang="nl-NL" sz="2800" b="1"/>
          </a:p>
          <a:p>
            <a:r>
              <a:rPr lang="nl-NL" sz="2800" b="1"/>
              <a:t>Deze dienen niet voor aanvang van de wedstrijd afzonderlijk aangeduid te worden. </a:t>
            </a:r>
            <a:endParaRPr lang="nl-BE" sz="2800" b="1"/>
          </a:p>
        </p:txBody>
      </p:sp>
    </p:spTree>
    <p:extLst>
      <p:ext uri="{BB962C8B-B14F-4D97-AF65-F5344CB8AC3E}">
        <p14:creationId xmlns:p14="http://schemas.microsoft.com/office/powerpoint/2010/main" val="89910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 calcmode="lin" valueType="num">
                                      <p:cBhvr additive="base">
                                        <p:cTn id="1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900C06C4-08FD-BCD2-B392-FB7F3B15A239}"/>
              </a:ext>
            </a:extLst>
          </p:cNvPr>
          <p:cNvSpPr txBox="1"/>
          <p:nvPr/>
        </p:nvSpPr>
        <p:spPr>
          <a:xfrm>
            <a:off x="664234" y="586596"/>
            <a:ext cx="10774392" cy="5693866"/>
          </a:xfrm>
          <a:prstGeom prst="rect">
            <a:avLst/>
          </a:prstGeom>
          <a:noFill/>
        </p:spPr>
        <p:txBody>
          <a:bodyPr wrap="square">
            <a:spAutoFit/>
          </a:bodyPr>
          <a:lstStyle/>
          <a:p>
            <a:r>
              <a:rPr lang="nl-NL" sz="2800" b="1">
                <a:highlight>
                  <a:srgbClr val="FFFF00"/>
                </a:highlight>
              </a:rPr>
              <a:t>WEDSTRIJDKLEDIJ</a:t>
            </a:r>
          </a:p>
          <a:p>
            <a:endParaRPr lang="nl-NL" sz="2800" b="1">
              <a:highlight>
                <a:srgbClr val="FFFF00"/>
              </a:highlight>
            </a:endParaRPr>
          </a:p>
          <a:p>
            <a:r>
              <a:rPr lang="nl-NL" sz="2800" b="1"/>
              <a:t>Iedere spe(e)l(st)er moet in uniforme kledij en met duidelijke nummering aan de wedstrijd deelnemen. </a:t>
            </a:r>
          </a:p>
          <a:p>
            <a:r>
              <a:rPr lang="nl-NL" sz="2800" b="1"/>
              <a:t>- Nummering van 1 tot 99 is toegelaten.</a:t>
            </a:r>
          </a:p>
          <a:p>
            <a:r>
              <a:rPr lang="nl-NL" sz="2800" b="1"/>
              <a:t>- De nummers moeten duidelijk leesbaar zijn.</a:t>
            </a:r>
          </a:p>
          <a:p>
            <a:r>
              <a:rPr lang="nl-NL" sz="2800" b="1"/>
              <a:t>- De nummering moet op de borst en rug staan.</a:t>
            </a:r>
          </a:p>
          <a:p>
            <a:endParaRPr lang="nl-NL" sz="2800" b="1"/>
          </a:p>
          <a:p>
            <a:r>
              <a:rPr lang="nl-NL" sz="2800" b="1"/>
              <a:t>De libero(’s) neemt (nemen) aan de wedstrijd deel met een uitrusting die contrasterend is aan de andere spelers/speelsters. </a:t>
            </a:r>
          </a:p>
          <a:p>
            <a:endParaRPr lang="nl-NL" sz="2800" b="1"/>
          </a:p>
          <a:p>
            <a:r>
              <a:rPr lang="nl-NL" sz="2800" b="1"/>
              <a:t>Omdat de libero’s gewisseld kunnen worden, </a:t>
            </a:r>
          </a:p>
          <a:p>
            <a:r>
              <a:rPr lang="nl-NL" sz="2800" b="1"/>
              <a:t>hoeft er geen nummer op het shirt te staan. </a:t>
            </a:r>
            <a:endParaRPr lang="nl-BE" sz="2800" b="1"/>
          </a:p>
        </p:txBody>
      </p:sp>
    </p:spTree>
    <p:extLst>
      <p:ext uri="{BB962C8B-B14F-4D97-AF65-F5344CB8AC3E}">
        <p14:creationId xmlns:p14="http://schemas.microsoft.com/office/powerpoint/2010/main" val="27459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calcmode="lin" valueType="num">
                                      <p:cBhvr additive="base">
                                        <p:cTn id="3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barn(inVertical)">
                                      <p:cBhvr>
                                        <p:cTn id="40" dur="500"/>
                                        <p:tgtEl>
                                          <p:spTgt spid="3">
                                            <p:txEl>
                                              <p:pRg st="9" end="9"/>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barn(inVertical)">
                                      <p:cBhvr>
                                        <p:cTn id="4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1FDF16B-FC23-7E94-E5BA-4320BCEB284A}"/>
              </a:ext>
            </a:extLst>
          </p:cNvPr>
          <p:cNvSpPr txBox="1"/>
          <p:nvPr/>
        </p:nvSpPr>
        <p:spPr>
          <a:xfrm>
            <a:off x="586596" y="483079"/>
            <a:ext cx="10489721" cy="5262979"/>
          </a:xfrm>
          <a:prstGeom prst="rect">
            <a:avLst/>
          </a:prstGeom>
          <a:noFill/>
        </p:spPr>
        <p:txBody>
          <a:bodyPr wrap="square">
            <a:spAutoFit/>
          </a:bodyPr>
          <a:lstStyle/>
          <a:p>
            <a:r>
              <a:rPr lang="nl-NL" sz="2800" b="1">
                <a:highlight>
                  <a:srgbClr val="FFFF00"/>
                </a:highlight>
              </a:rPr>
              <a:t>ELEKTRONISCH WEDSTRIJDBLAD</a:t>
            </a:r>
          </a:p>
          <a:p>
            <a:endParaRPr lang="nl-NL" sz="2800" b="1"/>
          </a:p>
          <a:p>
            <a:endParaRPr lang="nl-NL" sz="2800" b="1"/>
          </a:p>
          <a:p>
            <a:r>
              <a:rPr lang="nl-NL" sz="2800" b="1"/>
              <a:t>De thuisploeg zorgt voor een tablet waarop met elektronisch wedstrijdblad kan worden gemarkeerd. </a:t>
            </a:r>
          </a:p>
          <a:p>
            <a:endParaRPr lang="nl-NL" sz="2800" b="1"/>
          </a:p>
          <a:p>
            <a:r>
              <a:rPr lang="nl-NL" sz="2800" b="1"/>
              <a:t>Het is belangrijk dat steeds de laatste versie van VolleySpike geïnstalleerd is. </a:t>
            </a:r>
          </a:p>
          <a:p>
            <a:endParaRPr lang="nl-NL" sz="2800" b="1"/>
          </a:p>
          <a:p>
            <a:r>
              <a:rPr lang="nl-NL" sz="2800" b="1"/>
              <a:t>Afhankelijk van de wedstrijd wordt automatisch de passende versie van de app gekoppeld aan het wedstrijdnummer. </a:t>
            </a:r>
          </a:p>
          <a:p>
            <a:r>
              <a:rPr lang="nl-NL" sz="2800" b="1"/>
              <a:t>De club hoeft hier niets voor te doen.</a:t>
            </a:r>
            <a:endParaRPr lang="nl-BE" sz="2800" b="1"/>
          </a:p>
        </p:txBody>
      </p:sp>
    </p:spTree>
    <p:extLst>
      <p:ext uri="{BB962C8B-B14F-4D97-AF65-F5344CB8AC3E}">
        <p14:creationId xmlns:p14="http://schemas.microsoft.com/office/powerpoint/2010/main" val="231061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circle(in)">
                                      <p:cBhvr>
                                        <p:cTn id="12" dur="20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additive="base">
                                        <p:cTn id="1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 calcmode="lin" valueType="num">
                                      <p:cBhvr additive="base">
                                        <p:cTn id="2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99A434A9-D4E2-624E-590E-2C723E7EB19F}"/>
              </a:ext>
            </a:extLst>
          </p:cNvPr>
          <p:cNvSpPr txBox="1"/>
          <p:nvPr/>
        </p:nvSpPr>
        <p:spPr>
          <a:xfrm>
            <a:off x="603849" y="457201"/>
            <a:ext cx="9238890" cy="6632585"/>
          </a:xfrm>
          <a:prstGeom prst="rect">
            <a:avLst/>
          </a:prstGeom>
          <a:noFill/>
        </p:spPr>
        <p:txBody>
          <a:bodyPr wrap="square">
            <a:spAutoFit/>
          </a:bodyPr>
          <a:lstStyle/>
          <a:p>
            <a:r>
              <a:rPr lang="nl-NL" sz="2800" b="1"/>
              <a:t>Indien de tablet niet functioneert of uitvalt, dient er een vereenvoudigd papieren wedstrijdblad voor handen te zijn om de wedstrijd verder te markeren. </a:t>
            </a:r>
          </a:p>
          <a:p>
            <a:r>
              <a:rPr lang="nl-NL" sz="2800" b="1"/>
              <a:t>De score wordt ingegeven in VolleyAdmin2 en </a:t>
            </a:r>
          </a:p>
          <a:p>
            <a:r>
              <a:rPr lang="nl-NL" sz="2800" b="1"/>
              <a:t>het wedstrijdblad dient aan de competitieverantwoordelijke bezorgd te worden. </a:t>
            </a:r>
            <a:r>
              <a:rPr lang="nl-NL" sz="2800" b="1" i="1">
                <a:solidFill>
                  <a:srgbClr val="FF0000"/>
                </a:solidFill>
              </a:rPr>
              <a:t>= Alfons Smets</a:t>
            </a:r>
          </a:p>
          <a:p>
            <a:r>
              <a:rPr lang="nl-NL" sz="2800" b="1"/>
              <a:t>Dit mag digitaal gebeuren. </a:t>
            </a:r>
            <a:r>
              <a:rPr lang="nl-NL" sz="2800" b="1" i="1">
                <a:solidFill>
                  <a:srgbClr val="FF0000"/>
                </a:solidFill>
              </a:rPr>
              <a:t>= alfons.smets2@telenet.be</a:t>
            </a:r>
          </a:p>
          <a:p>
            <a:endParaRPr lang="nl-NL" sz="2800" b="1"/>
          </a:p>
          <a:p>
            <a:r>
              <a:rPr lang="nl-NL" sz="2800" b="1" i="1">
                <a:solidFill>
                  <a:srgbClr val="FF0000"/>
                </a:solidFill>
                <a:effectLst/>
                <a:latin typeface="Calibri" panose="020F0502020204030204" pitchFamily="34" charset="0"/>
                <a:ea typeface="Calibri" panose="020F0502020204030204" pitchFamily="34" charset="0"/>
                <a:cs typeface="Calibri" panose="020F0502020204030204" pitchFamily="34" charset="0"/>
              </a:rPr>
              <a:t>In alle reeksen van de jeugdcompetitie wordt het gebruik van VolleySpike ingevoerd.</a:t>
            </a:r>
            <a:endParaRPr lang="nl-BE" sz="2800" b="1" i="1">
              <a:effectLst/>
              <a:latin typeface="Calibri" panose="020F0502020204030204" pitchFamily="34" charset="0"/>
              <a:ea typeface="Calibri" panose="020F0502020204030204" pitchFamily="34" charset="0"/>
              <a:cs typeface="Times New Roman" panose="02020603050405020304" pitchFamily="18" charset="0"/>
            </a:endParaRPr>
          </a:p>
          <a:p>
            <a:pPr>
              <a:spcAft>
                <a:spcPts val="600"/>
              </a:spcAft>
            </a:pPr>
            <a:r>
              <a:rPr lang="nl-NL" sz="2800" b="1" i="1">
                <a:solidFill>
                  <a:srgbClr val="FF0000"/>
                </a:solidFill>
                <a:effectLst/>
                <a:latin typeface="Calibri" panose="020F0502020204030204" pitchFamily="34" charset="0"/>
                <a:ea typeface="Calibri" panose="020F0502020204030204" pitchFamily="34" charset="0"/>
                <a:cs typeface="Calibri" panose="020F0502020204030204" pitchFamily="34" charset="0"/>
              </a:rPr>
              <a:t>Omdat er enkel op niveau 1 regels omtrent horizontaal vlotten van toepassing zijn, wordt er voor de wedstrijden op niveau 1 een andere werkwijze toegepast dan in de andere niveaus.</a:t>
            </a:r>
            <a:endParaRPr lang="nl-BE" sz="2800" b="1" i="1">
              <a:effectLst/>
              <a:latin typeface="Calibri" panose="020F0502020204030204" pitchFamily="34" charset="0"/>
              <a:ea typeface="Calibri" panose="020F0502020204030204" pitchFamily="34" charset="0"/>
              <a:cs typeface="Times New Roman" panose="02020603050405020304" pitchFamily="18" charset="0"/>
            </a:endParaRPr>
          </a:p>
          <a:p>
            <a:endParaRPr lang="nl-BE" sz="2800" b="1"/>
          </a:p>
        </p:txBody>
      </p:sp>
    </p:spTree>
    <p:extLst>
      <p:ext uri="{BB962C8B-B14F-4D97-AF65-F5344CB8AC3E}">
        <p14:creationId xmlns:p14="http://schemas.microsoft.com/office/powerpoint/2010/main" val="169870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additive="base">
                                        <p:cTn id="2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6C8D9FC-CBBC-3DBE-FAA0-4776B97C98AD}"/>
              </a:ext>
            </a:extLst>
          </p:cNvPr>
          <p:cNvSpPr txBox="1"/>
          <p:nvPr/>
        </p:nvSpPr>
        <p:spPr>
          <a:xfrm>
            <a:off x="802256" y="802258"/>
            <a:ext cx="9178505" cy="4401205"/>
          </a:xfrm>
          <a:prstGeom prst="rect">
            <a:avLst/>
          </a:prstGeom>
          <a:noFill/>
        </p:spPr>
        <p:txBody>
          <a:bodyPr wrap="square">
            <a:spAutoFit/>
          </a:bodyPr>
          <a:lstStyle/>
          <a:p>
            <a:r>
              <a:rPr lang="nl-NL" sz="2800" b="1">
                <a:highlight>
                  <a:srgbClr val="FFFF00"/>
                </a:highlight>
              </a:rPr>
              <a:t>VERLATEN VAN DE WEDSTRIJD</a:t>
            </a:r>
          </a:p>
          <a:p>
            <a:endParaRPr lang="nl-NL" sz="2800" b="1"/>
          </a:p>
          <a:p>
            <a:r>
              <a:rPr lang="nl-NL" sz="2800" b="1"/>
              <a:t>Voor de aanvang van het spel of tijdens de wedstrijd kunnen de deelnemers de wedstrijd verlaten. </a:t>
            </a:r>
          </a:p>
          <a:p>
            <a:endParaRPr lang="nl-NL" sz="2800" b="1"/>
          </a:p>
          <a:p>
            <a:r>
              <a:rPr lang="nl-NL" sz="2800" b="1"/>
              <a:t>Dit wordt gemeld aan de scheidsrechter. </a:t>
            </a:r>
          </a:p>
          <a:p>
            <a:endParaRPr lang="nl-NL" sz="2800" b="1"/>
          </a:p>
          <a:p>
            <a:r>
              <a:rPr lang="nl-NL" sz="2800" b="1"/>
              <a:t>Een deelnemer die de wedstrijd verlaten heeft, kan niet </a:t>
            </a:r>
          </a:p>
          <a:p>
            <a:r>
              <a:rPr lang="nl-NL" sz="2800" b="1"/>
              <a:t>opnieuw ingeschreven worden, voor geen enkele functie tijdens deze wedstrijd.</a:t>
            </a:r>
            <a:endParaRPr lang="nl-BE" sz="2800" b="1"/>
          </a:p>
        </p:txBody>
      </p:sp>
    </p:spTree>
    <p:extLst>
      <p:ext uri="{BB962C8B-B14F-4D97-AF65-F5344CB8AC3E}">
        <p14:creationId xmlns:p14="http://schemas.microsoft.com/office/powerpoint/2010/main" val="1763480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6BD1D182-0DF6-6A89-D642-D35281B8024D}"/>
              </a:ext>
            </a:extLst>
          </p:cNvPr>
          <p:cNvSpPr txBox="1"/>
          <p:nvPr/>
        </p:nvSpPr>
        <p:spPr>
          <a:xfrm>
            <a:off x="1149469" y="794432"/>
            <a:ext cx="9021074" cy="5032211"/>
          </a:xfrm>
          <a:prstGeom prst="rect">
            <a:avLst/>
          </a:prstGeom>
          <a:noFill/>
        </p:spPr>
        <p:txBody>
          <a:bodyPr wrap="square">
            <a:spAutoFit/>
          </a:bodyPr>
          <a:lstStyle/>
          <a:p>
            <a:r>
              <a:rPr lang="nl-BE" sz="2800" b="1">
                <a:highlight>
                  <a:srgbClr val="FFFF00"/>
                </a:highlight>
              </a:rPr>
              <a:t>OPSTELLING</a:t>
            </a:r>
          </a:p>
          <a:p>
            <a:endParaRPr lang="nl-BE" sz="2800" b="1">
              <a:highlight>
                <a:srgbClr val="FFFF00"/>
              </a:highlight>
            </a:endParaRPr>
          </a:p>
          <a:p>
            <a:pPr marL="226695">
              <a:lnSpc>
                <a:spcPct val="107000"/>
              </a:lnSpc>
              <a:spcAft>
                <a:spcPts val="800"/>
              </a:spcAft>
            </a:pPr>
            <a:r>
              <a:rPr lang="nl-BE" sz="2800" b="1" kern="100">
                <a:effectLst/>
                <a:latin typeface="Arial" panose="020B0604020202020204" pitchFamily="34" charset="0"/>
                <a:ea typeface="Calibri" panose="020F0502020204030204" pitchFamily="34" charset="0"/>
                <a:cs typeface="Times New Roman" panose="02020603050405020304" pitchFamily="18" charset="0"/>
              </a:rPr>
              <a:t>Specifiek bij U11: </a:t>
            </a:r>
            <a:endParaRPr lang="nl-BE" sz="2800" b="1" kern="100">
              <a:effectLst/>
              <a:latin typeface="Calibri" panose="020F0502020204030204" pitchFamily="34" charset="0"/>
              <a:ea typeface="Calibri" panose="020F0502020204030204" pitchFamily="34" charset="0"/>
              <a:cs typeface="Times New Roman" panose="02020603050405020304" pitchFamily="18" charset="0"/>
            </a:endParaRPr>
          </a:p>
          <a:p>
            <a:pPr marL="810260" indent="-269875">
              <a:lnSpc>
                <a:spcPct val="107000"/>
              </a:lnSpc>
              <a:spcAft>
                <a:spcPts val="800"/>
              </a:spcAft>
            </a:pPr>
            <a:r>
              <a:rPr lang="nl-BE" sz="2800" b="1" kern="100">
                <a:effectLst/>
                <a:latin typeface="Calibri" panose="020F0502020204030204" pitchFamily="34" charset="0"/>
                <a:ea typeface="Calibri" panose="020F0502020204030204" pitchFamily="34" charset="0"/>
                <a:cs typeface="Calibri" panose="020F0502020204030204" pitchFamily="34" charset="0"/>
              </a:rPr>
              <a:t>o Op het moment van de opslag moeten bij beide teams de spelers in correcte volgorde staan: speler 1 slaat/sloeg op en speler 2 staat rechts van speler 3.</a:t>
            </a:r>
          </a:p>
          <a:p>
            <a:pPr marL="810260" indent="-269875">
              <a:lnSpc>
                <a:spcPct val="107000"/>
              </a:lnSpc>
              <a:spcAft>
                <a:spcPts val="800"/>
              </a:spcAft>
            </a:pPr>
            <a:endParaRPr lang="nl-BE" sz="2800" b="1" kern="100">
              <a:effectLst/>
              <a:latin typeface="Calibri" panose="020F0502020204030204" pitchFamily="34" charset="0"/>
              <a:ea typeface="Calibri" panose="020F0502020204030204" pitchFamily="34" charset="0"/>
              <a:cs typeface="Times New Roman" panose="02020603050405020304" pitchFamily="18" charset="0"/>
            </a:endParaRPr>
          </a:p>
          <a:p>
            <a:pPr marL="810260" indent="-269875">
              <a:lnSpc>
                <a:spcPct val="107000"/>
              </a:lnSpc>
              <a:spcAft>
                <a:spcPts val="800"/>
              </a:spcAft>
            </a:pPr>
            <a:r>
              <a:rPr lang="nl-BE" sz="2800" b="1" kern="100">
                <a:solidFill>
                  <a:srgbClr val="FF0000"/>
                </a:solidFill>
                <a:effectLst/>
                <a:latin typeface="Calibri" panose="020F0502020204030204" pitchFamily="34" charset="0"/>
                <a:ea typeface="Calibri" panose="020F0502020204030204" pitchFamily="34" charset="0"/>
                <a:cs typeface="Calibri" panose="020F0502020204030204" pitchFamily="34" charset="0"/>
              </a:rPr>
              <a:t>o </a:t>
            </a:r>
            <a:r>
              <a:rPr lang="nl-BE" sz="2800" b="1" strike="sngStrike" kern="100">
                <a:solidFill>
                  <a:srgbClr val="FF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Het is verplicht op één lijn (evenwijdig </a:t>
            </a:r>
            <a:r>
              <a:rPr lang="nl-BE" sz="2800" b="1" strike="sngStrike" kern="100" err="1">
                <a:solidFill>
                  <a:srgbClr val="FF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tov</a:t>
            </a:r>
            <a:r>
              <a:rPr lang="nl-BE" sz="2800" b="1" strike="sngStrike" kern="100">
                <a:solidFill>
                  <a:srgbClr val="FF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het net) te starten bij de opslag van de tegenpartij</a:t>
            </a:r>
            <a:r>
              <a:rPr lang="nl-BE" sz="2800" b="1" kern="10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p>
          <a:p>
            <a:pPr marL="810260" indent="-269875">
              <a:lnSpc>
                <a:spcPct val="107000"/>
              </a:lnSpc>
              <a:spcAft>
                <a:spcPts val="800"/>
              </a:spcAft>
            </a:pPr>
            <a:r>
              <a:rPr lang="nl-BE" sz="2800" b="1" kern="100">
                <a:solidFill>
                  <a:srgbClr val="FF0000"/>
                </a:solidFill>
                <a:effectLst/>
                <a:latin typeface="Calibri" panose="020F0502020204030204" pitchFamily="34" charset="0"/>
                <a:ea typeface="Calibri" panose="020F0502020204030204" pitchFamily="34" charset="0"/>
                <a:cs typeface="Calibri" panose="020F0502020204030204" pitchFamily="34" charset="0"/>
              </a:rPr>
              <a:t>Na de opslag is men vrij om eigen posities in te nemen.</a:t>
            </a:r>
            <a:endParaRPr lang="nl-BE" sz="2800" b="1"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4135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3A558106-C699-DEF3-EF46-BFB78A787D6C}"/>
              </a:ext>
            </a:extLst>
          </p:cNvPr>
          <p:cNvSpPr txBox="1"/>
          <p:nvPr/>
        </p:nvSpPr>
        <p:spPr>
          <a:xfrm>
            <a:off x="1158455" y="1659285"/>
            <a:ext cx="9875090" cy="3539430"/>
          </a:xfrm>
          <a:prstGeom prst="rect">
            <a:avLst/>
          </a:prstGeom>
          <a:noFill/>
        </p:spPr>
        <p:txBody>
          <a:bodyPr wrap="square">
            <a:spAutoFit/>
          </a:bodyPr>
          <a:lstStyle/>
          <a:p>
            <a:r>
              <a:rPr lang="nl-NL" sz="2800" b="1">
                <a:highlight>
                  <a:srgbClr val="FFFF00"/>
                </a:highlight>
              </a:rPr>
              <a:t>COACHES</a:t>
            </a:r>
          </a:p>
          <a:p>
            <a:endParaRPr lang="nl-NL" sz="2800" b="1"/>
          </a:p>
          <a:p>
            <a:r>
              <a:rPr lang="nl-NL" sz="2800" b="1"/>
              <a:t>Er mogen 2 volwaardige coaches zijn, maar deze mogen niet gelijktijdig rechtstaan. </a:t>
            </a:r>
          </a:p>
          <a:p>
            <a:r>
              <a:rPr lang="nl-NL" sz="2800" b="1"/>
              <a:t>Enkel de rechtstaande coach vraagt de time-out en de wissel aan.</a:t>
            </a:r>
          </a:p>
          <a:p>
            <a:endParaRPr lang="nl-NL" sz="2800" b="1"/>
          </a:p>
          <a:p>
            <a:r>
              <a:rPr lang="nl-NL" sz="2800" b="1">
                <a:solidFill>
                  <a:srgbClr val="FF0000"/>
                </a:solidFill>
              </a:rPr>
              <a:t>Zoals voorzien in de Internationale Volleybal Spelregels kan de coaching-staf uit een coach en 2 assistent-coachen bestaan.</a:t>
            </a:r>
            <a:endParaRPr lang="nl-BE" sz="2800" b="1">
              <a:solidFill>
                <a:srgbClr val="FF0000"/>
              </a:solidFill>
            </a:endParaRPr>
          </a:p>
        </p:txBody>
      </p:sp>
    </p:spTree>
    <p:extLst>
      <p:ext uri="{BB962C8B-B14F-4D97-AF65-F5344CB8AC3E}">
        <p14:creationId xmlns:p14="http://schemas.microsoft.com/office/powerpoint/2010/main" val="300509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 calcmode="lin" valueType="num">
                                      <p:cBhvr additive="base">
                                        <p:cTn id="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2DB940B6-7335-BC5F-CB60-6EABC8AA9937}"/>
              </a:ext>
            </a:extLst>
          </p:cNvPr>
          <p:cNvSpPr txBox="1"/>
          <p:nvPr/>
        </p:nvSpPr>
        <p:spPr>
          <a:xfrm>
            <a:off x="1270240" y="751300"/>
            <a:ext cx="6094562" cy="523220"/>
          </a:xfrm>
          <a:prstGeom prst="rect">
            <a:avLst/>
          </a:prstGeom>
          <a:noFill/>
        </p:spPr>
        <p:txBody>
          <a:bodyPr wrap="square">
            <a:spAutoFit/>
          </a:bodyPr>
          <a:lstStyle/>
          <a:p>
            <a:r>
              <a:rPr lang="nl-NL" sz="2800" b="1" u="none" strike="noStrike">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  Kalenderwijzigingen</a:t>
            </a:r>
            <a:endParaRPr lang="nl-BE" sz="2800"/>
          </a:p>
        </p:txBody>
      </p:sp>
      <p:sp>
        <p:nvSpPr>
          <p:cNvPr id="5" name="Tekstvak 4">
            <a:extLst>
              <a:ext uri="{FF2B5EF4-FFF2-40B4-BE49-F238E27FC236}">
                <a16:creationId xmlns:a16="http://schemas.microsoft.com/office/drawing/2014/main" id="{E38B5DCC-EEAE-D409-C146-8A2742FC2AED}"/>
              </a:ext>
            </a:extLst>
          </p:cNvPr>
          <p:cNvSpPr txBox="1"/>
          <p:nvPr/>
        </p:nvSpPr>
        <p:spPr>
          <a:xfrm>
            <a:off x="817712" y="1654430"/>
            <a:ext cx="10556576" cy="2831544"/>
          </a:xfrm>
          <a:prstGeom prst="rect">
            <a:avLst/>
          </a:prstGeom>
          <a:noFill/>
        </p:spPr>
        <p:txBody>
          <a:bodyPr wrap="square">
            <a:spAutoFit/>
          </a:bodyPr>
          <a:lstStyle/>
          <a:p>
            <a:pPr>
              <a:spcAft>
                <a:spcPts val="600"/>
              </a:spcAft>
              <a:tabLst>
                <a:tab pos="180340" algn="l"/>
                <a:tab pos="540385" algn="l"/>
              </a:tabLst>
            </a:pPr>
            <a:r>
              <a:rPr lang="nl-BE" sz="2800" b="1">
                <a:effectLst/>
                <a:latin typeface="Calibri" panose="020F0502020204030204" pitchFamily="34" charset="0"/>
                <a:ea typeface="Times New Roman" panose="02020603050405020304" pitchFamily="18" charset="0"/>
                <a:cs typeface="Calibri" panose="020F0502020204030204" pitchFamily="34" charset="0"/>
              </a:rPr>
              <a:t>Alle aanvragen worden door de tegenstrever binnen de 7 kalenderdagen volgend op de ontvangstdatum beantwoord.</a:t>
            </a:r>
          </a:p>
          <a:p>
            <a:pPr>
              <a:spcAft>
                <a:spcPts val="600"/>
              </a:spcAft>
              <a:tabLst>
                <a:tab pos="180340" algn="l"/>
                <a:tab pos="540385" algn="l"/>
              </a:tabLst>
            </a:pP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tabLst>
                <a:tab pos="180340" algn="l"/>
                <a:tab pos="540385" algn="l"/>
              </a:tabLst>
            </a:pPr>
            <a:r>
              <a:rPr lang="nl-BE" sz="2800" b="1">
                <a:effectLst/>
                <a:latin typeface="Calibri" panose="020F0502020204030204" pitchFamily="34" charset="0"/>
                <a:ea typeface="Times New Roman" panose="02020603050405020304" pitchFamily="18" charset="0"/>
                <a:cs typeface="Calibri" panose="020F0502020204030204" pitchFamily="34" charset="0"/>
              </a:rPr>
              <a:t>Indien de betrokken ploeg niet antwoordt binnen de 7 kalenderdagen wordt dit stilzwijgend aanzien als akkoord </a:t>
            </a: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en wordt de aanvraag tot wijziging door de competitieleider automatisch goedgekeurd</a:t>
            </a:r>
            <a:r>
              <a:rPr lang="nl-BE" sz="2800" b="1">
                <a:effectLst/>
                <a:latin typeface="Calibri" panose="020F0502020204030204" pitchFamily="34" charset="0"/>
                <a:ea typeface="Times New Roman" panose="02020603050405020304" pitchFamily="18" charset="0"/>
                <a:cs typeface="Calibri" panose="020F0502020204030204" pitchFamily="34" charset="0"/>
              </a:rPr>
              <a:t>.</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277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5D606F16-26A7-630F-AD9B-F604F4A13D97}"/>
              </a:ext>
            </a:extLst>
          </p:cNvPr>
          <p:cNvSpPr txBox="1"/>
          <p:nvPr/>
        </p:nvSpPr>
        <p:spPr>
          <a:xfrm>
            <a:off x="1115323" y="366623"/>
            <a:ext cx="9961353" cy="5693866"/>
          </a:xfrm>
          <a:prstGeom prst="rect">
            <a:avLst/>
          </a:prstGeom>
          <a:noFill/>
        </p:spPr>
        <p:txBody>
          <a:bodyPr wrap="square">
            <a:spAutoFit/>
          </a:bodyPr>
          <a:lstStyle/>
          <a:p>
            <a:r>
              <a:rPr lang="nl-NL" sz="2800" b="1">
                <a:highlight>
                  <a:srgbClr val="FFFF00"/>
                </a:highlight>
              </a:rPr>
              <a:t>AANTAL SETS EN PUNTENTELLING</a:t>
            </a:r>
          </a:p>
          <a:p>
            <a:r>
              <a:rPr lang="nl-NL" sz="2800" b="1"/>
              <a:t>Er worden steeds 4 sets tot 25 punten (met twee punten verschil) gespeeld </a:t>
            </a:r>
          </a:p>
          <a:p>
            <a:r>
              <a:rPr lang="nl-NL" sz="2800" b="1"/>
              <a:t>Bij een 2-2 gelijkstand wordt een vijfde set tot 15 punten (met twee punten verschil) gespeeld.</a:t>
            </a:r>
          </a:p>
          <a:p>
            <a:endParaRPr lang="nl-NL" sz="2800" b="1"/>
          </a:p>
          <a:p>
            <a:r>
              <a:rPr lang="nl-NL" sz="2800" b="1">
                <a:highlight>
                  <a:srgbClr val="FFFF00"/>
                </a:highlight>
              </a:rPr>
              <a:t>OPSLAG</a:t>
            </a:r>
          </a:p>
          <a:p>
            <a:r>
              <a:rPr lang="nl-NL" sz="2800" b="1"/>
              <a:t>U11 en U13 draaien op alle niveaus door na drie opslagen. </a:t>
            </a:r>
          </a:p>
          <a:p>
            <a:r>
              <a:rPr lang="nl-NL" sz="2800" b="1"/>
              <a:t>U15 en ouder volgens de Internationale Spelregels</a:t>
            </a:r>
          </a:p>
          <a:p>
            <a:endParaRPr lang="nl-NL" sz="2800" b="1"/>
          </a:p>
          <a:p>
            <a:r>
              <a:rPr lang="nl-NL" sz="2800" b="1">
                <a:highlight>
                  <a:srgbClr val="FFFF00"/>
                </a:highlight>
              </a:rPr>
              <a:t>TIME-OUT</a:t>
            </a:r>
          </a:p>
          <a:p>
            <a:r>
              <a:rPr lang="nl-NL" sz="2800" b="1"/>
              <a:t>Per set heeft elke ploeg recht op twee time-outs (</a:t>
            </a:r>
            <a:r>
              <a:rPr lang="nl-NL" sz="2800" b="1" u="sng"/>
              <a:t>max 60 sec</a:t>
            </a:r>
            <a:r>
              <a:rPr lang="nl-NL" sz="2800" b="1"/>
              <a:t>). </a:t>
            </a:r>
          </a:p>
          <a:p>
            <a:r>
              <a:rPr lang="nl-NL" sz="2800" b="1"/>
              <a:t>Beide coaches mogen op het terrein tijdens de time-out.</a:t>
            </a:r>
            <a:endParaRPr lang="nl-BE" sz="2800" b="1"/>
          </a:p>
        </p:txBody>
      </p:sp>
    </p:spTree>
    <p:extLst>
      <p:ext uri="{BB962C8B-B14F-4D97-AF65-F5344CB8AC3E}">
        <p14:creationId xmlns:p14="http://schemas.microsoft.com/office/powerpoint/2010/main" val="118992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 calcmode="lin" valueType="num">
                                      <p:cBhvr additive="base">
                                        <p:cTn id="2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arn(inVertical)">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2DB7C6DA-4CEB-28F4-7E31-40E34199DB6F}"/>
              </a:ext>
            </a:extLst>
          </p:cNvPr>
          <p:cNvSpPr txBox="1"/>
          <p:nvPr/>
        </p:nvSpPr>
        <p:spPr>
          <a:xfrm>
            <a:off x="1166722" y="861060"/>
            <a:ext cx="8934810" cy="4401205"/>
          </a:xfrm>
          <a:prstGeom prst="rect">
            <a:avLst/>
          </a:prstGeom>
          <a:noFill/>
        </p:spPr>
        <p:txBody>
          <a:bodyPr wrap="square">
            <a:spAutoFit/>
          </a:bodyPr>
          <a:lstStyle/>
          <a:p>
            <a:r>
              <a:rPr lang="nl-NL" sz="2800" b="1">
                <a:highlight>
                  <a:srgbClr val="FFFF00"/>
                </a:highlight>
              </a:rPr>
              <a:t>WISSELS</a:t>
            </a:r>
          </a:p>
          <a:p>
            <a:endParaRPr lang="nl-NL" sz="2800" b="1"/>
          </a:p>
          <a:p>
            <a:r>
              <a:rPr lang="nl-NL" sz="2800" b="1"/>
              <a:t>De wissels gebeuren </a:t>
            </a:r>
            <a:r>
              <a:rPr lang="nl-NL" sz="2800" b="1">
                <a:highlight>
                  <a:srgbClr val="00FFFF"/>
                </a:highlight>
              </a:rPr>
              <a:t>volgens de internationale spelregels</a:t>
            </a:r>
            <a:r>
              <a:rPr lang="nl-NL" sz="2800" b="1"/>
              <a:t>, zonder wisselbordjes. </a:t>
            </a:r>
          </a:p>
          <a:p>
            <a:endParaRPr lang="nl-NL" sz="2800" b="1"/>
          </a:p>
          <a:p>
            <a:r>
              <a:rPr lang="nl-NL" sz="2800" b="1"/>
              <a:t>Per set heeft elke ploeg recht op zes wissels. </a:t>
            </a:r>
          </a:p>
          <a:p>
            <a:r>
              <a:rPr lang="nl-NL" sz="2800" b="1"/>
              <a:t>Coaches worden aangemoedigd om hier te werken volgens de opleidingsfilosofie!</a:t>
            </a:r>
          </a:p>
          <a:p>
            <a:endParaRPr lang="nl-NL" sz="2800" b="1"/>
          </a:p>
          <a:p>
            <a:endParaRPr lang="nl-NL" sz="2800" b="1"/>
          </a:p>
        </p:txBody>
      </p:sp>
    </p:spTree>
    <p:extLst>
      <p:ext uri="{BB962C8B-B14F-4D97-AF65-F5344CB8AC3E}">
        <p14:creationId xmlns:p14="http://schemas.microsoft.com/office/powerpoint/2010/main" val="116896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698943A1-9FF9-8AB3-0242-4261151F262D}"/>
              </a:ext>
            </a:extLst>
          </p:cNvPr>
          <p:cNvSpPr txBox="1"/>
          <p:nvPr/>
        </p:nvSpPr>
        <p:spPr>
          <a:xfrm>
            <a:off x="1500996" y="810884"/>
            <a:ext cx="7988061" cy="455509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tab pos="114300" algn="l"/>
                <a:tab pos="180340" algn="l"/>
                <a:tab pos="540385" algn="l"/>
              </a:tabLst>
              <a:defRPr/>
            </a:pPr>
            <a:r>
              <a:rPr kumimoji="0" lang="nl-BE" sz="2800" b="1" i="1" u="none" strike="noStrike" kern="1200" cap="none" spc="0" normalizeH="0" baseline="0" noProof="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Aanpassing van de procedure voor spelerswissels: </a:t>
            </a:r>
          </a:p>
          <a:p>
            <a:pPr marL="0" marR="0" lvl="0" indent="0" algn="l" defTabSz="914400" rtl="0" eaLnBrk="1" fontAlgn="auto" latinLnBrk="0" hangingPunct="1">
              <a:lnSpc>
                <a:spcPct val="100000"/>
              </a:lnSpc>
              <a:spcBef>
                <a:spcPts val="0"/>
              </a:spcBef>
              <a:spcAft>
                <a:spcPts val="600"/>
              </a:spcAft>
              <a:buClrTx/>
              <a:buSzTx/>
              <a:buFontTx/>
              <a:buNone/>
              <a:tabLst>
                <a:tab pos="114300" algn="l"/>
                <a:tab pos="180340" algn="l"/>
                <a:tab pos="540385" algn="l"/>
              </a:tabLst>
              <a:defRPr/>
            </a:pPr>
            <a:endParaRPr kumimoji="0" lang="nl-BE" sz="2800" b="1" i="1"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71500" algn="l"/>
              </a:tabLst>
              <a:defRPr/>
            </a:pPr>
            <a:r>
              <a:rPr kumimoji="0" lang="nl-NL" sz="2800" b="1" i="1" u="none" strike="noStrike" kern="1200" cap="none" spc="0" normalizeH="0" baseline="0" noProof="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de coach doet de aanvraag voor de wissel met het teken voor spelerswissel</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71500" algn="l"/>
              </a:tabLst>
              <a:defRPr/>
            </a:pPr>
            <a:endParaRPr kumimoji="0" lang="nl-BE" sz="2800" b="1" i="1"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71500" algn="l"/>
              </a:tabLst>
              <a:defRPr/>
            </a:pPr>
            <a:r>
              <a:rPr kumimoji="0" lang="nl-NL" sz="2800" b="1" i="1" u="none" strike="noStrike" kern="1200" cap="none" spc="0" normalizeH="0" baseline="0" noProof="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de aanvraag wordt bevestigd en aangekondigd door de scheidsrechter</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571500" algn="l"/>
              </a:tabLst>
              <a:defRPr/>
            </a:pPr>
            <a:endParaRPr kumimoji="0" lang="nl-BE" sz="2800" b="1" i="1"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571500" algn="l"/>
              </a:tabLst>
              <a:defRPr/>
            </a:pPr>
            <a:r>
              <a:rPr kumimoji="0" lang="nl-NL" sz="2800" b="1" i="1" u="none" strike="noStrike" kern="1200" cap="none" spc="0" normalizeH="0" baseline="0" noProof="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in het geval van meerdere wissels geeft de coach het aantal door na zijn aanvraag tot wissel</a:t>
            </a:r>
            <a:endParaRPr kumimoji="0" lang="nl-BE" sz="2800" b="1" i="1"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152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FD43517D-9503-8F8B-F1F2-9807B5F0035C}"/>
              </a:ext>
            </a:extLst>
          </p:cNvPr>
          <p:cNvSpPr txBox="1"/>
          <p:nvPr/>
        </p:nvSpPr>
        <p:spPr>
          <a:xfrm>
            <a:off x="767750" y="500332"/>
            <a:ext cx="10653623" cy="5693866"/>
          </a:xfrm>
          <a:prstGeom prst="rect">
            <a:avLst/>
          </a:prstGeom>
          <a:noFill/>
        </p:spPr>
        <p:txBody>
          <a:bodyPr wrap="square">
            <a:spAutoFit/>
          </a:bodyPr>
          <a:lstStyle/>
          <a:p>
            <a:r>
              <a:rPr lang="nl-NL" sz="2800" b="1">
                <a:highlight>
                  <a:srgbClr val="FFFF00"/>
                </a:highlight>
              </a:rPr>
              <a:t>LIBERO</a:t>
            </a:r>
          </a:p>
          <a:p>
            <a:endParaRPr lang="nl-NL" sz="2800" b="1">
              <a:highlight>
                <a:srgbClr val="FFFF00"/>
              </a:highlight>
            </a:endParaRPr>
          </a:p>
          <a:p>
            <a:r>
              <a:rPr lang="nl-NL" sz="2800" b="1"/>
              <a:t>Het spelen met één of twee </a:t>
            </a:r>
            <a:r>
              <a:rPr lang="nl-NL" sz="2800" b="1" u="sng"/>
              <a:t>vrije libero's </a:t>
            </a:r>
            <a:r>
              <a:rPr lang="nl-NL" sz="2800" b="1"/>
              <a:t>is enkel toegelaten </a:t>
            </a:r>
            <a:r>
              <a:rPr lang="nl-NL" sz="2800" b="1" u="sng"/>
              <a:t>bij U15 en ouder</a:t>
            </a:r>
            <a:r>
              <a:rPr lang="nl-NL" sz="2800" b="1"/>
              <a:t> op voorwaarde dat de ploeg uit minimum 7 spelers bestaat. </a:t>
            </a:r>
          </a:p>
          <a:p>
            <a:endParaRPr lang="nl-NL" sz="2800" b="1"/>
          </a:p>
          <a:p>
            <a:r>
              <a:rPr lang="nl-NL" sz="2800" b="1"/>
              <a:t>In deze leeftijdscategorieën mag op alle niveaus tussen de sets van libero('s) gewisseld worden. </a:t>
            </a:r>
          </a:p>
          <a:p>
            <a:endParaRPr lang="nl-NL" sz="2800" b="1"/>
          </a:p>
          <a:p>
            <a:r>
              <a:rPr lang="nl-NL" sz="2800" b="1"/>
              <a:t>De libero’s dragen een contrasterend truitje (bv. opwarmshirt). </a:t>
            </a:r>
          </a:p>
          <a:p>
            <a:endParaRPr lang="nl-NL" sz="2800" b="1"/>
          </a:p>
          <a:p>
            <a:r>
              <a:rPr lang="nl-NL" sz="2800" b="1">
                <a:highlight>
                  <a:srgbClr val="00FFFF"/>
                </a:highlight>
              </a:rPr>
              <a:t>Indien met libero werd gespeeld wordt dit per set genoteerd op het (elektronisch) wedstrijdblad in het vak opmerkingen. </a:t>
            </a:r>
          </a:p>
          <a:p>
            <a:r>
              <a:rPr lang="nl-NL" sz="2800" b="1"/>
              <a:t>Vb. Set 1: speler 10 libero. Set 2: speler 6 en 3 libero. </a:t>
            </a:r>
          </a:p>
        </p:txBody>
      </p:sp>
    </p:spTree>
    <p:extLst>
      <p:ext uri="{BB962C8B-B14F-4D97-AF65-F5344CB8AC3E}">
        <p14:creationId xmlns:p14="http://schemas.microsoft.com/office/powerpoint/2010/main" val="60398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down)">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 calcmode="lin" valueType="num">
                                      <p:cBhvr additive="base">
                                        <p:cTn id="2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 calcmode="lin" valueType="num">
                                      <p:cBhvr additive="base">
                                        <p:cTn id="2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925259E0-A105-A5ED-8D25-E74F312298B7}"/>
              </a:ext>
            </a:extLst>
          </p:cNvPr>
          <p:cNvSpPr txBox="1"/>
          <p:nvPr/>
        </p:nvSpPr>
        <p:spPr>
          <a:xfrm>
            <a:off x="1011447" y="289679"/>
            <a:ext cx="10444432" cy="6278642"/>
          </a:xfrm>
          <a:prstGeom prst="rect">
            <a:avLst/>
          </a:prstGeom>
          <a:noFill/>
        </p:spPr>
        <p:txBody>
          <a:bodyPr wrap="square">
            <a:spAutoFit/>
          </a:bodyPr>
          <a:lstStyle/>
          <a:p>
            <a:r>
              <a:rPr kumimoji="0" lang="nl-NL" sz="2800" b="1" i="0" u="none" strike="noStrike" kern="1200" cap="none" spc="0" normalizeH="0" baseline="0" noProof="0">
                <a:ln>
                  <a:noFill/>
                </a:ln>
                <a:solidFill>
                  <a:prstClr val="black"/>
                </a:solidFill>
                <a:effectLst/>
                <a:highlight>
                  <a:srgbClr val="FFFF00"/>
                </a:highlight>
                <a:uLnTx/>
                <a:uFillTx/>
                <a:latin typeface="Calibri" panose="020F0502020204030204"/>
                <a:ea typeface="+mn-ea"/>
                <a:cs typeface="+mn-cs"/>
              </a:rPr>
              <a:t>LIBERO </a:t>
            </a:r>
          </a:p>
          <a:p>
            <a:endParaRPr lang="nl-NL" sz="2800" b="1">
              <a:solidFill>
                <a:prstClr val="black"/>
              </a:solidFill>
              <a:highlight>
                <a:srgbClr val="FFFF00"/>
              </a:highlight>
              <a:latin typeface="Calibri" panose="020F0502020204030204"/>
            </a:endParaRPr>
          </a:p>
          <a:p>
            <a:pPr marL="342900" lvl="0" indent="-342900">
              <a:buFont typeface="Arial" panose="020B0604020202020204" pitchFamily="34" charset="0"/>
              <a:buChar char="-"/>
            </a:pPr>
            <a:r>
              <a:rPr lang="nl-NL" sz="2800" b="1" i="1">
                <a:effectLst/>
                <a:latin typeface="Calibri" panose="020F0502020204030204" pitchFamily="34" charset="0"/>
                <a:ea typeface="Calibri" panose="020F0502020204030204" pitchFamily="34" charset="0"/>
                <a:cs typeface="Calibri" panose="020F0502020204030204" pitchFamily="34" charset="0"/>
              </a:rPr>
              <a:t>De coach noteert het nummer van de vrije libero’s (zoals genoteerd op het wedstrijdblad) op het opstellingsbriefje van de betrokken set.</a:t>
            </a:r>
            <a:endParaRPr lang="nl-BE" sz="2800" b="1" i="1">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Arial" panose="020B0604020202020204" pitchFamily="34" charset="0"/>
              <a:buChar char="-"/>
            </a:pPr>
            <a:r>
              <a:rPr lang="nl-NL" sz="2800" b="1" i="1">
                <a:solidFill>
                  <a:srgbClr val="FF0000"/>
                </a:solidFill>
                <a:effectLst/>
                <a:latin typeface="Calibri" panose="020F0502020204030204" pitchFamily="34" charset="0"/>
                <a:ea typeface="Calibri" panose="020F0502020204030204" pitchFamily="34" charset="0"/>
                <a:cs typeface="Calibri" panose="020F0502020204030204" pitchFamily="34" charset="0"/>
              </a:rPr>
              <a:t>Bij wedstrijden </a:t>
            </a:r>
            <a:r>
              <a:rPr lang="nl-NL" sz="2800" b="1" i="1" u="sng">
                <a:solidFill>
                  <a:srgbClr val="FF0000"/>
                </a:solidFill>
                <a:effectLst/>
                <a:latin typeface="Calibri" panose="020F0502020204030204" pitchFamily="34" charset="0"/>
                <a:ea typeface="Calibri" panose="020F0502020204030204" pitchFamily="34" charset="0"/>
                <a:cs typeface="Calibri" panose="020F0502020204030204" pitchFamily="34" charset="0"/>
              </a:rPr>
              <a:t>van niveau 1 </a:t>
            </a:r>
            <a:r>
              <a:rPr lang="nl-NL" sz="2800" b="1" i="1">
                <a:solidFill>
                  <a:srgbClr val="FF0000"/>
                </a:solidFill>
                <a:effectLst/>
                <a:latin typeface="Calibri" panose="020F0502020204030204" pitchFamily="34" charset="0"/>
                <a:ea typeface="Calibri" panose="020F0502020204030204" pitchFamily="34" charset="0"/>
                <a:cs typeface="Calibri" panose="020F0502020204030204" pitchFamily="34" charset="0"/>
              </a:rPr>
              <a:t>moet op het (elektronisch) wedstrijdblad in het vak opmerkingen per set genoteerd worden :</a:t>
            </a:r>
            <a:endParaRPr lang="nl-BE" sz="2800" b="1" i="1">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600"/>
              </a:spcAft>
              <a:buFont typeface="Courier New" panose="02070309020205020404" pitchFamily="49" charset="0"/>
              <a:buChar char="o"/>
            </a:pPr>
            <a:r>
              <a:rPr lang="nl-NL" sz="2800" b="1" i="1">
                <a:solidFill>
                  <a:srgbClr val="FF0000"/>
                </a:solidFill>
                <a:effectLst/>
                <a:latin typeface="Calibri" panose="020F0502020204030204" pitchFamily="34" charset="0"/>
                <a:ea typeface="Calibri" panose="020F0502020204030204" pitchFamily="34" charset="0"/>
                <a:cs typeface="Calibri" panose="020F0502020204030204" pitchFamily="34" charset="0"/>
              </a:rPr>
              <a:t>Ofwel welke veldspelers er als libero hebben gespeeld</a:t>
            </a:r>
            <a:endParaRPr lang="nl-BE" sz="2800" b="1" i="1">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600"/>
              </a:spcAft>
              <a:buFont typeface="Courier New" panose="02070309020205020404" pitchFamily="49" charset="0"/>
              <a:buChar char="o"/>
            </a:pPr>
            <a:r>
              <a:rPr lang="nl-NL" sz="2800" b="1" i="1">
                <a:solidFill>
                  <a:srgbClr val="FF0000"/>
                </a:solidFill>
                <a:effectLst/>
                <a:latin typeface="Calibri" panose="020F0502020204030204" pitchFamily="34" charset="0"/>
                <a:ea typeface="Calibri" panose="020F0502020204030204" pitchFamily="34" charset="0"/>
                <a:cs typeface="Calibri" panose="020F0502020204030204" pitchFamily="34" charset="0"/>
              </a:rPr>
              <a:t>Ofwel dat er zonder libero’s werd gespeeld</a:t>
            </a:r>
            <a:endParaRPr lang="nl-BE" sz="2800" b="1" i="1">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Arial" panose="020B0604020202020204" pitchFamily="34" charset="0"/>
              <a:buChar char="-"/>
            </a:pPr>
            <a:r>
              <a:rPr lang="nl-NL" sz="2800" b="1" i="1">
                <a:solidFill>
                  <a:srgbClr val="FF0000"/>
                </a:solidFill>
                <a:effectLst/>
                <a:latin typeface="Calibri" panose="020F0502020204030204" pitchFamily="34" charset="0"/>
                <a:ea typeface="Calibri" panose="020F0502020204030204" pitchFamily="34" charset="0"/>
                <a:cs typeface="Calibri" panose="020F0502020204030204" pitchFamily="34" charset="0"/>
              </a:rPr>
              <a:t>Indien er in het vak opmerkingen geen vermeldingen gemaakt zijn, wordt er voor het bepalen van de kernspelers in niveau 1, aangenomen dat alle spelers die niet vermeld zijn in de opstellingen van de sets als libero gespeeld hebben</a:t>
            </a:r>
            <a:endParaRPr lang="nl-BE" sz="2800" b="1" i="1">
              <a:effectLst/>
              <a:latin typeface="Calibri" panose="020F0502020204030204" pitchFamily="34" charset="0"/>
              <a:ea typeface="Calibri" panose="020F0502020204030204" pitchFamily="34" charset="0"/>
              <a:cs typeface="Times New Roman" panose="02020603050405020304" pitchFamily="18" charset="0"/>
            </a:endParaRPr>
          </a:p>
          <a:p>
            <a:endParaRPr lang="nl-BE"/>
          </a:p>
        </p:txBody>
      </p:sp>
    </p:spTree>
    <p:extLst>
      <p:ext uri="{BB962C8B-B14F-4D97-AF65-F5344CB8AC3E}">
        <p14:creationId xmlns:p14="http://schemas.microsoft.com/office/powerpoint/2010/main" val="3836454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222507F-B370-F637-2D9C-67418C535636}"/>
              </a:ext>
            </a:extLst>
          </p:cNvPr>
          <p:cNvSpPr txBox="1"/>
          <p:nvPr/>
        </p:nvSpPr>
        <p:spPr>
          <a:xfrm>
            <a:off x="1442768" y="812379"/>
            <a:ext cx="8037662"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a:ln>
                  <a:noFill/>
                </a:ln>
                <a:solidFill>
                  <a:prstClr val="black"/>
                </a:solidFill>
                <a:effectLst/>
                <a:highlight>
                  <a:srgbClr val="FFFF00"/>
                </a:highlight>
                <a:uLnTx/>
                <a:uFillTx/>
                <a:latin typeface="Calibri" panose="020F0502020204030204"/>
                <a:ea typeface="+mn-ea"/>
                <a:cs typeface="+mn-cs"/>
              </a:rPr>
              <a:t>ONDERTEKENEN WEDSTRIJDBLAD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800" b="1" i="0" u="none" strike="noStrike" kern="1200" cap="none" spc="0" normalizeH="0" baseline="0" noProof="0">
              <a:ln>
                <a:noFill/>
              </a:ln>
              <a:solidFill>
                <a:prstClr val="black"/>
              </a:solidFill>
              <a:effectLst/>
              <a:highlight>
                <a:srgbClr val="FFFF00"/>
              </a:highligh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2800" b="1" i="1">
                <a:latin typeface="Calibri" panose="020F0502020204030204"/>
              </a:rPr>
              <a:t>De coach van U15, U13 en U11 zal het wedstrijdblad ter goedkeuring mee ondertekenen.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2800" b="1" i="1">
              <a:solidFill>
                <a:srgbClr val="FF0000"/>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2800" b="1" i="1">
                <a:solidFill>
                  <a:srgbClr val="FF0000"/>
                </a:solidFill>
                <a:latin typeface="Calibri" panose="020F0502020204030204"/>
              </a:rPr>
              <a:t>Bij gebruik van VolleySpike tekenen na de wedstrijd de kapitein en coach op hetzelfde scherm.</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2800" b="1">
              <a:solidFill>
                <a:prstClr val="black"/>
              </a:solidFill>
              <a:highlight>
                <a:srgbClr val="FFFF00"/>
              </a:highlight>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800" b="1" i="0" u="none" strike="noStrike" kern="1200" cap="none" spc="0" normalizeH="0" baseline="0" noProof="0">
              <a:ln>
                <a:noFill/>
              </a:ln>
              <a:solidFill>
                <a:prstClr val="black"/>
              </a:solidFill>
              <a:effectLst/>
              <a:highlight>
                <a:srgbClr val="FFFF00"/>
              </a:highlight>
              <a:uLnTx/>
              <a:uFillTx/>
              <a:latin typeface="Calibri" panose="020F0502020204030204"/>
              <a:ea typeface="+mn-ea"/>
              <a:cs typeface="+mn-cs"/>
            </a:endParaRPr>
          </a:p>
        </p:txBody>
      </p:sp>
    </p:spTree>
    <p:extLst>
      <p:ext uri="{BB962C8B-B14F-4D97-AF65-F5344CB8AC3E}">
        <p14:creationId xmlns:p14="http://schemas.microsoft.com/office/powerpoint/2010/main" val="86836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F288E439-7F9C-440D-67B8-6FD7475B16B7}"/>
              </a:ext>
            </a:extLst>
          </p:cNvPr>
          <p:cNvSpPr txBox="1"/>
          <p:nvPr/>
        </p:nvSpPr>
        <p:spPr>
          <a:xfrm>
            <a:off x="1000664" y="448575"/>
            <a:ext cx="10136038" cy="4832092"/>
          </a:xfrm>
          <a:prstGeom prst="rect">
            <a:avLst/>
          </a:prstGeom>
          <a:noFill/>
        </p:spPr>
        <p:txBody>
          <a:bodyPr wrap="square">
            <a:spAutoFit/>
          </a:bodyPr>
          <a:lstStyle/>
          <a:p>
            <a:r>
              <a:rPr lang="nl-NL" sz="2800" b="1">
                <a:highlight>
                  <a:srgbClr val="FFFF00"/>
                </a:highlight>
              </a:rPr>
              <a:t>MEEDELEN UITSLAG</a:t>
            </a:r>
          </a:p>
          <a:p>
            <a:endParaRPr lang="nl-NL" sz="2800" b="1"/>
          </a:p>
          <a:p>
            <a:r>
              <a:rPr lang="nl-NL" sz="2800" b="1"/>
              <a:t>De uitslagen worden automatisch doorgegeven bij het uploaden van de wedstrijd indien er gewerkt wordt met VolleySpike. </a:t>
            </a:r>
          </a:p>
          <a:p>
            <a:endParaRPr lang="nl-NL" sz="2800" b="1"/>
          </a:p>
          <a:p>
            <a:r>
              <a:rPr lang="nl-NL" sz="2800" b="1"/>
              <a:t>Indien niet met VolleySpike gemarkeerd werd, dient de wedstrijduitslag online ingebracht te vóór het einde van de wedstrijddag (23u59). </a:t>
            </a:r>
          </a:p>
          <a:p>
            <a:endParaRPr lang="nl-NL" sz="2800" b="1"/>
          </a:p>
          <a:p>
            <a:r>
              <a:rPr lang="nl-NL" sz="2800" b="1"/>
              <a:t>Het wedstrijdblad wordt desgevallend (bij voorkeur digitaal en dezelfde dag) aan de competitieleiding bezorgd.</a:t>
            </a:r>
            <a:endParaRPr lang="nl-BE" sz="2800" b="1"/>
          </a:p>
        </p:txBody>
      </p:sp>
    </p:spTree>
    <p:extLst>
      <p:ext uri="{BB962C8B-B14F-4D97-AF65-F5344CB8AC3E}">
        <p14:creationId xmlns:p14="http://schemas.microsoft.com/office/powerpoint/2010/main" val="2995546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B57B91B6-437C-3F57-99A5-A5D6FD214D2B}"/>
              </a:ext>
            </a:extLst>
          </p:cNvPr>
          <p:cNvSpPr txBox="1"/>
          <p:nvPr/>
        </p:nvSpPr>
        <p:spPr>
          <a:xfrm>
            <a:off x="1063564" y="797510"/>
            <a:ext cx="10064871" cy="5262979"/>
          </a:xfrm>
          <a:prstGeom prst="rect">
            <a:avLst/>
          </a:prstGeom>
          <a:noFill/>
        </p:spPr>
        <p:txBody>
          <a:bodyPr wrap="square">
            <a:spAutoFit/>
          </a:bodyPr>
          <a:lstStyle/>
          <a:p>
            <a:r>
              <a:rPr lang="nl-NL" sz="2800" b="1">
                <a:highlight>
                  <a:srgbClr val="FFFF00"/>
                </a:highlight>
              </a:rPr>
              <a:t>DE TERREINAFGEVAARDIGDE</a:t>
            </a:r>
          </a:p>
          <a:p>
            <a:endParaRPr lang="nl-NL" sz="2800" b="1">
              <a:highlight>
                <a:srgbClr val="FFFF00"/>
              </a:highlight>
            </a:endParaRPr>
          </a:p>
          <a:p>
            <a:r>
              <a:rPr lang="nl-NL" sz="2800" b="1"/>
              <a:t>Er moet op elke wedstrijd iemand van de thuisploeg aanwezig zijn die minstens 18 jaar is en kan tussenkomen bij disputen. </a:t>
            </a:r>
          </a:p>
          <a:p>
            <a:r>
              <a:rPr lang="nl-NL" sz="2800" b="1"/>
              <a:t>Deze persoon:</a:t>
            </a:r>
          </a:p>
          <a:p>
            <a:r>
              <a:rPr lang="nl-NL" sz="2800" b="1"/>
              <a:t>- Moet lid zijn bij Volley Vlaanderen</a:t>
            </a:r>
          </a:p>
          <a:p>
            <a:r>
              <a:rPr lang="nl-NL" sz="2800" b="1"/>
              <a:t>- </a:t>
            </a:r>
            <a:r>
              <a:rPr lang="nl-NL" sz="2800" b="1">
                <a:highlight>
                  <a:srgbClr val="00FFFF"/>
                </a:highlight>
              </a:rPr>
              <a:t>Mag de coach of markeerder zijn</a:t>
            </a:r>
          </a:p>
          <a:p>
            <a:r>
              <a:rPr lang="nl-NL" sz="2800" b="1"/>
              <a:t>- Mag niet de scheidsrechter zijn</a:t>
            </a:r>
          </a:p>
          <a:p>
            <a:pPr marL="457200" indent="-457200">
              <a:buFontTx/>
              <a:buChar char="-"/>
            </a:pPr>
            <a:endParaRPr lang="nl-NL" sz="2800" b="1"/>
          </a:p>
          <a:p>
            <a:r>
              <a:rPr lang="nl-NL" sz="2800" b="1" u="sng">
                <a:solidFill>
                  <a:srgbClr val="FF0000"/>
                </a:solidFill>
              </a:rPr>
              <a:t>Bij de leeftijdscategorieën U11 – U13 en U15 </a:t>
            </a:r>
            <a:r>
              <a:rPr lang="nl-NL" sz="2800" b="1">
                <a:solidFill>
                  <a:srgbClr val="FF0000"/>
                </a:solidFill>
              </a:rPr>
              <a:t>mag een coach terreinafgevaardigde zijn voor het terrein waarop de wedstrijd van zijn ploeg gespeeld wordt.</a:t>
            </a:r>
          </a:p>
        </p:txBody>
      </p:sp>
    </p:spTree>
    <p:extLst>
      <p:ext uri="{BB962C8B-B14F-4D97-AF65-F5344CB8AC3E}">
        <p14:creationId xmlns:p14="http://schemas.microsoft.com/office/powerpoint/2010/main" val="2305832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1000"/>
                                        <p:tgtEl>
                                          <p:spTgt spid="3">
                                            <p:txEl>
                                              <p:pRg st="8" end="8"/>
                                            </p:txEl>
                                          </p:spTgt>
                                        </p:tgtEl>
                                      </p:cBhvr>
                                    </p:animEffect>
                                    <p:anim calcmode="lin" valueType="num">
                                      <p:cBhvr>
                                        <p:cTn id="3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6D910050-72AC-9D92-900B-4ACA7F959819}"/>
              </a:ext>
            </a:extLst>
          </p:cNvPr>
          <p:cNvSpPr txBox="1"/>
          <p:nvPr/>
        </p:nvSpPr>
        <p:spPr>
          <a:xfrm>
            <a:off x="1304743" y="1465862"/>
            <a:ext cx="9055579" cy="4401205"/>
          </a:xfrm>
          <a:prstGeom prst="rect">
            <a:avLst/>
          </a:prstGeom>
          <a:noFill/>
        </p:spPr>
        <p:txBody>
          <a:bodyPr wrap="square">
            <a:spAutoFit/>
          </a:bodyPr>
          <a:lstStyle/>
          <a:p>
            <a:r>
              <a:rPr lang="nl-NL" sz="2800" b="1">
                <a:highlight>
                  <a:srgbClr val="FFFF00"/>
                </a:highlight>
              </a:rPr>
              <a:t>DE MARKEERDER</a:t>
            </a:r>
          </a:p>
          <a:p>
            <a:endParaRPr lang="nl-NL" sz="2800" b="1"/>
          </a:p>
          <a:p>
            <a:r>
              <a:rPr lang="nl-NL" sz="2800" b="1"/>
              <a:t>Een markeerder is </a:t>
            </a:r>
            <a:r>
              <a:rPr lang="nl-NL" sz="2800" b="1">
                <a:highlight>
                  <a:srgbClr val="00FFFF"/>
                </a:highlight>
              </a:rPr>
              <a:t>niet</a:t>
            </a:r>
            <a:r>
              <a:rPr lang="nl-NL" sz="2800" b="1"/>
              <a:t> verplicht. </a:t>
            </a:r>
          </a:p>
          <a:p>
            <a:r>
              <a:rPr lang="nl-NL" sz="2800" b="1">
                <a:highlight>
                  <a:srgbClr val="00FFFF"/>
                </a:highlight>
              </a:rPr>
              <a:t>Dit mag uitgevoerd worden door de scheidsrechter</a:t>
            </a:r>
            <a:r>
              <a:rPr lang="nl-NL" sz="2800" b="1"/>
              <a:t>.</a:t>
            </a:r>
          </a:p>
          <a:p>
            <a:r>
              <a:rPr lang="nl-NL" sz="2800" b="1"/>
              <a:t> </a:t>
            </a:r>
          </a:p>
          <a:p>
            <a:r>
              <a:rPr lang="nl-NL" sz="2800" b="1"/>
              <a:t>Vanaf U15 is het echter aangewezen om een aparte markeerder aan te duiden.</a:t>
            </a:r>
          </a:p>
          <a:p>
            <a:endParaRPr lang="nl-NL" sz="2800" b="1"/>
          </a:p>
          <a:p>
            <a:r>
              <a:rPr lang="nl-NL" sz="2800" b="1">
                <a:solidFill>
                  <a:srgbClr val="FF0000"/>
                </a:solidFill>
              </a:rPr>
              <a:t>Opgelet : bepalingen in ontmoetingsreglement !</a:t>
            </a:r>
          </a:p>
          <a:p>
            <a:endParaRPr lang="nl-BE" sz="2800" b="1"/>
          </a:p>
        </p:txBody>
      </p:sp>
    </p:spTree>
    <p:extLst>
      <p:ext uri="{BB962C8B-B14F-4D97-AF65-F5344CB8AC3E}">
        <p14:creationId xmlns:p14="http://schemas.microsoft.com/office/powerpoint/2010/main" val="5614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1000"/>
                                        <p:tgtEl>
                                          <p:spTgt spid="3">
                                            <p:txEl>
                                              <p:pRg st="7" end="7"/>
                                            </p:txEl>
                                          </p:spTgt>
                                        </p:tgtEl>
                                      </p:cBhvr>
                                    </p:animEffect>
                                    <p:anim calcmode="lin" valueType="num">
                                      <p:cBhvr>
                                        <p:cTn id="2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F198547F-AD37-E6CB-E946-BC30009628D6}"/>
              </a:ext>
            </a:extLst>
          </p:cNvPr>
          <p:cNvSpPr txBox="1"/>
          <p:nvPr/>
        </p:nvSpPr>
        <p:spPr>
          <a:xfrm>
            <a:off x="1261614" y="1405369"/>
            <a:ext cx="10315036" cy="4047262"/>
          </a:xfrm>
          <a:prstGeom prst="rect">
            <a:avLst/>
          </a:prstGeom>
          <a:noFill/>
        </p:spPr>
        <p:txBody>
          <a:bodyPr wrap="square">
            <a:spAutoFit/>
          </a:bodyPr>
          <a:lstStyle/>
          <a:p>
            <a:pPr lvl="0"/>
            <a:r>
              <a:rPr lang="nl-NL" sz="2800" b="1">
                <a:solidFill>
                  <a:prstClr val="black"/>
                </a:solidFill>
                <a:highlight>
                  <a:srgbClr val="FFFF00"/>
                </a:highlight>
              </a:rPr>
              <a:t>DE MARKEERDER</a:t>
            </a:r>
          </a:p>
          <a:p>
            <a:pPr>
              <a:spcAft>
                <a:spcPts val="600"/>
              </a:spcAft>
              <a:tabLst>
                <a:tab pos="-571500" algn="l"/>
                <a:tab pos="-457200" algn="l"/>
              </a:tabLst>
            </a:pPr>
            <a:endParaRPr lang="nl-BE" sz="2800" b="1" i="1">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a:p>
            <a:pPr>
              <a:spcAft>
                <a:spcPts val="600"/>
              </a:spcAft>
              <a:tabLst>
                <a:tab pos="-571500" algn="l"/>
                <a:tab pos="-457200" algn="l"/>
              </a:tabLst>
            </a:pPr>
            <a:r>
              <a:rPr lang="nl-BE" sz="2800" b="1" i="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Een markeerder, aangeduid door de thuisploeg </a:t>
            </a:r>
            <a:r>
              <a:rPr lang="nl-BE" sz="2800" b="1" i="1">
                <a:solidFill>
                  <a:srgbClr val="FF0000"/>
                </a:solidFill>
                <a:effectLst/>
                <a:highlight>
                  <a:srgbClr val="00FFFF"/>
                </a:highlight>
                <a:latin typeface="Calibri" panose="020F0502020204030204" pitchFamily="34" charset="0"/>
                <a:ea typeface="Times New Roman" panose="02020603050405020304" pitchFamily="18" charset="0"/>
                <a:cs typeface="Calibri" panose="020F0502020204030204" pitchFamily="34" charset="0"/>
              </a:rPr>
              <a:t>is verplicht </a:t>
            </a:r>
            <a:r>
              <a:rPr lang="nl-BE" sz="2800" b="1" i="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bij wedstrijden in volgende competities:</a:t>
            </a:r>
            <a:endParaRPr lang="nl-BE" sz="2800" b="1" i="1">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Calibri" panose="020F0502020204030204" pitchFamily="34" charset="0"/>
              <a:buChar char="-"/>
              <a:tabLst>
                <a:tab pos="-571500" algn="l"/>
                <a:tab pos="-457200" algn="l"/>
              </a:tabLst>
            </a:pPr>
            <a:r>
              <a:rPr lang="nl-NL" sz="2800" b="1" i="1">
                <a:solidFill>
                  <a:srgbClr val="FF0000"/>
                </a:solidFill>
                <a:effectLst/>
                <a:latin typeface="Calibri" panose="020F0502020204030204" pitchFamily="34" charset="0"/>
                <a:ea typeface="Calibri" panose="020F0502020204030204" pitchFamily="34" charset="0"/>
                <a:cs typeface="Calibri" panose="020F0502020204030204" pitchFamily="34" charset="0"/>
              </a:rPr>
              <a:t>Alle jeugdwedstrijden waarvoor een officiële scheidsrechter is aangeduid</a:t>
            </a:r>
            <a:endParaRPr lang="nl-BE" sz="2800" b="1" i="1">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tabLst>
                <a:tab pos="-571500" algn="l"/>
                <a:tab pos="-457200" algn="l"/>
              </a:tabLst>
            </a:pPr>
            <a:r>
              <a:rPr lang="nl-NL" sz="2800" b="1" i="1">
                <a:solidFill>
                  <a:srgbClr val="FF0000"/>
                </a:solidFill>
                <a:effectLst/>
                <a:latin typeface="Calibri" panose="020F0502020204030204" pitchFamily="34" charset="0"/>
                <a:ea typeface="Calibri" panose="020F0502020204030204" pitchFamily="34" charset="0"/>
                <a:cs typeface="Calibri" panose="020F0502020204030204" pitchFamily="34" charset="0"/>
              </a:rPr>
              <a:t>Alle jeugdwedstrijden van niveau 1</a:t>
            </a:r>
            <a:endParaRPr lang="nl-BE" sz="2800" b="1" i="1">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Calibri" panose="020F0502020204030204" pitchFamily="34" charset="0"/>
              <a:buChar char="-"/>
              <a:tabLst>
                <a:tab pos="-571500" algn="l"/>
                <a:tab pos="-457200" algn="l"/>
              </a:tabLst>
            </a:pPr>
            <a:r>
              <a:rPr lang="nl-NL" sz="2800" b="1" i="1" spc="-5">
                <a:solidFill>
                  <a:srgbClr val="FF0000"/>
                </a:solidFill>
                <a:effectLst/>
                <a:latin typeface="Calibri" panose="020F0502020204030204" pitchFamily="34" charset="0"/>
                <a:ea typeface="Calibri" panose="020F0502020204030204" pitchFamily="34" charset="0"/>
                <a:cs typeface="Calibri" panose="020F0502020204030204" pitchFamily="34" charset="0"/>
              </a:rPr>
              <a:t>Alle jeugdwedstrijden van de provinciale bekercompetitie</a:t>
            </a:r>
          </a:p>
          <a:p>
            <a:pPr marL="342900" lvl="0" indent="-342900">
              <a:spcAft>
                <a:spcPts val="600"/>
              </a:spcAft>
              <a:buFont typeface="Calibri" panose="020F0502020204030204" pitchFamily="34" charset="0"/>
              <a:buChar char="-"/>
              <a:tabLst>
                <a:tab pos="-571500" algn="l"/>
                <a:tab pos="-457200" algn="l"/>
              </a:tabLst>
            </a:pPr>
            <a:endParaRPr lang="nl-BE" b="1" i="1">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756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F42678E-9E9E-5057-DE51-B892034A94D9}"/>
              </a:ext>
            </a:extLst>
          </p:cNvPr>
          <p:cNvSpPr txBox="1"/>
          <p:nvPr/>
        </p:nvSpPr>
        <p:spPr>
          <a:xfrm>
            <a:off x="882051" y="569973"/>
            <a:ext cx="7856507" cy="523220"/>
          </a:xfrm>
          <a:prstGeom prst="rect">
            <a:avLst/>
          </a:prstGeom>
          <a:noFill/>
        </p:spPr>
        <p:txBody>
          <a:bodyPr wrap="square">
            <a:spAutoFit/>
          </a:bodyPr>
          <a:lstStyle/>
          <a:p>
            <a:pPr lvl="0" fontAlgn="base">
              <a:spcAft>
                <a:spcPts val="600"/>
              </a:spcAft>
              <a:buSzPts val="1200"/>
            </a:pPr>
            <a:r>
              <a:rPr lang="nl-NL" sz="2800" b="1" u="none" strike="noStrike">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 Rangschikking – regeling stijgen en dalen</a:t>
            </a:r>
            <a:endParaRPr lang="nl-BE" sz="2800" b="1" u="none" strike="noStrike">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Tekstvak 4">
            <a:extLst>
              <a:ext uri="{FF2B5EF4-FFF2-40B4-BE49-F238E27FC236}">
                <a16:creationId xmlns:a16="http://schemas.microsoft.com/office/drawing/2014/main" id="{FCF50AC3-4056-59CC-D50D-416CC2E4B26E}"/>
              </a:ext>
            </a:extLst>
          </p:cNvPr>
          <p:cNvSpPr txBox="1"/>
          <p:nvPr/>
        </p:nvSpPr>
        <p:spPr>
          <a:xfrm>
            <a:off x="1615656" y="4091976"/>
            <a:ext cx="8960688" cy="1384995"/>
          </a:xfrm>
          <a:prstGeom prst="rect">
            <a:avLst/>
          </a:prstGeom>
          <a:noFill/>
        </p:spPr>
        <p:txBody>
          <a:bodyPr wrap="square">
            <a:spAutoFit/>
          </a:bodyPr>
          <a:lstStyle/>
          <a:p>
            <a:pPr>
              <a:spcAft>
                <a:spcPts val="600"/>
              </a:spcAft>
            </a:pPr>
            <a:r>
              <a:rPr lang="nl-BE" sz="28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In het ontmoetingsreglement voor de nationale reeksen kan een bepaling opgenomen zijn met betrekking tot bijkomende stijgers uit promo 1.</a:t>
            </a:r>
            <a:endParaRPr lang="nl-BE" sz="2800" b="1">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EB3AC171-8E8D-75E6-9864-91D5BE0D6204}"/>
              </a:ext>
            </a:extLst>
          </p:cNvPr>
          <p:cNvSpPr txBox="1"/>
          <p:nvPr/>
        </p:nvSpPr>
        <p:spPr>
          <a:xfrm>
            <a:off x="839278" y="1518271"/>
            <a:ext cx="9737066" cy="2246769"/>
          </a:xfrm>
          <a:prstGeom prst="rect">
            <a:avLst/>
          </a:prstGeom>
          <a:noFill/>
        </p:spPr>
        <p:txBody>
          <a:bodyPr wrap="square">
            <a:spAutoFit/>
          </a:bodyPr>
          <a:lstStyle/>
          <a:p>
            <a:pPr lvl="0" fontAlgn="base">
              <a:buSzPts val="1200"/>
            </a:pPr>
            <a:r>
              <a:rPr lang="nl-NL" sz="2800" b="1" u="none" strike="noStrike">
                <a:effectLst/>
                <a:latin typeface="Calibri" panose="020F0502020204030204" pitchFamily="34" charset="0"/>
                <a:ea typeface="Times New Roman" panose="02020603050405020304" pitchFamily="18" charset="0"/>
                <a:cs typeface="Times New Roman" panose="02020603050405020304" pitchFamily="18" charset="0"/>
              </a:rPr>
              <a:t>Bijkomende stijgers</a:t>
            </a:r>
            <a:endParaRPr lang="nl-BE" sz="2800" b="1" u="none" strike="noStrike">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600"/>
              </a:spcAft>
            </a:pPr>
            <a:r>
              <a:rPr lang="nl-BE" sz="2800" b="1">
                <a:effectLst/>
                <a:latin typeface="Calibri" panose="020F0502020204030204" pitchFamily="34" charset="0"/>
                <a:ea typeface="Times New Roman" panose="02020603050405020304" pitchFamily="18" charset="0"/>
                <a:cs typeface="Calibri" panose="020F0502020204030204" pitchFamily="34" charset="0"/>
              </a:rPr>
              <a:t>Tot 25 mei zijn de ploegen van de reeksen </a:t>
            </a:r>
            <a:r>
              <a:rPr lang="nl-BE" sz="2800" b="1" u="sng">
                <a:effectLst/>
                <a:latin typeface="Calibri" panose="020F0502020204030204" pitchFamily="34" charset="0"/>
                <a:ea typeface="Times New Roman" panose="02020603050405020304" pitchFamily="18" charset="0"/>
                <a:cs typeface="Calibri" panose="020F0502020204030204" pitchFamily="34" charset="0"/>
              </a:rPr>
              <a:t>lager dan Promo 1 </a:t>
            </a:r>
            <a:r>
              <a:rPr lang="nl-BE" sz="2800" b="1">
                <a:effectLst/>
                <a:latin typeface="Calibri" panose="020F0502020204030204" pitchFamily="34" charset="0"/>
                <a:ea typeface="Times New Roman" panose="02020603050405020304" pitchFamily="18" charset="0"/>
                <a:cs typeface="Calibri" panose="020F0502020204030204" pitchFamily="34" charset="0"/>
              </a:rPr>
              <a:t>verplicht te stijgen naar een hogere reeks in volgorde van de eindrangschikking na de reguliere competitie of eventuele testwedstrijden, uitgezonderd de vaste dalers. </a:t>
            </a:r>
          </a:p>
        </p:txBody>
      </p:sp>
    </p:spTree>
    <p:extLst>
      <p:ext uri="{BB962C8B-B14F-4D97-AF65-F5344CB8AC3E}">
        <p14:creationId xmlns:p14="http://schemas.microsoft.com/office/powerpoint/2010/main" val="249169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3121F583-9914-CF81-D274-FDAA4774EB77}"/>
              </a:ext>
            </a:extLst>
          </p:cNvPr>
          <p:cNvSpPr txBox="1"/>
          <p:nvPr/>
        </p:nvSpPr>
        <p:spPr>
          <a:xfrm>
            <a:off x="977300" y="820593"/>
            <a:ext cx="10237399" cy="521681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a:ln>
                  <a:noFill/>
                </a:ln>
                <a:solidFill>
                  <a:prstClr val="black"/>
                </a:solidFill>
                <a:effectLst/>
                <a:highlight>
                  <a:srgbClr val="FFFF00"/>
                </a:highlight>
                <a:uLnTx/>
                <a:uFillTx/>
                <a:latin typeface="Calibri" panose="020F0502020204030204"/>
                <a:ea typeface="+mn-ea"/>
                <a:cs typeface="+mn-cs"/>
              </a:rPr>
              <a:t>DE MARKEERDER</a:t>
            </a:r>
          </a:p>
          <a:p>
            <a:pPr marL="0" marR="0" lvl="0" indent="0" algn="l" defTabSz="914400" rtl="0" eaLnBrk="1" fontAlgn="auto" latinLnBrk="0" hangingPunct="1">
              <a:lnSpc>
                <a:spcPct val="100000"/>
              </a:lnSpc>
              <a:spcBef>
                <a:spcPts val="0"/>
              </a:spcBef>
              <a:spcAft>
                <a:spcPts val="600"/>
              </a:spcAft>
              <a:buClrTx/>
              <a:buSzTx/>
              <a:buFontTx/>
              <a:buNone/>
              <a:tabLst>
                <a:tab pos="-571500" algn="l"/>
                <a:tab pos="-457200" algn="l"/>
              </a:tabLst>
              <a:defRPr/>
            </a:pPr>
            <a:endParaRPr kumimoji="0" lang="nl-BE" sz="2800" b="1" i="1" u="none" strike="noStrike" kern="1200" cap="none" spc="0" normalizeH="0" baseline="0" noProof="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tab pos="-571500" algn="l"/>
                <a:tab pos="-457200" algn="l"/>
              </a:tabLst>
              <a:defRPr/>
            </a:pPr>
            <a:r>
              <a:rPr kumimoji="0" lang="nl-BE" sz="2800" b="1" i="1" u="none" strike="noStrike" kern="1200" cap="none" spc="0" normalizeH="0" baseline="0" noProof="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Voor de jeugdwedstrijden van </a:t>
            </a:r>
            <a:r>
              <a:rPr kumimoji="0" lang="nl-BE" sz="2800" b="1" i="1" u="none" strike="noStrike" kern="1200" cap="none" spc="0" normalizeH="0" baseline="0" noProof="0">
                <a:ln>
                  <a:noFill/>
                </a:ln>
                <a:solidFill>
                  <a:srgbClr val="FF0000"/>
                </a:solidFill>
                <a:effectLst/>
                <a:highlight>
                  <a:srgbClr val="00FF00"/>
                </a:highlight>
                <a:uLnTx/>
                <a:uFillTx/>
                <a:latin typeface="Calibri" panose="020F0502020204030204" pitchFamily="34" charset="0"/>
                <a:ea typeface="Times New Roman" panose="02020603050405020304" pitchFamily="18" charset="0"/>
                <a:cs typeface="Calibri" panose="020F0502020204030204" pitchFamily="34" charset="0"/>
              </a:rPr>
              <a:t>niveau 2 en lager </a:t>
            </a:r>
            <a:r>
              <a:rPr kumimoji="0" lang="nl-BE" sz="2800" b="1" i="1" u="none" strike="noStrike" kern="1200" cap="none" spc="0" normalizeH="0" baseline="0" noProof="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wordt de lite versie van VolleySpike gebruikt en is een markeerder </a:t>
            </a:r>
            <a:r>
              <a:rPr kumimoji="0" lang="nl-BE" sz="2800" b="1" i="1" u="none" strike="noStrike" kern="1200" cap="none" spc="0" normalizeH="0" baseline="0" noProof="0">
                <a:ln>
                  <a:noFill/>
                </a:ln>
                <a:solidFill>
                  <a:srgbClr val="FF0000"/>
                </a:solidFill>
                <a:effectLst/>
                <a:highlight>
                  <a:srgbClr val="00FF00"/>
                </a:highlight>
                <a:uLnTx/>
                <a:uFillTx/>
                <a:latin typeface="Calibri" panose="020F0502020204030204" pitchFamily="34" charset="0"/>
                <a:ea typeface="Times New Roman" panose="02020603050405020304" pitchFamily="18" charset="0"/>
                <a:cs typeface="Calibri" panose="020F0502020204030204" pitchFamily="34" charset="0"/>
              </a:rPr>
              <a:t>niet verplicht</a:t>
            </a:r>
            <a:r>
              <a:rPr kumimoji="0" lang="nl-BE" sz="2800" b="1" i="1" u="none" strike="noStrike" kern="1200" cap="none" spc="0" normalizeH="0" baseline="0" noProof="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a:t>
            </a:r>
          </a:p>
          <a:p>
            <a:pPr marL="0" marR="0" lvl="0" indent="0" algn="l" defTabSz="914400" rtl="0" eaLnBrk="1" fontAlgn="auto" latinLnBrk="0" hangingPunct="1">
              <a:lnSpc>
                <a:spcPct val="100000"/>
              </a:lnSpc>
              <a:spcBef>
                <a:spcPts val="0"/>
              </a:spcBef>
              <a:spcAft>
                <a:spcPts val="600"/>
              </a:spcAft>
              <a:buClrTx/>
              <a:buSzTx/>
              <a:buFontTx/>
              <a:buNone/>
              <a:tabLst>
                <a:tab pos="-571500" algn="l"/>
                <a:tab pos="-457200" algn="l"/>
              </a:tabLst>
              <a:defRPr/>
            </a:pPr>
            <a:endParaRPr kumimoji="0" lang="nl-BE" sz="2800" b="1" i="1"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600"/>
              </a:spcAft>
              <a:buClrTx/>
              <a:buSzTx/>
              <a:buFontTx/>
              <a:buNone/>
              <a:tabLst>
                <a:tab pos="-571500" algn="l"/>
                <a:tab pos="-457200" algn="l"/>
              </a:tabLst>
              <a:defRPr/>
            </a:pPr>
            <a:r>
              <a:rPr kumimoji="0" lang="nl-BE" sz="2800" b="1" i="1" u="none" strike="noStrike" kern="1200" cap="none" spc="0" normalizeH="0" baseline="0" noProof="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Tijdens wedstrijden van niveau 1 mag de functie van (jeugd)scheidsrechter en markeerder </a:t>
            </a:r>
            <a:r>
              <a:rPr kumimoji="0" lang="nl-BE" sz="2800" b="1" i="1" u="sng" strike="noStrike" kern="1200" cap="none" spc="0" normalizeH="0" baseline="0" noProof="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niet gecombineerd worden</a:t>
            </a:r>
            <a:r>
              <a:rPr kumimoji="0" lang="nl-BE" sz="2800" b="1" i="1" u="none" strike="noStrike" kern="1200" cap="none" spc="0" normalizeH="0" baseline="0" noProof="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a:t>
            </a:r>
          </a:p>
          <a:p>
            <a:pPr marL="0" marR="0" lvl="0" indent="0" algn="l" defTabSz="914400" rtl="0" eaLnBrk="1" fontAlgn="auto" latinLnBrk="0" hangingPunct="1">
              <a:lnSpc>
                <a:spcPct val="100000"/>
              </a:lnSpc>
              <a:spcBef>
                <a:spcPts val="0"/>
              </a:spcBef>
              <a:spcAft>
                <a:spcPts val="600"/>
              </a:spcAft>
              <a:buClrTx/>
              <a:buSzTx/>
              <a:buFontTx/>
              <a:buNone/>
              <a:tabLst>
                <a:tab pos="-571500" algn="l"/>
                <a:tab pos="-457200" algn="l"/>
              </a:tabLst>
              <a:defRPr/>
            </a:pPr>
            <a:endParaRPr kumimoji="0" lang="nl-BE" sz="2800" b="1" i="1"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600"/>
              </a:spcAft>
              <a:buClrTx/>
              <a:buSzTx/>
              <a:buFontTx/>
              <a:buNone/>
              <a:tabLst>
                <a:tab pos="-571500" algn="l"/>
                <a:tab pos="-457200" algn="l"/>
              </a:tabLst>
              <a:defRPr/>
            </a:pPr>
            <a:r>
              <a:rPr kumimoji="0" lang="nl-BE" sz="2800" b="1" i="1" u="none" strike="noStrike" kern="1200" cap="none" spc="0" normalizeH="0" baseline="0" noProof="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De gegevens die voor de wedstrijden van niveau 2 of lager in de lite versie van VolleySpike moeten ingevoerd worden, mogen tijdens de wedstrijd </a:t>
            </a:r>
            <a:r>
              <a:rPr kumimoji="0" lang="nl-BE" sz="2800" b="1" i="1" u="sng" strike="noStrike" kern="1200" cap="none" spc="0" normalizeH="0" baseline="0" noProof="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niet</a:t>
            </a:r>
            <a:r>
              <a:rPr kumimoji="0" lang="nl-BE" sz="2800" b="1" i="1" u="none" strike="noStrike" kern="1200" cap="none" spc="0" normalizeH="0" baseline="0" noProof="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 ingevoerd worden door de (jeugd)scheidsrechter. </a:t>
            </a:r>
            <a:endParaRPr kumimoji="0" lang="nl-BE" sz="2800" b="1" i="1"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5221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1000"/>
                                        <p:tgtEl>
                                          <p:spTgt spid="3">
                                            <p:txEl>
                                              <p:pRg st="6" end="6"/>
                                            </p:txEl>
                                          </p:spTgt>
                                        </p:tgtEl>
                                      </p:cBhvr>
                                    </p:animEffect>
                                    <p:anim calcmode="lin" valueType="num">
                                      <p:cBhvr>
                                        <p:cTn id="1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53A63CC3-19D2-02E7-42B7-85BF0E7D7CD1}"/>
              </a:ext>
            </a:extLst>
          </p:cNvPr>
          <p:cNvPicPr>
            <a:picLocks noChangeAspect="1"/>
          </p:cNvPicPr>
          <p:nvPr/>
        </p:nvPicPr>
        <p:blipFill>
          <a:blip r:embed="rId2"/>
          <a:stretch>
            <a:fillRect/>
          </a:stretch>
        </p:blipFill>
        <p:spPr>
          <a:xfrm>
            <a:off x="2709862" y="57150"/>
            <a:ext cx="6772275" cy="6743700"/>
          </a:xfrm>
          <a:prstGeom prst="rect">
            <a:avLst/>
          </a:prstGeom>
        </p:spPr>
      </p:pic>
    </p:spTree>
    <p:extLst>
      <p:ext uri="{BB962C8B-B14F-4D97-AF65-F5344CB8AC3E}">
        <p14:creationId xmlns:p14="http://schemas.microsoft.com/office/powerpoint/2010/main" val="77966474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985DF6CC-E463-14E1-743D-1D1F6F88359D}"/>
              </a:ext>
            </a:extLst>
          </p:cNvPr>
          <p:cNvPicPr>
            <a:picLocks noChangeAspect="1"/>
          </p:cNvPicPr>
          <p:nvPr/>
        </p:nvPicPr>
        <p:blipFill>
          <a:blip r:embed="rId2"/>
          <a:stretch>
            <a:fillRect/>
          </a:stretch>
        </p:blipFill>
        <p:spPr>
          <a:xfrm>
            <a:off x="1122323" y="1189703"/>
            <a:ext cx="10132978" cy="4562168"/>
          </a:xfrm>
          <a:prstGeom prst="rect">
            <a:avLst/>
          </a:prstGeom>
        </p:spPr>
      </p:pic>
      <p:sp>
        <p:nvSpPr>
          <p:cNvPr id="4" name="Ovaal 3">
            <a:extLst>
              <a:ext uri="{FF2B5EF4-FFF2-40B4-BE49-F238E27FC236}">
                <a16:creationId xmlns:a16="http://schemas.microsoft.com/office/drawing/2014/main" id="{D9D9259F-A88E-FADC-5E5A-DB5161CA947C}"/>
              </a:ext>
            </a:extLst>
          </p:cNvPr>
          <p:cNvSpPr/>
          <p:nvPr/>
        </p:nvSpPr>
        <p:spPr>
          <a:xfrm>
            <a:off x="10166556" y="3185652"/>
            <a:ext cx="540774" cy="2482645"/>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5" name="Ovaal 4">
            <a:extLst>
              <a:ext uri="{FF2B5EF4-FFF2-40B4-BE49-F238E27FC236}">
                <a16:creationId xmlns:a16="http://schemas.microsoft.com/office/drawing/2014/main" id="{6BA13C14-7457-42AB-0C1C-DD16B5C710A1}"/>
              </a:ext>
            </a:extLst>
          </p:cNvPr>
          <p:cNvSpPr/>
          <p:nvPr/>
        </p:nvSpPr>
        <p:spPr>
          <a:xfrm>
            <a:off x="6464711" y="3185652"/>
            <a:ext cx="540774" cy="2482645"/>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36977066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812DB537-9FEA-1DAA-B090-0E5CF5E3FE0C}"/>
              </a:ext>
            </a:extLst>
          </p:cNvPr>
          <p:cNvSpPr txBox="1"/>
          <p:nvPr/>
        </p:nvSpPr>
        <p:spPr>
          <a:xfrm>
            <a:off x="1514167" y="896882"/>
            <a:ext cx="8573729" cy="5262979"/>
          </a:xfrm>
          <a:prstGeom prst="rect">
            <a:avLst/>
          </a:prstGeom>
          <a:noFill/>
        </p:spPr>
        <p:txBody>
          <a:bodyPr wrap="square">
            <a:spAutoFit/>
          </a:bodyPr>
          <a:lstStyle/>
          <a:p>
            <a:r>
              <a:rPr lang="nl-NL" sz="2800" b="1"/>
              <a:t>VERLICHTING</a:t>
            </a:r>
          </a:p>
          <a:p>
            <a:endParaRPr lang="nl-NL" sz="2800" b="1"/>
          </a:p>
          <a:p>
            <a:r>
              <a:rPr lang="nl-NL" sz="2800" b="1"/>
              <a:t>Code A: min. 1000 lux</a:t>
            </a:r>
          </a:p>
          <a:p>
            <a:r>
              <a:rPr lang="nl-NL" sz="2800" b="1"/>
              <a:t>Code B: min. 750 lux</a:t>
            </a:r>
          </a:p>
          <a:p>
            <a:r>
              <a:rPr lang="nl-NL" sz="2800" b="1"/>
              <a:t>Code C: min. 500 lux</a:t>
            </a:r>
          </a:p>
          <a:p>
            <a:r>
              <a:rPr lang="nl-NL" sz="2800" b="1"/>
              <a:t>Code D: min. 400 lux</a:t>
            </a:r>
          </a:p>
          <a:p>
            <a:r>
              <a:rPr lang="nl-NL" sz="2800" b="1">
                <a:highlight>
                  <a:srgbClr val="00FF00"/>
                </a:highlight>
              </a:rPr>
              <a:t>Code E: min. 300 lux</a:t>
            </a:r>
          </a:p>
          <a:p>
            <a:r>
              <a:rPr lang="nl-NL" sz="2800" b="1"/>
              <a:t>Code F: min. 250 lux</a:t>
            </a:r>
          </a:p>
          <a:p>
            <a:endParaRPr lang="nl-NL" sz="2800" b="1"/>
          </a:p>
          <a:p>
            <a:r>
              <a:rPr lang="nl-NL" sz="2800" b="1"/>
              <a:t>De gevraagde verlichting moet bereikt worden door verspreide en niet verblindende lichtbronnen, boven het speelterrein en de vrije zone.</a:t>
            </a:r>
            <a:endParaRPr lang="nl-BE" sz="2800" b="1"/>
          </a:p>
        </p:txBody>
      </p:sp>
    </p:spTree>
    <p:extLst>
      <p:ext uri="{BB962C8B-B14F-4D97-AF65-F5344CB8AC3E}">
        <p14:creationId xmlns:p14="http://schemas.microsoft.com/office/powerpoint/2010/main" val="8540606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6D99C0CF-A92D-6A6F-15DE-DB90BCBC1BD4}"/>
              </a:ext>
            </a:extLst>
          </p:cNvPr>
          <p:cNvSpPr txBox="1"/>
          <p:nvPr/>
        </p:nvSpPr>
        <p:spPr>
          <a:xfrm>
            <a:off x="1396180" y="1502243"/>
            <a:ext cx="9035846" cy="2246769"/>
          </a:xfrm>
          <a:prstGeom prst="rect">
            <a:avLst/>
          </a:prstGeom>
          <a:noFill/>
        </p:spPr>
        <p:txBody>
          <a:bodyPr wrap="square">
            <a:spAutoFit/>
          </a:bodyPr>
          <a:lstStyle/>
          <a:p>
            <a:r>
              <a:rPr lang="nl-NL" sz="2800" b="1"/>
              <a:t>DE TEMPERATUUR. </a:t>
            </a:r>
          </a:p>
          <a:p>
            <a:endParaRPr lang="nl-NL" sz="2800" b="1"/>
          </a:p>
          <a:p>
            <a:r>
              <a:rPr lang="nl-NL" sz="2800" b="1">
                <a:highlight>
                  <a:srgbClr val="00FF00"/>
                </a:highlight>
              </a:rPr>
              <a:t>Code A: Temperatuur tussen de 16 en 25 graden Celsius</a:t>
            </a:r>
          </a:p>
          <a:p>
            <a:endParaRPr lang="nl-NL" sz="2800" b="1"/>
          </a:p>
          <a:p>
            <a:r>
              <a:rPr lang="nl-NL" sz="2800" b="1"/>
              <a:t>Code B: Temperatuur tussen de 10 en 25 graden Celsius</a:t>
            </a:r>
          </a:p>
        </p:txBody>
      </p:sp>
    </p:spTree>
    <p:extLst>
      <p:ext uri="{BB962C8B-B14F-4D97-AF65-F5344CB8AC3E}">
        <p14:creationId xmlns:p14="http://schemas.microsoft.com/office/powerpoint/2010/main" val="2172742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B6A01708-936D-159A-83EA-FE213A5D283B}"/>
              </a:ext>
            </a:extLst>
          </p:cNvPr>
          <p:cNvPicPr>
            <a:picLocks noChangeAspect="1"/>
          </p:cNvPicPr>
          <p:nvPr/>
        </p:nvPicPr>
        <p:blipFill>
          <a:blip r:embed="rId2"/>
          <a:stretch>
            <a:fillRect/>
          </a:stretch>
        </p:blipFill>
        <p:spPr>
          <a:xfrm>
            <a:off x="1474840" y="252390"/>
            <a:ext cx="9665108" cy="6643845"/>
          </a:xfrm>
          <a:prstGeom prst="rect">
            <a:avLst/>
          </a:prstGeom>
        </p:spPr>
      </p:pic>
      <p:sp>
        <p:nvSpPr>
          <p:cNvPr id="2" name="Pijl: rechts 1">
            <a:extLst>
              <a:ext uri="{FF2B5EF4-FFF2-40B4-BE49-F238E27FC236}">
                <a16:creationId xmlns:a16="http://schemas.microsoft.com/office/drawing/2014/main" id="{732A9ABE-1D01-FA7F-0367-8E89C00C5714}"/>
              </a:ext>
            </a:extLst>
          </p:cNvPr>
          <p:cNvSpPr/>
          <p:nvPr/>
        </p:nvSpPr>
        <p:spPr>
          <a:xfrm rot="1484298">
            <a:off x="2985796" y="268580"/>
            <a:ext cx="1371600" cy="4012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Pijl: rechts 3">
            <a:extLst>
              <a:ext uri="{FF2B5EF4-FFF2-40B4-BE49-F238E27FC236}">
                <a16:creationId xmlns:a16="http://schemas.microsoft.com/office/drawing/2014/main" id="{B2182CCB-1222-6B04-61BE-F409A10F1A5D}"/>
              </a:ext>
            </a:extLst>
          </p:cNvPr>
          <p:cNvSpPr/>
          <p:nvPr/>
        </p:nvSpPr>
        <p:spPr>
          <a:xfrm rot="9267991">
            <a:off x="8270034" y="276015"/>
            <a:ext cx="1371600" cy="4012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225156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Afbeelding met logo&#10;&#10;Automatisch gegenereerde beschrijving">
            <a:extLst>
              <a:ext uri="{FF2B5EF4-FFF2-40B4-BE49-F238E27FC236}">
                <a16:creationId xmlns:a16="http://schemas.microsoft.com/office/drawing/2014/main" id="{009DB551-3488-DB8E-6FC4-7CA42F3265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6000" y="768682"/>
            <a:ext cx="7200000" cy="5320635"/>
          </a:xfrm>
          <a:prstGeom prst="rect">
            <a:avLst/>
          </a:prstGeom>
        </p:spPr>
      </p:pic>
    </p:spTree>
    <p:extLst>
      <p:ext uri="{BB962C8B-B14F-4D97-AF65-F5344CB8AC3E}">
        <p14:creationId xmlns:p14="http://schemas.microsoft.com/office/powerpoint/2010/main" val="1222913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59DC1707-9193-0AB4-51BB-67E272B34097}"/>
              </a:ext>
            </a:extLst>
          </p:cNvPr>
          <p:cNvPicPr>
            <a:picLocks noChangeAspect="1"/>
          </p:cNvPicPr>
          <p:nvPr/>
        </p:nvPicPr>
        <p:blipFill>
          <a:blip r:embed="rId2"/>
          <a:stretch>
            <a:fillRect/>
          </a:stretch>
        </p:blipFill>
        <p:spPr>
          <a:xfrm>
            <a:off x="536225" y="207346"/>
            <a:ext cx="6444031" cy="749873"/>
          </a:xfrm>
          <a:prstGeom prst="rect">
            <a:avLst/>
          </a:prstGeom>
        </p:spPr>
      </p:pic>
      <p:sp>
        <p:nvSpPr>
          <p:cNvPr id="5" name="Tekstvak 4">
            <a:extLst>
              <a:ext uri="{FF2B5EF4-FFF2-40B4-BE49-F238E27FC236}">
                <a16:creationId xmlns:a16="http://schemas.microsoft.com/office/drawing/2014/main" id="{BAE28EFA-4F56-8A71-4760-04B38A3F320C}"/>
              </a:ext>
            </a:extLst>
          </p:cNvPr>
          <p:cNvSpPr txBox="1"/>
          <p:nvPr/>
        </p:nvSpPr>
        <p:spPr>
          <a:xfrm>
            <a:off x="627931" y="1034856"/>
            <a:ext cx="10936137" cy="5339923"/>
          </a:xfrm>
          <a:prstGeom prst="rect">
            <a:avLst/>
          </a:prstGeom>
          <a:noFill/>
        </p:spPr>
        <p:txBody>
          <a:bodyPr wrap="square">
            <a:spAutoFit/>
          </a:bodyPr>
          <a:lstStyle/>
          <a:p>
            <a:pPr>
              <a:spcAft>
                <a:spcPts val="600"/>
              </a:spcAft>
              <a:tabLst>
                <a:tab pos="-914400" algn="l"/>
                <a:tab pos="-457200" algn="l"/>
                <a:tab pos="-342900" algn="l"/>
                <a:tab pos="-228600" algn="l"/>
              </a:tabLst>
            </a:pPr>
            <a:r>
              <a:rPr lang="nl-NL" sz="2600" b="1">
                <a:solidFill>
                  <a:srgbClr val="FF0000"/>
                </a:solidFill>
                <a:latin typeface="Calibri" panose="020F0502020204030204" pitchFamily="34" charset="0"/>
                <a:ea typeface="Times New Roman" panose="02020603050405020304" pitchFamily="18" charset="0"/>
                <a:cs typeface="Calibri" panose="020F0502020204030204" pitchFamily="34" charset="0"/>
              </a:rPr>
              <a:t>Indien meerdere ploegen niet deelnemen aan de wedstrijden voor bijkomende stijgers of dalers zal de rangschikking van deze ploegen gebeuren door een lottrekking.</a:t>
            </a:r>
            <a:endParaRPr lang="nl-BE" sz="26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a:p>
            <a:pPr>
              <a:spcAft>
                <a:spcPts val="600"/>
              </a:spcAft>
              <a:tabLst>
                <a:tab pos="-914400" algn="l"/>
                <a:tab pos="-457200" algn="l"/>
                <a:tab pos="-342900" algn="l"/>
                <a:tab pos="-228600" algn="l"/>
              </a:tabLst>
            </a:pPr>
            <a:endParaRPr lang="nl-BE" sz="1000" b="1">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a:spcAft>
                <a:spcPts val="600"/>
              </a:spcAft>
              <a:tabLst>
                <a:tab pos="-914400" algn="l"/>
                <a:tab pos="-457200" algn="l"/>
                <a:tab pos="-342900" algn="l"/>
                <a:tab pos="-228600" algn="l"/>
              </a:tabLst>
            </a:pPr>
            <a:r>
              <a:rPr lang="nl-BE" sz="26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Ten gevolge het dalende aantal inschrijvingen is beslist de reeksindelingen de volgende seizoenen als volgt aan te passen:</a:t>
            </a:r>
            <a:endParaRPr lang="nl-BE" sz="2600" b="1">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Calibri" panose="020F0502020204030204" pitchFamily="34" charset="0"/>
              <a:buChar char="-"/>
              <a:tabLst>
                <a:tab pos="-914400" algn="l"/>
                <a:tab pos="-457200" algn="l"/>
                <a:tab pos="-342900" algn="l"/>
                <a:tab pos="-228600" algn="l"/>
              </a:tabLst>
            </a:pPr>
            <a:r>
              <a:rPr lang="nl-NL" sz="2600" b="1">
                <a:solidFill>
                  <a:srgbClr val="FF0000"/>
                </a:solidFill>
                <a:effectLst/>
                <a:latin typeface="Calibri" panose="020F0502020204030204" pitchFamily="34" charset="0"/>
                <a:ea typeface="Calibri" panose="020F0502020204030204" pitchFamily="34" charset="0"/>
                <a:cs typeface="Calibri" panose="020F0502020204030204" pitchFamily="34" charset="0"/>
              </a:rPr>
              <a:t>Heren Promo 2 :</a:t>
            </a:r>
            <a:endParaRPr lang="nl-BE" sz="2600" b="1">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600"/>
              </a:spcAft>
              <a:buFont typeface="Courier New" panose="02070309020205020404" pitchFamily="49" charset="0"/>
              <a:buChar char="o"/>
              <a:tabLst>
                <a:tab pos="-914400" algn="l"/>
                <a:tab pos="-457200" algn="l"/>
                <a:tab pos="-342900" algn="l"/>
                <a:tab pos="-228600" algn="l"/>
              </a:tabLst>
            </a:pPr>
            <a:r>
              <a:rPr lang="nl-NL" sz="2600" b="1">
                <a:solidFill>
                  <a:srgbClr val="FF0000"/>
                </a:solidFill>
                <a:effectLst/>
                <a:latin typeface="Calibri" panose="020F0502020204030204" pitchFamily="34" charset="0"/>
                <a:ea typeface="Calibri" panose="020F0502020204030204" pitchFamily="34" charset="0"/>
                <a:cs typeface="Calibri" panose="020F0502020204030204" pitchFamily="34" charset="0"/>
              </a:rPr>
              <a:t>In seizoen 2023-2024 wordt gespeeld met 2 reeksen van 12 ploegen</a:t>
            </a:r>
            <a:endParaRPr lang="nl-BE" sz="2600" b="1">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600"/>
              </a:spcAft>
              <a:buFont typeface="Courier New" panose="02070309020205020404" pitchFamily="49" charset="0"/>
              <a:buChar char="o"/>
              <a:tabLst>
                <a:tab pos="-914400" algn="l"/>
                <a:tab pos="-457200" algn="l"/>
                <a:tab pos="-342900" algn="l"/>
                <a:tab pos="-228600" algn="l"/>
              </a:tabLst>
            </a:pPr>
            <a:r>
              <a:rPr lang="nl-NL" sz="2600" b="1">
                <a:solidFill>
                  <a:srgbClr val="FF0000"/>
                </a:solidFill>
                <a:effectLst/>
                <a:latin typeface="Calibri" panose="020F0502020204030204" pitchFamily="34" charset="0"/>
                <a:ea typeface="Calibri" panose="020F0502020204030204" pitchFamily="34" charset="0"/>
                <a:cs typeface="Calibri" panose="020F0502020204030204" pitchFamily="34" charset="0"/>
              </a:rPr>
              <a:t>In seizoen 2024-2025 wordt gespeeld met 2 reeksen van 9 ploegen</a:t>
            </a:r>
            <a:endParaRPr lang="nl-BE" sz="2600" b="1">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600"/>
              </a:spcAft>
              <a:buFont typeface="Courier New" panose="02070309020205020404" pitchFamily="49" charset="0"/>
              <a:buChar char="o"/>
              <a:tabLst>
                <a:tab pos="-914400" algn="l"/>
                <a:tab pos="-457200" algn="l"/>
                <a:tab pos="-342900" algn="l"/>
                <a:tab pos="-228600" algn="l"/>
              </a:tabLst>
            </a:pPr>
            <a:r>
              <a:rPr lang="nl-NL" sz="2600" b="1">
                <a:solidFill>
                  <a:srgbClr val="FF0000"/>
                </a:solidFill>
                <a:effectLst/>
                <a:latin typeface="Calibri" panose="020F0502020204030204" pitchFamily="34" charset="0"/>
                <a:ea typeface="Calibri" panose="020F0502020204030204" pitchFamily="34" charset="0"/>
                <a:cs typeface="Calibri" panose="020F0502020204030204" pitchFamily="34" charset="0"/>
              </a:rPr>
              <a:t>Vanaf seizoen 2025-2026 wordt gespeeld met 1 reeks van 12 ploegen</a:t>
            </a:r>
          </a:p>
          <a:p>
            <a:pPr marL="742950" lvl="1" indent="-285750">
              <a:spcAft>
                <a:spcPts val="600"/>
              </a:spcAft>
              <a:buFont typeface="Courier New" panose="02070309020205020404" pitchFamily="49" charset="0"/>
              <a:buChar char="o"/>
              <a:tabLst>
                <a:tab pos="-914400" algn="l"/>
                <a:tab pos="-457200" algn="l"/>
                <a:tab pos="-342900" algn="l"/>
                <a:tab pos="-228600" algn="l"/>
              </a:tabLst>
            </a:pPr>
            <a:endParaRPr lang="nl-BE" sz="1000" b="1">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tabLst>
                <a:tab pos="-914400" algn="l"/>
                <a:tab pos="-457200" algn="l"/>
                <a:tab pos="-342900" algn="l"/>
                <a:tab pos="-228600" algn="l"/>
              </a:tabLst>
            </a:pPr>
            <a:r>
              <a:rPr lang="nl-NL" sz="2600" b="1">
                <a:solidFill>
                  <a:srgbClr val="FF0000"/>
                </a:solidFill>
                <a:effectLst/>
                <a:latin typeface="Calibri" panose="020F0502020204030204" pitchFamily="34" charset="0"/>
                <a:ea typeface="Calibri" panose="020F0502020204030204" pitchFamily="34" charset="0"/>
                <a:cs typeface="Calibri" panose="020F0502020204030204" pitchFamily="34" charset="0"/>
              </a:rPr>
              <a:t>Heren Promo 3 : </a:t>
            </a:r>
            <a:endParaRPr lang="nl-BE" sz="2600" b="1">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600"/>
              </a:spcAft>
              <a:buFont typeface="Courier New" panose="02070309020205020404" pitchFamily="49" charset="0"/>
              <a:buChar char="o"/>
              <a:tabLst>
                <a:tab pos="-914400" algn="l"/>
                <a:tab pos="-457200" algn="l"/>
                <a:tab pos="-342900" algn="l"/>
                <a:tab pos="-228600" algn="l"/>
              </a:tabLst>
            </a:pPr>
            <a:r>
              <a:rPr lang="nl-NL" sz="2600" b="1">
                <a:solidFill>
                  <a:srgbClr val="FF0000"/>
                </a:solidFill>
                <a:effectLst/>
                <a:latin typeface="Calibri" panose="020F0502020204030204" pitchFamily="34" charset="0"/>
                <a:ea typeface="Calibri" panose="020F0502020204030204" pitchFamily="34" charset="0"/>
                <a:cs typeface="Calibri" panose="020F0502020204030204" pitchFamily="34" charset="0"/>
              </a:rPr>
              <a:t>Vanaf seizoen 2024-2025 wordt gespeeld met 2 reeksen van 12 ploegen</a:t>
            </a:r>
            <a:endParaRPr lang="nl-BE" sz="2600" b="1">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148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additive="base">
                                        <p:cTn id="3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
                                            <p:txEl>
                                              <p:pRg st="9" end="9"/>
                                            </p:txEl>
                                          </p:spTgt>
                                        </p:tgtEl>
                                        <p:attrNameLst>
                                          <p:attrName>style.visibility</p:attrName>
                                        </p:attrNameLst>
                                      </p:cBhvr>
                                      <p:to>
                                        <p:strVal val="visible"/>
                                      </p:to>
                                    </p:set>
                                    <p:anim calcmode="lin" valueType="num">
                                      <p:cBhvr additive="base">
                                        <p:cTn id="4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FEBFE526-D5E7-69D4-17BC-0EB2516C8874}"/>
              </a:ext>
            </a:extLst>
          </p:cNvPr>
          <p:cNvPicPr>
            <a:picLocks noChangeAspect="1"/>
          </p:cNvPicPr>
          <p:nvPr/>
        </p:nvPicPr>
        <p:blipFill>
          <a:blip r:embed="rId2"/>
          <a:stretch>
            <a:fillRect/>
          </a:stretch>
        </p:blipFill>
        <p:spPr>
          <a:xfrm>
            <a:off x="410313" y="816836"/>
            <a:ext cx="6444031" cy="749873"/>
          </a:xfrm>
          <a:prstGeom prst="rect">
            <a:avLst/>
          </a:prstGeom>
        </p:spPr>
      </p:pic>
      <p:graphicFrame>
        <p:nvGraphicFramePr>
          <p:cNvPr id="8" name="Tabel 7">
            <a:extLst>
              <a:ext uri="{FF2B5EF4-FFF2-40B4-BE49-F238E27FC236}">
                <a16:creationId xmlns:a16="http://schemas.microsoft.com/office/drawing/2014/main" id="{BF5B5BDD-CF03-54A0-5A01-45873A4E76A7}"/>
              </a:ext>
            </a:extLst>
          </p:cNvPr>
          <p:cNvGraphicFramePr>
            <a:graphicFrameLocks noGrp="1"/>
          </p:cNvGraphicFramePr>
          <p:nvPr>
            <p:extLst>
              <p:ext uri="{D42A27DB-BD31-4B8C-83A1-F6EECF244321}">
                <p14:modId xmlns:p14="http://schemas.microsoft.com/office/powerpoint/2010/main" val="3747346195"/>
              </p:ext>
            </p:extLst>
          </p:nvPr>
        </p:nvGraphicFramePr>
        <p:xfrm>
          <a:off x="1457624" y="2822331"/>
          <a:ext cx="9822909" cy="2773680"/>
        </p:xfrm>
        <a:graphic>
          <a:graphicData uri="http://schemas.openxmlformats.org/drawingml/2006/table">
            <a:tbl>
              <a:tblPr firstRow="1" firstCol="1" bandRow="1"/>
              <a:tblGrid>
                <a:gridCol w="1092534">
                  <a:extLst>
                    <a:ext uri="{9D8B030D-6E8A-4147-A177-3AD203B41FA5}">
                      <a16:colId xmlns:a16="http://schemas.microsoft.com/office/drawing/2014/main" val="3654732370"/>
                    </a:ext>
                  </a:extLst>
                </a:gridCol>
                <a:gridCol w="1746075">
                  <a:extLst>
                    <a:ext uri="{9D8B030D-6E8A-4147-A177-3AD203B41FA5}">
                      <a16:colId xmlns:a16="http://schemas.microsoft.com/office/drawing/2014/main" val="1419899788"/>
                    </a:ext>
                  </a:extLst>
                </a:gridCol>
                <a:gridCol w="1746075">
                  <a:extLst>
                    <a:ext uri="{9D8B030D-6E8A-4147-A177-3AD203B41FA5}">
                      <a16:colId xmlns:a16="http://schemas.microsoft.com/office/drawing/2014/main" val="3215350907"/>
                    </a:ext>
                  </a:extLst>
                </a:gridCol>
                <a:gridCol w="1746075">
                  <a:extLst>
                    <a:ext uri="{9D8B030D-6E8A-4147-A177-3AD203B41FA5}">
                      <a16:colId xmlns:a16="http://schemas.microsoft.com/office/drawing/2014/main" val="1974717738"/>
                    </a:ext>
                  </a:extLst>
                </a:gridCol>
                <a:gridCol w="1746075">
                  <a:extLst>
                    <a:ext uri="{9D8B030D-6E8A-4147-A177-3AD203B41FA5}">
                      <a16:colId xmlns:a16="http://schemas.microsoft.com/office/drawing/2014/main" val="37127082"/>
                    </a:ext>
                  </a:extLst>
                </a:gridCol>
                <a:gridCol w="1746075">
                  <a:extLst>
                    <a:ext uri="{9D8B030D-6E8A-4147-A177-3AD203B41FA5}">
                      <a16:colId xmlns:a16="http://schemas.microsoft.com/office/drawing/2014/main" val="2679644104"/>
                    </a:ext>
                  </a:extLst>
                </a:gridCol>
              </a:tblGrid>
              <a:tr h="379826">
                <a:tc>
                  <a:txBody>
                    <a:bodyPr/>
                    <a:lstStyle/>
                    <a:p>
                      <a:pPr>
                        <a:spcAft>
                          <a:spcPts val="600"/>
                        </a:spcAft>
                      </a:pPr>
                      <a:r>
                        <a:rPr lang="nl-BE" sz="2600" b="1" baseline="0">
                          <a:effectLst/>
                          <a:latin typeface="Calibri" panose="020F0502020204030204" pitchFamily="34" charset="0"/>
                          <a:ea typeface="Times New Roman" panose="02020603050405020304" pitchFamily="18" charset="0"/>
                          <a:cs typeface="Calibri" panose="020F0502020204030204" pitchFamily="34" charset="0"/>
                        </a:rPr>
                        <a:t>Heren</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Promo 1</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Promo 2</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Promo 3</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1e gew</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145612849"/>
                  </a:ext>
                </a:extLst>
              </a:tr>
              <a:tr h="301868">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stijgen</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1</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2</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4</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334871797"/>
                  </a:ext>
                </a:extLst>
              </a:tr>
              <a:tr h="301868">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dalen</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2</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6</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627734408"/>
                  </a:ext>
                </a:extLst>
              </a:tr>
              <a:tr h="337047">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798220212"/>
                  </a:ext>
                </a:extLst>
              </a:tr>
              <a:tr h="301868">
                <a:tc>
                  <a:txBody>
                    <a:bodyPr/>
                    <a:lstStyle/>
                    <a:p>
                      <a:pPr>
                        <a:spcAft>
                          <a:spcPts val="600"/>
                        </a:spcAft>
                      </a:pPr>
                      <a:r>
                        <a:rPr lang="nl-BE" sz="2600" b="1" baseline="0">
                          <a:effectLst/>
                          <a:latin typeface="Calibri" panose="020F0502020204030204" pitchFamily="34" charset="0"/>
                          <a:ea typeface="Times New Roman" panose="02020603050405020304" pitchFamily="18" charset="0"/>
                          <a:cs typeface="Calibri" panose="020F0502020204030204" pitchFamily="34" charset="0"/>
                        </a:rPr>
                        <a:t>Dames</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Promo 1</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Promo 2</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Promo 3</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1e gew</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121140420"/>
                  </a:ext>
                </a:extLst>
              </a:tr>
              <a:tr h="301868">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stijgen</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1</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2</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4</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4</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178767181"/>
                  </a:ext>
                </a:extLst>
              </a:tr>
              <a:tr h="301868">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dalen</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2</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4</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4</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600"/>
                        </a:spcAft>
                      </a:pPr>
                      <a:r>
                        <a:rPr lang="nl-BE" sz="2600" baseline="0">
                          <a:effectLst/>
                          <a:latin typeface="Calibri" panose="020F0502020204030204" pitchFamily="34" charset="0"/>
                          <a:ea typeface="Times New Roman" panose="02020603050405020304" pitchFamily="18" charset="0"/>
                          <a:cs typeface="Calibri" panose="020F0502020204030204" pitchFamily="34" charset="0"/>
                        </a:rPr>
                        <a:t> </a:t>
                      </a:r>
                      <a:endParaRPr lang="nl-BE" sz="2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699615812"/>
                  </a:ext>
                </a:extLst>
              </a:tr>
            </a:tbl>
          </a:graphicData>
        </a:graphic>
      </p:graphicFrame>
      <p:sp>
        <p:nvSpPr>
          <p:cNvPr id="9" name="Rectangle 3">
            <a:extLst>
              <a:ext uri="{FF2B5EF4-FFF2-40B4-BE49-F238E27FC236}">
                <a16:creationId xmlns:a16="http://schemas.microsoft.com/office/drawing/2014/main" id="{79A7E669-A4AD-7A5F-7FE1-19092A83AEB9}"/>
              </a:ext>
            </a:extLst>
          </p:cNvPr>
          <p:cNvSpPr>
            <a:spLocks noChangeArrowheads="1"/>
          </p:cNvSpPr>
          <p:nvPr/>
        </p:nvSpPr>
        <p:spPr bwMode="auto">
          <a:xfrm>
            <a:off x="559782" y="1629574"/>
            <a:ext cx="53310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nl-NL" altLang="nl-BE" sz="2800" b="1" i="0" u="sng"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V</a:t>
            </a:r>
            <a:r>
              <a:rPr kumimoji="0" lang="nl-NL" altLang="nl-BE" sz="2800" b="1" i="0" u="sng" strike="noStrike" cap="none" normalizeH="0" baseline="0" bmk="">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aste stijgers/dalers provincie</a:t>
            </a:r>
            <a:r>
              <a:rPr kumimoji="0" lang="nl-NL" altLang="nl-BE" sz="2800" b="1" i="0" u="sng"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nl-NL" altLang="nl-BE" sz="2800" b="1"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2026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5033</Words>
  <Application>Microsoft Office PowerPoint</Application>
  <PresentationFormat>Breedbeeld</PresentationFormat>
  <Paragraphs>587</Paragraphs>
  <Slides>76</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76</vt:i4>
      </vt:variant>
    </vt:vector>
  </HeadingPairs>
  <TitlesOfParts>
    <vt:vector size="83" baseType="lpstr">
      <vt:lpstr>Arial</vt:lpstr>
      <vt:lpstr>Calibri</vt:lpstr>
      <vt:lpstr>Calibri Light</vt:lpstr>
      <vt:lpstr>Courier New</vt:lpstr>
      <vt:lpstr>Symbol</vt:lpstr>
      <vt:lpstr>Times New Roman</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luc van rentergem</dc:creator>
  <cp:lastModifiedBy>René Ooms</cp:lastModifiedBy>
  <cp:revision>2</cp:revision>
  <dcterms:created xsi:type="dcterms:W3CDTF">2023-04-27T07:37:33Z</dcterms:created>
  <dcterms:modified xsi:type="dcterms:W3CDTF">2023-05-18T11:57:00Z</dcterms:modified>
</cp:coreProperties>
</file>