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handoutMasterIdLst>
    <p:handoutMasterId r:id="rId70"/>
  </p:handoutMasterIdLst>
  <p:sldIdLst>
    <p:sldId id="256" r:id="rId3"/>
    <p:sldId id="320" r:id="rId4"/>
    <p:sldId id="377" r:id="rId5"/>
    <p:sldId id="264" r:id="rId6"/>
    <p:sldId id="265" r:id="rId7"/>
    <p:sldId id="308" r:id="rId8"/>
    <p:sldId id="313" r:id="rId9"/>
    <p:sldId id="333" r:id="rId10"/>
    <p:sldId id="271" r:id="rId11"/>
    <p:sldId id="334" r:id="rId12"/>
    <p:sldId id="335" r:id="rId13"/>
    <p:sldId id="336" r:id="rId14"/>
    <p:sldId id="273" r:id="rId15"/>
    <p:sldId id="337" r:id="rId16"/>
    <p:sldId id="310" r:id="rId17"/>
    <p:sldId id="274" r:id="rId18"/>
    <p:sldId id="315" r:id="rId19"/>
    <p:sldId id="338" r:id="rId20"/>
    <p:sldId id="275" r:id="rId21"/>
    <p:sldId id="339" r:id="rId22"/>
    <p:sldId id="340" r:id="rId23"/>
    <p:sldId id="276" r:id="rId24"/>
    <p:sldId id="277" r:id="rId25"/>
    <p:sldId id="342" r:id="rId26"/>
    <p:sldId id="278" r:id="rId27"/>
    <p:sldId id="375" r:id="rId28"/>
    <p:sldId id="378" r:id="rId29"/>
    <p:sldId id="279" r:id="rId30"/>
    <p:sldId id="343" r:id="rId31"/>
    <p:sldId id="345" r:id="rId32"/>
    <p:sldId id="280" r:id="rId33"/>
    <p:sldId id="286" r:id="rId34"/>
    <p:sldId id="347" r:id="rId35"/>
    <p:sldId id="287" r:id="rId36"/>
    <p:sldId id="288" r:id="rId37"/>
    <p:sldId id="349" r:id="rId38"/>
    <p:sldId id="348" r:id="rId39"/>
    <p:sldId id="289" r:id="rId40"/>
    <p:sldId id="350" r:id="rId41"/>
    <p:sldId id="351" r:id="rId42"/>
    <p:sldId id="352" r:id="rId43"/>
    <p:sldId id="290" r:id="rId44"/>
    <p:sldId id="298" r:id="rId45"/>
    <p:sldId id="376" r:id="rId46"/>
    <p:sldId id="356" r:id="rId47"/>
    <p:sldId id="292" r:id="rId48"/>
    <p:sldId id="293" r:id="rId49"/>
    <p:sldId id="364" r:id="rId50"/>
    <p:sldId id="294" r:id="rId51"/>
    <p:sldId id="295" r:id="rId52"/>
    <p:sldId id="365" r:id="rId53"/>
    <p:sldId id="296" r:id="rId54"/>
    <p:sldId id="367" r:id="rId55"/>
    <p:sldId id="368" r:id="rId56"/>
    <p:sldId id="380" r:id="rId57"/>
    <p:sldId id="379" r:id="rId58"/>
    <p:sldId id="369" r:id="rId59"/>
    <p:sldId id="370" r:id="rId60"/>
    <p:sldId id="317" r:id="rId61"/>
    <p:sldId id="371" r:id="rId62"/>
    <p:sldId id="299" r:id="rId63"/>
    <p:sldId id="300" r:id="rId64"/>
    <p:sldId id="304" r:id="rId65"/>
    <p:sldId id="301" r:id="rId66"/>
    <p:sldId id="302" r:id="rId67"/>
    <p:sldId id="311"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0" autoAdjust="0"/>
    <p:restoredTop sz="95842" autoAdjust="0"/>
  </p:normalViewPr>
  <p:slideViewPr>
    <p:cSldViewPr snapToGrid="0">
      <p:cViewPr varScale="1">
        <p:scale>
          <a:sx n="114" d="100"/>
          <a:sy n="114"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5.xml"/><Relationship Id="rId69" Type="http://schemas.openxmlformats.org/officeDocument/2006/relationships/notesMaster" Target="notesMasters/notesMaster1.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212F7C-C54A-4FFA-83F9-B3579106D89E}" type="datetimeFigureOut">
              <a:rPr lang="nl-BE" smtClean="0"/>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CAF286-9A6D-4CB5-961F-11B74A427264}" type="slidenum">
              <a:rPr lang="nl-BE" smtClean="0"/>
            </a:fld>
            <a:endParaRPr lang="nl-B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832A5-74E2-4C0A-8BE2-C8C838A1D19C}" type="datetimeFigureOut">
              <a:rPr lang="nl-BE" smtClean="0"/>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CE9AA-8531-4D39-A08B-DB698FFC811B}" type="slidenum">
              <a:rPr lang="nl-BE" smtClean="0"/>
            </a:fld>
            <a:endParaRPr lang="nl-BE"/>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hasCustomPrompt="1"/>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hasCustomPrompt="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9204F84-D8F9-41CA-B644-25E69A7AFF1B}"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Klik om stijl te bewerken</a:t>
            </a:r>
            <a:endParaRPr lang="en-US" dirty="0"/>
          </a:p>
        </p:txBody>
      </p:sp>
      <p:sp>
        <p:nvSpPr>
          <p:cNvPr id="3" name="Vertical Text Placeholder 2"/>
          <p:cNvSpPr>
            <a:spLocks noGrp="1"/>
          </p:cNvSpPr>
          <p:nvPr>
            <p:ph type="body" orient="vert" idx="1" hasCustomPrompt="1"/>
          </p:nvPr>
        </p:nvSpPr>
        <p:spPr/>
        <p:txBody>
          <a:bodyPr vert="eaVert"/>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Date Placeholder 3"/>
          <p:cNvSpPr>
            <a:spLocks noGrp="1"/>
          </p:cNvSpPr>
          <p:nvPr>
            <p:ph type="dt" sz="half" idx="10"/>
          </p:nvPr>
        </p:nvSpPr>
        <p:spPr/>
        <p:txBody>
          <a:bodyPr/>
          <a:lstStyle/>
          <a:p>
            <a:fld id="{B928937E-6711-40E4-AD5E-EB7D8B3FB0B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hasCustomPrompt="1"/>
          </p:nvPr>
        </p:nvSpPr>
        <p:spPr>
          <a:xfrm>
            <a:off x="1066800" y="533400"/>
            <a:ext cx="7505700" cy="5638800"/>
          </a:xfrm>
        </p:spPr>
        <p:txBody>
          <a:bodyPr vert="eaVert"/>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Date Placeholder 3"/>
          <p:cNvSpPr>
            <a:spLocks noGrp="1"/>
          </p:cNvSpPr>
          <p:nvPr>
            <p:ph type="dt" sz="half" idx="10"/>
          </p:nvPr>
        </p:nvSpPr>
        <p:spPr/>
        <p:txBody>
          <a:bodyPr/>
          <a:lstStyle/>
          <a:p>
            <a:fld id="{82DFD0FC-06A8-4E38-B44B-1FAC3714BFB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Klik om stijl te bewerken</a:t>
            </a:r>
            <a:endParaRPr lang="en-US" dirty="0"/>
          </a:p>
        </p:txBody>
      </p:sp>
      <p:sp>
        <p:nvSpPr>
          <p:cNvPr id="3" name="Content Placeholder 2"/>
          <p:cNvSpPr>
            <a:spLocks noGrp="1"/>
          </p:cNvSpPr>
          <p:nvPr>
            <p:ph idx="1" hasCustomPrompt="1"/>
          </p:nvPr>
        </p:nvSpPr>
        <p:spPr/>
        <p:txBody>
          <a:body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Date Placeholder 3"/>
          <p:cNvSpPr>
            <a:spLocks noGrp="1"/>
          </p:cNvSpPr>
          <p:nvPr>
            <p:ph type="dt" sz="half" idx="10"/>
          </p:nvPr>
        </p:nvSpPr>
        <p:spPr/>
        <p:txBody>
          <a:bodyPr/>
          <a:lstStyle/>
          <a:p>
            <a:fld id="{47FCDACE-197A-4731-9857-289A3EFF917B}"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hasCustomPrompt="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endParaRPr lang="nl-NL"/>
          </a:p>
        </p:txBody>
      </p:sp>
      <p:sp>
        <p:nvSpPr>
          <p:cNvPr id="4" name="Date Placeholder 3"/>
          <p:cNvSpPr>
            <a:spLocks noGrp="1"/>
          </p:cNvSpPr>
          <p:nvPr>
            <p:ph type="dt" sz="half" idx="10"/>
          </p:nvPr>
        </p:nvSpPr>
        <p:spPr>
          <a:xfrm>
            <a:off x="8593667" y="6272784"/>
            <a:ext cx="2644309" cy="365125"/>
          </a:xfrm>
        </p:spPr>
        <p:txBody>
          <a:bodyPr/>
          <a:lstStyle/>
          <a:p>
            <a:fld id="{30737D56-97A0-4C1E-A692-6B9F081E25A8}" type="datetime1">
              <a:rPr lang="en-US" smtClean="0"/>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Klik om stijl te bewerken</a:t>
            </a:r>
            <a:endParaRPr lang="en-US" dirty="0"/>
          </a:p>
        </p:txBody>
      </p:sp>
      <p:sp>
        <p:nvSpPr>
          <p:cNvPr id="3" name="Content Placeholder 2"/>
          <p:cNvSpPr>
            <a:spLocks noGrp="1"/>
          </p:cNvSpPr>
          <p:nvPr>
            <p:ph sz="half" idx="1" hasCustomPrompt="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Content Placeholder 3"/>
          <p:cNvSpPr>
            <a:spLocks noGrp="1"/>
          </p:cNvSpPr>
          <p:nvPr>
            <p:ph sz="half" idx="2" hasCustomPrompt="1"/>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5" name="Date Placeholder 4"/>
          <p:cNvSpPr>
            <a:spLocks noGrp="1"/>
          </p:cNvSpPr>
          <p:nvPr>
            <p:ph type="dt" sz="half" idx="10"/>
          </p:nvPr>
        </p:nvSpPr>
        <p:spPr/>
        <p:txBody>
          <a:bodyPr/>
          <a:lstStyle/>
          <a:p>
            <a:fld id="{2C892F09-5D3D-4EE0-8883-BD497426C53D}"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nl-NL"/>
              <a:t>Klik om stijl te bewerken</a:t>
            </a:r>
            <a:endParaRPr lang="en-US" dirty="0"/>
          </a:p>
        </p:txBody>
      </p:sp>
      <p:sp>
        <p:nvSpPr>
          <p:cNvPr id="3" name="Text Placeholder 2"/>
          <p:cNvSpPr>
            <a:spLocks noGrp="1"/>
          </p:cNvSpPr>
          <p:nvPr>
            <p:ph type="body" idx="1" hasCustomPrompt="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endParaRPr lang="nl-NL"/>
          </a:p>
        </p:txBody>
      </p:sp>
      <p:sp>
        <p:nvSpPr>
          <p:cNvPr id="4" name="Content Placeholder 3"/>
          <p:cNvSpPr>
            <a:spLocks noGrp="1"/>
          </p:cNvSpPr>
          <p:nvPr>
            <p:ph sz="half" idx="2" hasCustomPrompt="1"/>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5" name="Text Placeholder 4"/>
          <p:cNvSpPr>
            <a:spLocks noGrp="1"/>
          </p:cNvSpPr>
          <p:nvPr>
            <p:ph type="body" sz="quarter" idx="3" hasCustomPrompt="1"/>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endParaRPr lang="nl-NL"/>
          </a:p>
        </p:txBody>
      </p:sp>
      <p:sp>
        <p:nvSpPr>
          <p:cNvPr id="6" name="Content Placeholder 5"/>
          <p:cNvSpPr>
            <a:spLocks noGrp="1"/>
          </p:cNvSpPr>
          <p:nvPr>
            <p:ph sz="quarter" idx="4" hasCustomPrompt="1"/>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7" name="Date Placeholder 6"/>
          <p:cNvSpPr>
            <a:spLocks noGrp="1"/>
          </p:cNvSpPr>
          <p:nvPr>
            <p:ph type="dt" sz="half" idx="10"/>
          </p:nvPr>
        </p:nvSpPr>
        <p:spPr/>
        <p:txBody>
          <a:bodyPr/>
          <a:lstStyle/>
          <a:p>
            <a:fld id="{BE600034-5BD5-4745-A9F4-FCC8AE590A09}"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804AB14-8F88-4F2F-B8E2-F8B1A095B399}"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50EBF-2378-4F57-8C6F-D28A7D4D1DB9}"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hasCustomPrompt="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endParaRPr lang="nl-NL"/>
          </a:p>
        </p:txBody>
      </p:sp>
      <p:sp>
        <p:nvSpPr>
          <p:cNvPr id="5" name="Date Placeholder 4"/>
          <p:cNvSpPr>
            <a:spLocks noGrp="1"/>
          </p:cNvSpPr>
          <p:nvPr>
            <p:ph type="dt" sz="half" idx="10"/>
          </p:nvPr>
        </p:nvSpPr>
        <p:spPr/>
        <p:txBody>
          <a:bodyPr/>
          <a:lstStyle/>
          <a:p>
            <a:fld id="{9DC16473-D600-4319-A712-B3637CBD22E7}"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hasCustomPrompt="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endParaRPr lang="nl-NL"/>
          </a:p>
        </p:txBody>
      </p:sp>
      <p:sp>
        <p:nvSpPr>
          <p:cNvPr id="5" name="Date Placeholder 4"/>
          <p:cNvSpPr>
            <a:spLocks noGrp="1"/>
          </p:cNvSpPr>
          <p:nvPr>
            <p:ph type="dt" sz="half" idx="10"/>
          </p:nvPr>
        </p:nvSpPr>
        <p:spPr/>
        <p:txBody>
          <a:bodyPr/>
          <a:lstStyle/>
          <a:p>
            <a:fld id="{C207CCB4-8290-4BCC-BDA3-582E49BD40C7}" type="datetime1">
              <a:rPr lang="en-US" smtClean="0"/>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a:t>
            </a:r>
            <a:endParaRPr lang="nl-NL"/>
          </a:p>
          <a:p>
            <a:pPr lvl="1"/>
            <a:r>
              <a:rPr lang="nl-NL"/>
              <a:t>Tweede niveau</a:t>
            </a:r>
            <a:endParaRPr lang="nl-NL"/>
          </a:p>
          <a:p>
            <a:pPr lvl="2"/>
            <a:r>
              <a:rPr lang="nl-NL"/>
              <a:t>Derde niveau</a:t>
            </a:r>
            <a:endParaRPr lang="nl-NL"/>
          </a:p>
          <a:p>
            <a:pPr lvl="3"/>
            <a:r>
              <a:rPr lang="nl-NL"/>
              <a:t>Vierde niveau</a:t>
            </a:r>
            <a:endParaRPr lang="nl-NL"/>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0F81264-5DC3-454B-844F-4F77A2CD6F72}" type="datetime1">
              <a:rPr lang="en-US" smtClean="0"/>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png"/><Relationship Id="rId1" Type="http://schemas.openxmlformats.org/officeDocument/2006/relationships/image" Target="../media/image7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066607" y="4994221"/>
            <a:ext cx="5664212" cy="646331"/>
          </a:xfrm>
          <a:prstGeom prst="rect">
            <a:avLst/>
          </a:prstGeom>
          <a:noFill/>
        </p:spPr>
        <p:txBody>
          <a:bodyPr wrap="square" rtlCol="0">
            <a:spAutoFit/>
          </a:bodyPr>
          <a:lstStyle/>
          <a:p>
            <a:pPr algn="ctr"/>
            <a:r>
              <a:rPr lang="nl-BE" sz="3600" dirty="0">
                <a:solidFill>
                  <a:srgbClr val="FF0000"/>
                </a:solidFill>
              </a:rPr>
              <a:t>VAN  HARTE  WELKOM</a:t>
            </a:r>
            <a:endParaRPr lang="nl-BE" sz="3600" dirty="0">
              <a:solidFill>
                <a:srgbClr val="FF0000"/>
              </a:solidFill>
            </a:endParaRPr>
          </a:p>
        </p:txBody>
      </p:sp>
      <p:pic>
        <p:nvPicPr>
          <p:cNvPr id="7" name="Afbeelding 6"/>
          <p:cNvPicPr>
            <a:picLocks noChangeAspect="1"/>
          </p:cNvPicPr>
          <p:nvPr/>
        </p:nvPicPr>
        <p:blipFill>
          <a:blip r:embed="rId1"/>
          <a:stretch>
            <a:fillRect/>
          </a:stretch>
        </p:blipFill>
        <p:spPr>
          <a:xfrm>
            <a:off x="1383783" y="1027734"/>
            <a:ext cx="9029860" cy="3193202"/>
          </a:xfrm>
          <a:prstGeom prst="rect">
            <a:avLst/>
          </a:prstGeom>
        </p:spPr>
      </p:pic>
      <p:sp>
        <p:nvSpPr>
          <p:cNvPr id="2" name="Tijdelijke aanduiding voor voettekst 1"/>
          <p:cNvSpPr>
            <a:spLocks noGrp="1"/>
          </p:cNvSpPr>
          <p:nvPr>
            <p:ph type="ftr" sz="quarter" idx="11"/>
          </p:nvPr>
        </p:nvSpPr>
        <p:spPr/>
        <p:txBody>
          <a:bodyPr/>
          <a:lstStyle/>
          <a:p>
            <a:r>
              <a:rPr lang="en-US"/>
              <a:t>Luc Van Rentergem</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319334" y="425975"/>
            <a:ext cx="4407787" cy="201994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endParaRPr lang="nl-BE" sz="9600" b="1" dirty="0">
              <a:solidFill>
                <a:srgbClr val="FF0000"/>
              </a:solidFill>
            </a:endParaRPr>
          </a:p>
          <a:p>
            <a:endParaRPr lang="nl-BE" sz="8000" dirty="0"/>
          </a:p>
          <a:p>
            <a:pPr>
              <a:spcAft>
                <a:spcPts val="1200"/>
              </a:spcAft>
            </a:pPr>
            <a:r>
              <a:rPr lang="nl-BE" sz="8000" b="1" dirty="0"/>
              <a:t>Klik in het volgende scherm op </a:t>
            </a:r>
            <a:endParaRPr lang="nl-BE" sz="8000" b="1" dirty="0"/>
          </a:p>
          <a:p>
            <a:pPr marL="0" indent="0" algn="ctr">
              <a:spcAft>
                <a:spcPts val="1200"/>
              </a:spcAft>
              <a:buNone/>
            </a:pPr>
            <a:r>
              <a:rPr lang="nl-BE" sz="8000" b="1" dirty="0">
                <a:highlight>
                  <a:srgbClr val="FFFF00"/>
                </a:highlight>
              </a:rPr>
              <a:t>SHOW  ROSTER</a:t>
            </a:r>
            <a:endParaRPr lang="nl-BE" sz="8000" b="1" dirty="0">
              <a:highlight>
                <a:srgbClr val="FFFF00"/>
              </a:highlight>
            </a:endParaRPr>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3652222" y="1941668"/>
            <a:ext cx="7418549" cy="4636593"/>
          </a:xfrm>
          <a:prstGeom prst="rect">
            <a:avLst/>
          </a:prstGeom>
        </p:spPr>
      </p:pic>
      <p:sp>
        <p:nvSpPr>
          <p:cNvPr id="8" name="Wolk 7"/>
          <p:cNvSpPr/>
          <p:nvPr/>
        </p:nvSpPr>
        <p:spPr>
          <a:xfrm>
            <a:off x="6673006" y="1941668"/>
            <a:ext cx="1376979" cy="615688"/>
          </a:xfrm>
          <a:prstGeom prst="cloud">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01954" y="502711"/>
            <a:ext cx="3443425" cy="5930745"/>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endParaRPr lang="nl-BE" sz="9600" b="1" dirty="0">
              <a:solidFill>
                <a:srgbClr val="FF0000"/>
              </a:solidFill>
            </a:endParaRPr>
          </a:p>
          <a:p>
            <a:endParaRPr lang="nl-BE" sz="8000" dirty="0"/>
          </a:p>
          <a:p>
            <a:r>
              <a:rPr lang="nl-BE" sz="8000" b="1" dirty="0"/>
              <a:t>Je krijgt een overzicht zoals op een wedstrijdblad</a:t>
            </a:r>
            <a:endParaRPr lang="nl-BE" sz="8000" b="1" dirty="0"/>
          </a:p>
          <a:p>
            <a:endParaRPr lang="nl-BE" sz="8000" b="1" dirty="0"/>
          </a:p>
          <a:p>
            <a:r>
              <a:rPr lang="nl-BE" sz="8000" b="1" dirty="0">
                <a:solidFill>
                  <a:srgbClr val="FF0000"/>
                </a:solidFill>
              </a:rPr>
              <a:t>Hier kan de scheidsrechter nu beginnen aan de controle van   het “wedstrijdblad”</a:t>
            </a:r>
            <a:endParaRPr lang="nl-BE" sz="8000" b="1" dirty="0">
              <a:solidFill>
                <a:srgbClr val="FF0000"/>
              </a:solidFill>
            </a:endParaRPr>
          </a:p>
          <a:p>
            <a:endParaRPr lang="nl-BE" sz="8000" b="1" dirty="0"/>
          </a:p>
          <a:p>
            <a:endParaRPr lang="nl-BE" sz="8000" b="1" dirty="0"/>
          </a:p>
          <a:p>
            <a:endParaRPr lang="nl-BE" sz="8000" b="1" dirty="0"/>
          </a:p>
          <a:p>
            <a:r>
              <a:rPr lang="nl-BE" sz="8000" b="1" dirty="0">
                <a:highlight>
                  <a:srgbClr val="00FF00"/>
                </a:highlight>
              </a:rPr>
              <a:t>Tip voor de SR : hou een notaboekje bij de hand want je kan niets afvinken</a:t>
            </a:r>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3951514" y="86354"/>
            <a:ext cx="4017966" cy="6428746"/>
          </a:xfrm>
          <a:prstGeom prst="rect">
            <a:avLst/>
          </a:prstGeom>
        </p:spPr>
      </p:pic>
      <p:pic>
        <p:nvPicPr>
          <p:cNvPr id="6" name="Afbeelding 5" descr="Afbeelding met schermafbeelding&#10;&#10;Automatisch gegenereerde beschrijving"/>
          <p:cNvPicPr>
            <a:picLocks noChangeAspect="1"/>
          </p:cNvPicPr>
          <p:nvPr/>
        </p:nvPicPr>
        <p:blipFill>
          <a:blip r:embed="rId2"/>
          <a:stretch>
            <a:fillRect/>
          </a:stretch>
        </p:blipFill>
        <p:spPr>
          <a:xfrm>
            <a:off x="8231259" y="813062"/>
            <a:ext cx="3639612" cy="5715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91987" y="2081894"/>
            <a:ext cx="9323614" cy="2446824"/>
          </a:xfrm>
          <a:prstGeom prst="rect">
            <a:avLst/>
          </a:prstGeom>
        </p:spPr>
        <p:txBody>
          <a:bodyPr wrap="square">
            <a:spAutoFit/>
          </a:bodyPr>
          <a:lstStyle/>
          <a:p>
            <a:pPr algn="ctr"/>
            <a:r>
              <a:rPr lang="nl-BE" sz="5100" dirty="0">
                <a:latin typeface="Rockwell Nova Extra Bold" panose="02060903020205020403" pitchFamily="18" charset="0"/>
              </a:rPr>
              <a:t>Opstarten </a:t>
            </a:r>
            <a:endParaRPr lang="nl-BE" sz="5100" dirty="0">
              <a:latin typeface="Rockwell Nova Extra Bold" panose="02060903020205020403" pitchFamily="18" charset="0"/>
            </a:endParaRPr>
          </a:p>
          <a:p>
            <a:pPr algn="ctr"/>
            <a:endParaRPr lang="nl-BE" sz="5100" dirty="0">
              <a:latin typeface="Rockwell Nova Extra Bold" panose="02060903020205020403" pitchFamily="18" charset="0"/>
            </a:endParaRPr>
          </a:p>
          <a:p>
            <a:pPr algn="ctr"/>
            <a:r>
              <a:rPr lang="nl-BE" sz="5100" dirty="0">
                <a:latin typeface="Rockwell Nova Extra Bold" panose="02060903020205020403" pitchFamily="18" charset="0"/>
              </a:rPr>
              <a:t> van de wedstrijd</a:t>
            </a:r>
            <a:endParaRPr lang="nl-BE" sz="5100" dirty="0">
              <a:latin typeface="Rockwell Nova Extra Bold" panose="020609030202050204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94844" y="848697"/>
            <a:ext cx="5767793" cy="3813003"/>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4200" b="1" dirty="0"/>
              <a:t>De SR heeft alle administratieve handelingen achter de rug</a:t>
            </a:r>
            <a:endParaRPr lang="nl-BE" sz="4200" b="1" dirty="0"/>
          </a:p>
          <a:p>
            <a:pPr>
              <a:lnSpc>
                <a:spcPct val="120000"/>
              </a:lnSpc>
              <a:spcBef>
                <a:spcPts val="600"/>
              </a:spcBef>
            </a:pPr>
            <a:endParaRPr lang="nl-BE" sz="4200" b="1" dirty="0"/>
          </a:p>
          <a:p>
            <a:pPr>
              <a:lnSpc>
                <a:spcPct val="120000"/>
              </a:lnSpc>
              <a:spcBef>
                <a:spcPts val="600"/>
              </a:spcBef>
            </a:pPr>
            <a:r>
              <a:rPr lang="nl-BE" sz="4200" b="1" dirty="0"/>
              <a:t>We staan op het terrein klaar om de wedstrijd aan te vangen</a:t>
            </a:r>
            <a:endParaRPr lang="nl-BE" sz="4200" b="1" dirty="0"/>
          </a:p>
          <a:p>
            <a:pPr>
              <a:lnSpc>
                <a:spcPct val="120000"/>
              </a:lnSpc>
              <a:spcBef>
                <a:spcPts val="600"/>
              </a:spcBef>
            </a:pPr>
            <a:endParaRPr lang="nl-BE" sz="4200" b="1" dirty="0"/>
          </a:p>
          <a:p>
            <a:pPr>
              <a:lnSpc>
                <a:spcPct val="120000"/>
              </a:lnSpc>
              <a:spcBef>
                <a:spcPts val="600"/>
              </a:spcBef>
            </a:pPr>
            <a:r>
              <a:rPr lang="nl-BE" sz="4200" b="1" dirty="0"/>
              <a:t>Klik nu op SETUP FIRST SET</a:t>
            </a:r>
            <a:endParaRPr lang="nl-BE" sz="4200" b="1" dirty="0"/>
          </a:p>
          <a:p>
            <a:pPr marL="0" indent="0">
              <a:buNone/>
            </a:pPr>
            <a:r>
              <a:rPr lang="nl-BE" dirty="0"/>
              <a:t> </a:t>
            </a:r>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5" name="Afbeelding 4" descr="Afbeelding met schermafbeelding&#10;&#10;Automatisch gegenereerde beschrijving"/>
          <p:cNvPicPr>
            <a:picLocks noChangeAspect="1"/>
          </p:cNvPicPr>
          <p:nvPr/>
        </p:nvPicPr>
        <p:blipFill>
          <a:blip r:embed="rId1"/>
          <a:stretch>
            <a:fillRect/>
          </a:stretch>
        </p:blipFill>
        <p:spPr>
          <a:xfrm>
            <a:off x="5641521" y="580413"/>
            <a:ext cx="6199946" cy="4580164"/>
          </a:xfrm>
          <a:prstGeom prst="rect">
            <a:avLst/>
          </a:prstGeom>
        </p:spPr>
      </p:pic>
      <p:sp>
        <p:nvSpPr>
          <p:cNvPr id="7" name="Wolk 6"/>
          <p:cNvSpPr/>
          <p:nvPr/>
        </p:nvSpPr>
        <p:spPr>
          <a:xfrm>
            <a:off x="7896490" y="2122152"/>
            <a:ext cx="1690007" cy="633046"/>
          </a:xfrm>
          <a:prstGeom prst="cloud">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p:cNvPicPr>
            <a:picLocks noChangeAspect="1"/>
          </p:cNvPicPr>
          <p:nvPr/>
        </p:nvPicPr>
        <p:blipFill>
          <a:blip r:embed="rId1"/>
          <a:stretch>
            <a:fillRect/>
          </a:stretch>
        </p:blipFill>
        <p:spPr>
          <a:xfrm>
            <a:off x="4510961" y="848696"/>
            <a:ext cx="7498703" cy="4686689"/>
          </a:xfrm>
          <a:prstGeom prst="rect">
            <a:avLst/>
          </a:prstGeom>
        </p:spPr>
      </p:pic>
      <p:sp>
        <p:nvSpPr>
          <p:cNvPr id="11" name="Tijdelijke aanduiding voor inhoud 2"/>
          <p:cNvSpPr txBox="1"/>
          <p:nvPr/>
        </p:nvSpPr>
        <p:spPr>
          <a:xfrm>
            <a:off x="94844" y="848697"/>
            <a:ext cx="4673099" cy="496764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De SR voert de toss uit.</a:t>
            </a:r>
            <a:endParaRPr lang="nl-BE" sz="8000" b="1" dirty="0"/>
          </a:p>
          <a:p>
            <a:pPr>
              <a:lnSpc>
                <a:spcPct val="120000"/>
              </a:lnSpc>
              <a:spcBef>
                <a:spcPts val="600"/>
              </a:spcBef>
            </a:pPr>
            <a:endParaRPr lang="nl-BE" sz="8000" b="1" dirty="0"/>
          </a:p>
          <a:p>
            <a:pPr>
              <a:lnSpc>
                <a:spcPct val="120000"/>
              </a:lnSpc>
              <a:spcBef>
                <a:spcPts val="600"/>
              </a:spcBef>
            </a:pPr>
            <a:r>
              <a:rPr lang="nl-BE" sz="8000" b="1" dirty="0">
                <a:solidFill>
                  <a:srgbClr val="FF0000"/>
                </a:solidFill>
              </a:rPr>
              <a:t>Opgepast alles wordt bekeken vanuit de functie van de thuisploeg.</a:t>
            </a:r>
            <a:endParaRPr lang="nl-BE" sz="8000" b="1" dirty="0">
              <a:solidFill>
                <a:srgbClr val="FF0000"/>
              </a:solidFill>
            </a:endParaRPr>
          </a:p>
          <a:p>
            <a:pPr marL="0" indent="0">
              <a:buNone/>
            </a:pPr>
            <a:endParaRPr lang="nl-BE" sz="8000" b="1" dirty="0"/>
          </a:p>
          <a:p>
            <a:pPr marL="0" indent="0">
              <a:buNone/>
            </a:pPr>
            <a:endParaRPr lang="nl-BE" sz="8000" b="1" dirty="0"/>
          </a:p>
          <a:p>
            <a:pPr>
              <a:lnSpc>
                <a:spcPct val="120000"/>
              </a:lnSpc>
              <a:spcBef>
                <a:spcPts val="600"/>
              </a:spcBef>
            </a:pPr>
            <a:r>
              <a:rPr lang="nl-BE" sz="8000" b="1" dirty="0"/>
              <a:t>De SR deelt mee aan de markeerder :</a:t>
            </a:r>
            <a:endParaRPr lang="nl-BE" sz="8000" b="1" dirty="0"/>
          </a:p>
          <a:p>
            <a:pPr>
              <a:lnSpc>
                <a:spcPct val="120000"/>
              </a:lnSpc>
              <a:spcBef>
                <a:spcPts val="600"/>
              </a:spcBef>
            </a:pPr>
            <a:r>
              <a:rPr lang="nl-BE" sz="8000" b="1" dirty="0"/>
              <a:t>	De </a:t>
            </a:r>
            <a:r>
              <a:rPr lang="nl-BE" sz="8000" b="1" dirty="0">
                <a:solidFill>
                  <a:srgbClr val="FF0000"/>
                </a:solidFill>
              </a:rPr>
              <a:t>thuisclub</a:t>
            </a:r>
            <a:r>
              <a:rPr lang="nl-BE" sz="8000" b="1" dirty="0"/>
              <a:t> serveert of 		heeft receptie.</a:t>
            </a:r>
            <a:endParaRPr lang="nl-BE" sz="8000" b="1" dirty="0"/>
          </a:p>
          <a:p>
            <a:pPr>
              <a:lnSpc>
                <a:spcPct val="120000"/>
              </a:lnSpc>
              <a:spcBef>
                <a:spcPts val="600"/>
              </a:spcBef>
            </a:pPr>
            <a:r>
              <a:rPr lang="nl-BE" sz="8000" b="1" dirty="0"/>
              <a:t>	De </a:t>
            </a:r>
            <a:r>
              <a:rPr lang="nl-BE" sz="8000" b="1" dirty="0">
                <a:solidFill>
                  <a:srgbClr val="FF0000"/>
                </a:solidFill>
              </a:rPr>
              <a:t>thuisclub</a:t>
            </a:r>
            <a:r>
              <a:rPr lang="nl-BE" sz="8000" b="1" dirty="0"/>
              <a:t> start aan kant 		A of kant B</a:t>
            </a:r>
            <a:endParaRPr lang="nl-BE" sz="8000" b="1" dirty="0"/>
          </a:p>
          <a:p>
            <a:pPr marL="0" indent="0">
              <a:buNone/>
            </a:pPr>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56795" y="1286477"/>
            <a:ext cx="9560784" cy="41589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285750" indent="-285750" algn="ctr">
              <a:lnSpc>
                <a:spcPct val="220000"/>
              </a:lnSpc>
              <a:spcAft>
                <a:spcPts val="1200"/>
              </a:spcAft>
              <a:buFontTx/>
              <a:buChar char="-"/>
            </a:pPr>
            <a:r>
              <a:rPr lang="nl-BE" sz="9000" b="1" kern="1900" dirty="0">
                <a:solidFill>
                  <a:srgbClr val="FF0000"/>
                </a:solidFill>
              </a:rPr>
              <a:t>Wat moet er gebeuren als bij de toss een geselecteerde speler nog steeds niet aanwezig is ??</a:t>
            </a:r>
            <a:endParaRPr lang="nl-BE" sz="9000" b="1" kern="1900" dirty="0">
              <a:solidFill>
                <a:srgbClr val="FF0000"/>
              </a:solidFill>
            </a:endParaRPr>
          </a:p>
          <a:p>
            <a:pPr marL="285750" indent="-285750">
              <a:buFontTx/>
              <a:buChar char="-"/>
            </a:pPr>
            <a:endParaRPr lang="nl-BE" sz="5000" b="1" dirty="0"/>
          </a:p>
          <a:p>
            <a:pPr marL="285750" indent="-285750">
              <a:buFontTx/>
              <a:buChar char="-"/>
            </a:pPr>
            <a:endParaRPr lang="nl-BE" sz="5000" b="1" dirty="0"/>
          </a:p>
          <a:p>
            <a:pPr marL="285750" indent="-285750">
              <a:buFontTx/>
              <a:buChar char="-"/>
            </a:pPr>
            <a:endParaRPr lang="nl-BE" sz="5000" b="1" dirty="0"/>
          </a:p>
          <a:p>
            <a:pPr marL="285750" indent="-285750">
              <a:buFontTx/>
              <a:buChar char="-"/>
            </a:pPr>
            <a:endParaRPr lang="nl-BE" sz="5000" b="1" dirty="0"/>
          </a:p>
          <a:p>
            <a:pPr marL="285750" indent="-285750" algn="ctr">
              <a:buFontTx/>
              <a:buChar char="-"/>
            </a:pPr>
            <a:r>
              <a:rPr lang="nl-BE" sz="9600" b="1" dirty="0"/>
              <a:t>De scheidsrechter moet deze speler laten schrappen</a:t>
            </a:r>
            <a:endParaRPr lang="nl-BE" sz="9600" b="1" dirty="0"/>
          </a:p>
          <a:p>
            <a:pPr marL="742950" lvl="1" indent="-285750" algn="ctr">
              <a:buFontTx/>
              <a:buChar char="-"/>
            </a:pPr>
            <a:r>
              <a:rPr lang="nl-BE" sz="9600" b="1" dirty="0"/>
              <a:t>In Volley Spike = afvinken in het scherm  </a:t>
            </a:r>
            <a:endParaRPr lang="nl-BE" sz="9600" b="1" dirty="0"/>
          </a:p>
          <a:p>
            <a:pPr marL="742950" lvl="1" indent="-285750" algn="ctr">
              <a:buFontTx/>
              <a:buChar char="-"/>
            </a:pPr>
            <a:r>
              <a:rPr lang="nl-BE" sz="9600" b="1" dirty="0">
                <a:solidFill>
                  <a:srgbClr val="FF0000"/>
                </a:solidFill>
              </a:rPr>
              <a:t>“Administration”</a:t>
            </a:r>
            <a:endParaRPr lang="nl-BE" sz="9600" b="1" dirty="0">
              <a:solidFill>
                <a:srgbClr val="FF0000"/>
              </a:solidFill>
            </a:endParaRPr>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additive="base">
                                        <p:cTn id="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anim calcmode="lin" valueType="num">
                                      <p:cBhvr additive="base">
                                        <p:cTn id="1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 calcmode="lin" valueType="num">
                                      <p:cBhvr additive="base">
                                        <p:cTn id="1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56795" y="1286477"/>
            <a:ext cx="5206722" cy="41589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Het tekenen van het wedstrijdblad door de kapitein en de coaches.</a:t>
            </a:r>
            <a:endParaRPr lang="nl-BE" sz="8000" b="1" dirty="0">
              <a:solidFill>
                <a:srgbClr val="FF0000"/>
              </a:solidFill>
            </a:endParaRPr>
          </a:p>
          <a:p>
            <a:pPr>
              <a:lnSpc>
                <a:spcPct val="120000"/>
              </a:lnSpc>
              <a:spcBef>
                <a:spcPts val="600"/>
              </a:spcBef>
            </a:pPr>
            <a:endParaRPr lang="nl-BE" sz="8000" b="1" dirty="0">
              <a:solidFill>
                <a:srgbClr val="FF0000"/>
              </a:solidFill>
            </a:endParaRPr>
          </a:p>
          <a:p>
            <a:pPr>
              <a:lnSpc>
                <a:spcPct val="120000"/>
              </a:lnSpc>
              <a:spcBef>
                <a:spcPts val="600"/>
              </a:spcBef>
            </a:pPr>
            <a:r>
              <a:rPr lang="nl-BE" sz="8000" b="1" dirty="0"/>
              <a:t>Druk op </a:t>
            </a:r>
            <a:r>
              <a:rPr lang="nl-BE" sz="8000" b="1" dirty="0" err="1"/>
              <a:t>sign</a:t>
            </a:r>
            <a:r>
              <a:rPr lang="nl-BE" sz="8000" b="1" dirty="0"/>
              <a:t> off en </a:t>
            </a:r>
            <a:r>
              <a:rPr lang="nl-BE" sz="8000" b="1" dirty="0" err="1"/>
              <a:t>scroll</a:t>
            </a:r>
            <a:r>
              <a:rPr lang="nl-BE" sz="8000" b="1" dirty="0"/>
              <a:t> naar onder.</a:t>
            </a:r>
            <a:endParaRPr lang="nl-BE" sz="8000" b="1" dirty="0"/>
          </a:p>
          <a:p>
            <a:endParaRPr lang="nl-BE" sz="8000" b="1" dirty="0"/>
          </a:p>
          <a:p>
            <a:endParaRPr lang="nl-BE" sz="8000" b="1" dirty="0"/>
          </a:p>
          <a:p>
            <a:r>
              <a:rPr lang="nl-BE" sz="8000" b="1" dirty="0"/>
              <a:t>Druk op de voorziene knoppen om de kapiteins en coaches te laten tekenen.</a:t>
            </a:r>
            <a:endParaRPr lang="nl-BE" sz="8000" b="1"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15" name="Afbeelding 14"/>
          <p:cNvPicPr/>
          <p:nvPr/>
        </p:nvPicPr>
        <p:blipFill rotWithShape="1">
          <a:blip r:embed="rId1">
            <a:extLst>
              <a:ext uri="{28A0092B-C50C-407E-A947-70E740481C1C}">
                <a14:useLocalDpi xmlns:a14="http://schemas.microsoft.com/office/drawing/2010/main" val="0"/>
              </a:ext>
            </a:extLst>
          </a:blip>
          <a:srcRect l="-1" t="4630" r="-1686" b="68915"/>
          <a:stretch>
            <a:fillRect/>
          </a:stretch>
        </p:blipFill>
        <p:spPr bwMode="auto">
          <a:xfrm>
            <a:off x="5900491" y="1763765"/>
            <a:ext cx="5857875" cy="1143000"/>
          </a:xfrm>
          <a:prstGeom prst="rect">
            <a:avLst/>
          </a:prstGeom>
          <a:noFill/>
          <a:ln>
            <a:noFill/>
          </a:ln>
        </p:spPr>
      </p:pic>
      <p:pic>
        <p:nvPicPr>
          <p:cNvPr id="16" name="Afbeelding 15"/>
          <p:cNvPicPr/>
          <p:nvPr/>
        </p:nvPicPr>
        <p:blipFill rotWithShape="1">
          <a:blip r:embed="rId2">
            <a:extLst>
              <a:ext uri="{28A0092B-C50C-407E-A947-70E740481C1C}">
                <a14:useLocalDpi xmlns:a14="http://schemas.microsoft.com/office/drawing/2010/main" val="0"/>
              </a:ext>
            </a:extLst>
          </a:blip>
          <a:srcRect l="827" t="3086"/>
          <a:stretch>
            <a:fillRect/>
          </a:stretch>
        </p:blipFill>
        <p:spPr bwMode="auto">
          <a:xfrm>
            <a:off x="5972880" y="1562977"/>
            <a:ext cx="5713095" cy="4187190"/>
          </a:xfrm>
          <a:prstGeom prst="rect">
            <a:avLst/>
          </a:prstGeom>
          <a:noFill/>
          <a:ln>
            <a:noFill/>
          </a:ln>
        </p:spPr>
      </p:pic>
      <p:sp>
        <p:nvSpPr>
          <p:cNvPr id="13" name="Pijl: gebogen 12"/>
          <p:cNvSpPr/>
          <p:nvPr/>
        </p:nvSpPr>
        <p:spPr>
          <a:xfrm flipV="1">
            <a:off x="2628305" y="4033156"/>
            <a:ext cx="3063173" cy="1156614"/>
          </a:xfrm>
          <a:prstGeom prst="bentArrow">
            <a:avLst>
              <a:gd name="adj1" fmla="val 16244"/>
              <a:gd name="adj2" fmla="val 1898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56796" y="1286478"/>
            <a:ext cx="4322144" cy="249894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Het tekenen van het wedstrijdblad door de kapitein en de coaches</a:t>
            </a:r>
            <a:r>
              <a:rPr lang="nl-BE" sz="8000" b="1" dirty="0"/>
              <a:t>.</a:t>
            </a:r>
            <a:endParaRPr lang="nl-BE" sz="8000" b="1" dirty="0"/>
          </a:p>
          <a:p>
            <a:pPr>
              <a:lnSpc>
                <a:spcPct val="120000"/>
              </a:lnSpc>
              <a:spcBef>
                <a:spcPts val="600"/>
              </a:spcBef>
            </a:pPr>
            <a:endParaRPr lang="nl-BE" sz="8000" b="1" dirty="0"/>
          </a:p>
          <a:p>
            <a:r>
              <a:rPr lang="nl-BE" sz="8000" b="1" dirty="0"/>
              <a:t>Het tekenen gebeurt zoals een koerierdienst een pakje komt afgeven.</a:t>
            </a:r>
            <a:endParaRPr lang="nl-BE" sz="8000" b="1"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4802102" y="1531519"/>
            <a:ext cx="6654381" cy="4158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688771" y="2093757"/>
            <a:ext cx="6096000" cy="2446824"/>
          </a:xfrm>
          <a:prstGeom prst="rect">
            <a:avLst/>
          </a:prstGeom>
        </p:spPr>
        <p:txBody>
          <a:bodyPr>
            <a:spAutoFit/>
          </a:bodyPr>
          <a:lstStyle/>
          <a:p>
            <a:pPr algn="ctr"/>
            <a:r>
              <a:rPr lang="nl-BE" sz="5100" dirty="0">
                <a:latin typeface="Rockwell Nova Extra Bold" panose="02060903020205020403" pitchFamily="18" charset="0"/>
              </a:rPr>
              <a:t>Aanvang</a:t>
            </a:r>
            <a:endParaRPr lang="nl-BE" sz="5100" dirty="0">
              <a:latin typeface="Rockwell Nova Extra Bold" panose="02060903020205020403" pitchFamily="18" charset="0"/>
            </a:endParaRPr>
          </a:p>
          <a:p>
            <a:pPr algn="ctr"/>
            <a:endParaRPr lang="nl-BE" sz="5100" dirty="0">
              <a:latin typeface="Rockwell Nova Extra Bold" panose="02060903020205020403" pitchFamily="18" charset="0"/>
            </a:endParaRPr>
          </a:p>
          <a:p>
            <a:pPr algn="ctr"/>
            <a:r>
              <a:rPr lang="nl-BE" sz="5100" dirty="0">
                <a:latin typeface="Rockwell Nova Extra Bold" panose="02060903020205020403" pitchFamily="18" charset="0"/>
              </a:rPr>
              <a:t>Set  1</a:t>
            </a:r>
            <a:endParaRPr lang="nl-BE" sz="5100" dirty="0">
              <a:latin typeface="Rockwell Nova Extra Bold" panose="020609030202050204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335290" y="1041662"/>
            <a:ext cx="4915847" cy="229753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Na het tekenen is het tijd om de opstelling van de beide teams in te geven. (Opstellingsbriefjes)</a:t>
            </a:r>
            <a:endParaRPr lang="nl-BE" sz="8000" b="1" dirty="0"/>
          </a:p>
          <a:p>
            <a:pPr>
              <a:lnSpc>
                <a:spcPct val="120000"/>
              </a:lnSpc>
              <a:spcBef>
                <a:spcPts val="600"/>
              </a:spcBef>
            </a:pPr>
            <a:endParaRPr lang="nl-BE" sz="8000" b="1" dirty="0"/>
          </a:p>
          <a:p>
            <a:pPr>
              <a:lnSpc>
                <a:spcPct val="120000"/>
              </a:lnSpc>
              <a:spcBef>
                <a:spcPts val="600"/>
              </a:spcBef>
            </a:pPr>
            <a:r>
              <a:rPr lang="nl-BE" sz="8000" b="1" dirty="0"/>
              <a:t>Klik hiervoor op het desbetreffende team.</a:t>
            </a:r>
            <a:endParaRPr lang="nl-BE" sz="8000" b="1"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15" name="Afbeelding 14" descr="Afbeelding met schermafbeelding&#10;&#10;Automatisch gegenereerde beschrijving"/>
          <p:cNvPicPr>
            <a:picLocks noChangeAspect="1"/>
          </p:cNvPicPr>
          <p:nvPr/>
        </p:nvPicPr>
        <p:blipFill>
          <a:blip r:embed="rId1"/>
          <a:stretch>
            <a:fillRect/>
          </a:stretch>
        </p:blipFill>
        <p:spPr>
          <a:xfrm>
            <a:off x="5103985" y="1760119"/>
            <a:ext cx="6654381" cy="4158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379765" y="1175657"/>
            <a:ext cx="9527722" cy="4057650"/>
          </a:xfrm>
          <a:prstGeom prst="rect">
            <a:avLst/>
          </a:prstGeom>
        </p:spPr>
        <p:txBody>
          <a:bodyPr vert="horz" wrap="square" lIns="91440" tIns="45720" rIns="91440" bIns="45720" rtlCol="0">
            <a:normAutofit fontScale="85000" lnSpcReduction="10000"/>
          </a:bodyPr>
          <a:lstStyle/>
          <a:p>
            <a:pPr algn="ctr"/>
            <a:r>
              <a:rPr lang="nl-BE" sz="6000" dirty="0">
                <a:latin typeface="Rockwell Nova Extra Bold" panose="02060903020205020403" pitchFamily="18" charset="0"/>
              </a:rPr>
              <a:t>Klaarmaken</a:t>
            </a:r>
            <a:endParaRPr lang="nl-BE" sz="6000" dirty="0">
              <a:latin typeface="Rockwell Nova Extra Bold" panose="02060903020205020403" pitchFamily="18" charset="0"/>
            </a:endParaRPr>
          </a:p>
          <a:p>
            <a:pPr algn="ctr"/>
            <a:r>
              <a:rPr lang="nl-BE" sz="6000" dirty="0">
                <a:latin typeface="Rockwell Nova Extra Bold" panose="02060903020205020403" pitchFamily="18" charset="0"/>
              </a:rPr>
              <a:t> </a:t>
            </a:r>
            <a:endParaRPr lang="nl-BE" sz="6000" dirty="0">
              <a:latin typeface="Rockwell Nova Extra Bold" panose="02060903020205020403" pitchFamily="18" charset="0"/>
            </a:endParaRPr>
          </a:p>
          <a:p>
            <a:pPr algn="ctr"/>
            <a:r>
              <a:rPr lang="nl-BE" sz="6000" dirty="0">
                <a:latin typeface="Rockwell Nova Extra Bold" panose="02060903020205020403" pitchFamily="18" charset="0"/>
              </a:rPr>
              <a:t>tablet voor markeren </a:t>
            </a:r>
            <a:endParaRPr lang="nl-BE" sz="6000" dirty="0">
              <a:latin typeface="Rockwell Nova Extra Bold" panose="02060903020205020403" pitchFamily="18" charset="0"/>
            </a:endParaRPr>
          </a:p>
          <a:p>
            <a:pPr algn="ctr"/>
            <a:endParaRPr lang="nl-BE" sz="6000" dirty="0">
              <a:latin typeface="Rockwell Nova Extra Bold" panose="02060903020205020403" pitchFamily="18" charset="0"/>
            </a:endParaRPr>
          </a:p>
          <a:p>
            <a:pPr algn="ctr"/>
            <a:r>
              <a:rPr lang="nl-BE" sz="6000" dirty="0">
                <a:latin typeface="Rockwell Nova Extra Bold" panose="02060903020205020403" pitchFamily="18" charset="0"/>
              </a:rPr>
              <a:t> van een wedstrijd</a:t>
            </a:r>
            <a:endParaRPr lang="nl-BE" sz="6000" dirty="0">
              <a:latin typeface="Rockwell Nova Extra Bold" panose="02060903020205020403" pitchFamily="18" charset="0"/>
            </a:endParaRPr>
          </a:p>
          <a:p>
            <a:pPr algn="l"/>
            <a:endParaRPr lang="nl-BE" sz="4300" dirty="0">
              <a:latin typeface="Rockwell" panose="020606030202050204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546987" y="739229"/>
            <a:ext cx="5216999" cy="353861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Mogelijkheid om de nummers manueel in te brengen door op ieder vakje een nummer in te geven</a:t>
            </a:r>
            <a:endParaRPr lang="nl-BE" sz="8000" b="1" dirty="0"/>
          </a:p>
          <a:p>
            <a:pPr>
              <a:lnSpc>
                <a:spcPct val="120000"/>
              </a:lnSpc>
              <a:spcBef>
                <a:spcPts val="600"/>
              </a:spcBef>
            </a:pPr>
            <a:endParaRPr lang="nl-BE" sz="8000" b="1" dirty="0"/>
          </a:p>
          <a:p>
            <a:pPr>
              <a:lnSpc>
                <a:spcPct val="120000"/>
              </a:lnSpc>
              <a:spcBef>
                <a:spcPts val="600"/>
              </a:spcBef>
            </a:pPr>
            <a:r>
              <a:rPr lang="nl-BE" sz="8000" b="1" dirty="0"/>
              <a:t>Een betere manier is via QUICK PICK</a:t>
            </a:r>
            <a:endParaRPr lang="nl-BE" sz="8000" b="1" dirty="0"/>
          </a:p>
          <a:p>
            <a:endParaRPr lang="nl-BE" b="1"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5" name="Afbeelding 4" descr="Afbeelding met schermafbeelding&#10;&#10;Automatisch gegenereerde beschrijving"/>
          <p:cNvPicPr>
            <a:picLocks noChangeAspect="1"/>
          </p:cNvPicPr>
          <p:nvPr/>
        </p:nvPicPr>
        <p:blipFill>
          <a:blip r:embed="rId1"/>
          <a:stretch>
            <a:fillRect/>
          </a:stretch>
        </p:blipFill>
        <p:spPr>
          <a:xfrm>
            <a:off x="4215542" y="2646817"/>
            <a:ext cx="6585857" cy="4116161"/>
          </a:xfrm>
          <a:prstGeom prst="rect">
            <a:avLst/>
          </a:prstGeom>
        </p:spPr>
      </p:pic>
      <p:sp>
        <p:nvSpPr>
          <p:cNvPr id="7" name="Pijl: gebogen 6"/>
          <p:cNvSpPr/>
          <p:nvPr/>
        </p:nvSpPr>
        <p:spPr>
          <a:xfrm rot="5400000">
            <a:off x="6216654" y="1807943"/>
            <a:ext cx="1034094" cy="1816139"/>
          </a:xfrm>
          <a:prstGeom prst="bentArrow">
            <a:avLst>
              <a:gd name="adj1" fmla="val 10263"/>
              <a:gd name="adj2" fmla="val 1438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554768" y="1331811"/>
            <a:ext cx="4741120" cy="322837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Als je op Quick Pick klikt :</a:t>
            </a:r>
            <a:endParaRPr lang="nl-BE" sz="8000" b="1" dirty="0"/>
          </a:p>
          <a:p>
            <a:pPr lvl="1">
              <a:lnSpc>
                <a:spcPct val="120000"/>
              </a:lnSpc>
              <a:spcBef>
                <a:spcPts val="600"/>
              </a:spcBef>
            </a:pPr>
            <a:r>
              <a:rPr lang="nl-BE" sz="7800" b="1" dirty="0"/>
              <a:t>krijg je een lijst van de spelers</a:t>
            </a:r>
            <a:endParaRPr lang="nl-BE" sz="7800" b="1" dirty="0"/>
          </a:p>
          <a:p>
            <a:pPr lvl="1">
              <a:lnSpc>
                <a:spcPct val="120000"/>
              </a:lnSpc>
              <a:spcBef>
                <a:spcPts val="600"/>
              </a:spcBef>
            </a:pPr>
            <a:r>
              <a:rPr lang="nl-BE" sz="7800" b="1" dirty="0"/>
              <a:t>selecteer je de spelers in volgorde van posities 1 tot 6</a:t>
            </a:r>
            <a:endParaRPr lang="nl-BE" sz="7800" b="1" dirty="0"/>
          </a:p>
          <a:p>
            <a:pPr>
              <a:lnSpc>
                <a:spcPct val="120000"/>
              </a:lnSpc>
              <a:spcBef>
                <a:spcPts val="600"/>
              </a:spcBef>
            </a:pPr>
            <a:endParaRPr lang="nl-BE" sz="8000" b="1" dirty="0"/>
          </a:p>
          <a:p>
            <a:pPr>
              <a:lnSpc>
                <a:spcPct val="120000"/>
              </a:lnSpc>
              <a:spcBef>
                <a:spcPts val="600"/>
              </a:spcBef>
            </a:pPr>
            <a:r>
              <a:rPr lang="nl-BE" sz="8000" b="1" dirty="0"/>
              <a:t>Het vak verdwijnt zodra er 6 spelers zijn geselecteerd</a:t>
            </a:r>
            <a:endParaRPr lang="nl-BE" sz="8000" b="1" dirty="0"/>
          </a:p>
          <a:p>
            <a:pPr>
              <a:lnSpc>
                <a:spcPct val="120000"/>
              </a:lnSpc>
              <a:spcBef>
                <a:spcPts val="600"/>
              </a:spcBef>
            </a:pPr>
            <a:endParaRPr lang="nl-BE" sz="8000" dirty="0"/>
          </a:p>
          <a:p>
            <a:endParaRPr lang="nl-BE" dirty="0"/>
          </a:p>
          <a:p>
            <a:endParaRPr lang="nl-BE" dirty="0"/>
          </a:p>
        </p:txBody>
      </p:sp>
      <p:pic>
        <p:nvPicPr>
          <p:cNvPr id="3" name="Afbeelding 2"/>
          <p:cNvPicPr>
            <a:picLocks noChangeAspect="1"/>
          </p:cNvPicPr>
          <p:nvPr/>
        </p:nvPicPr>
        <p:blipFill>
          <a:blip r:embed="rId1"/>
          <a:stretch>
            <a:fillRect/>
          </a:stretch>
        </p:blipFill>
        <p:spPr>
          <a:xfrm>
            <a:off x="6343649" y="661306"/>
            <a:ext cx="3691909" cy="6068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33634" y="759579"/>
            <a:ext cx="4458105" cy="1232507"/>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Wanneer er geen veldkapitein is, krijg je na het op OK klikken een melding</a:t>
            </a:r>
            <a:endParaRPr lang="nl-BE" sz="8000" b="1"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5" name="Tekstvak 14"/>
          <p:cNvSpPr txBox="1"/>
          <p:nvPr/>
        </p:nvSpPr>
        <p:spPr>
          <a:xfrm>
            <a:off x="1265464" y="4865914"/>
            <a:ext cx="2849336" cy="1232507"/>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6" name="Rechthoek 15"/>
          <p:cNvSpPr/>
          <p:nvPr/>
        </p:nvSpPr>
        <p:spPr>
          <a:xfrm>
            <a:off x="655864" y="5268327"/>
            <a:ext cx="4642757" cy="1060355"/>
          </a:xfrm>
          <a:prstGeom prst="rect">
            <a:avLst/>
          </a:prstGeom>
        </p:spPr>
        <p:txBody>
          <a:bodyPr wrap="square">
            <a:spAutoFit/>
          </a:bodyPr>
          <a:lstStyle/>
          <a:p>
            <a:pPr>
              <a:lnSpc>
                <a:spcPct val="120000"/>
              </a:lnSpc>
              <a:spcBef>
                <a:spcPts val="600"/>
              </a:spcBef>
            </a:pPr>
            <a:r>
              <a:rPr lang="nl-BE" b="1" dirty="0"/>
              <a:t>Er wordt gevraagd wie de veldkapitein is en deze kan je kiezen uit de lijst van de basisspelers</a:t>
            </a:r>
            <a:endParaRPr lang="nl-BE" b="1" dirty="0"/>
          </a:p>
        </p:txBody>
      </p:sp>
      <p:pic>
        <p:nvPicPr>
          <p:cNvPr id="19" name="Afbeelding 18" descr="Afbeelding met schermafbeelding&#10;&#10;Automatisch gegenereerde beschrijving"/>
          <p:cNvPicPr>
            <a:picLocks noChangeAspect="1"/>
          </p:cNvPicPr>
          <p:nvPr/>
        </p:nvPicPr>
        <p:blipFill>
          <a:blip r:embed="rId1"/>
          <a:stretch>
            <a:fillRect/>
          </a:stretch>
        </p:blipFill>
        <p:spPr>
          <a:xfrm>
            <a:off x="6076285" y="417933"/>
            <a:ext cx="4898571" cy="3061607"/>
          </a:xfrm>
          <a:prstGeom prst="rect">
            <a:avLst/>
          </a:prstGeom>
        </p:spPr>
      </p:pic>
      <p:pic>
        <p:nvPicPr>
          <p:cNvPr id="21" name="Afbeelding 20" descr="Afbeelding met schermafbeelding&#10;&#10;Automatisch gegenereerde beschrijving"/>
          <p:cNvPicPr>
            <a:picLocks noChangeAspect="1"/>
          </p:cNvPicPr>
          <p:nvPr/>
        </p:nvPicPr>
        <p:blipFill>
          <a:blip r:embed="rId2"/>
          <a:stretch>
            <a:fillRect/>
          </a:stretch>
        </p:blipFill>
        <p:spPr>
          <a:xfrm>
            <a:off x="6076285" y="3669846"/>
            <a:ext cx="4898571" cy="3061607"/>
          </a:xfrm>
          <a:prstGeom prst="rect">
            <a:avLst/>
          </a:prstGeom>
        </p:spPr>
      </p:pic>
      <p:pic>
        <p:nvPicPr>
          <p:cNvPr id="3" name="Afbeelding 2" descr="Afbeelding met schermafbeelding&#10;&#10;Automatisch gegenereerde beschrijving"/>
          <p:cNvPicPr>
            <a:picLocks noChangeAspect="1"/>
          </p:cNvPicPr>
          <p:nvPr/>
        </p:nvPicPr>
        <p:blipFill>
          <a:blip r:embed="rId3"/>
          <a:stretch>
            <a:fillRect/>
          </a:stretch>
        </p:blipFill>
        <p:spPr>
          <a:xfrm>
            <a:off x="655864" y="2023364"/>
            <a:ext cx="4533900" cy="2833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09170" y="883577"/>
            <a:ext cx="4481237" cy="5435579"/>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Wanneer je beide teams hebt ingegeven wordt nogmaals een bevestiging gevraagd.</a:t>
            </a:r>
            <a:endParaRPr lang="nl-BE" sz="8000" b="1" dirty="0"/>
          </a:p>
          <a:p>
            <a:pPr>
              <a:lnSpc>
                <a:spcPct val="120000"/>
              </a:lnSpc>
              <a:spcBef>
                <a:spcPts val="600"/>
              </a:spcBef>
            </a:pPr>
            <a:r>
              <a:rPr lang="nl-BE" sz="8000" b="1" u="sng" dirty="0"/>
              <a:t>Als je een fout vaststelt </a:t>
            </a:r>
            <a:r>
              <a:rPr lang="nl-BE" sz="8000" dirty="0"/>
              <a:t>druk je op </a:t>
            </a:r>
            <a:r>
              <a:rPr lang="nl-BE" sz="8000" dirty="0" err="1"/>
              <a:t>Undo</a:t>
            </a:r>
            <a:endParaRPr lang="nl-BE" sz="8000" dirty="0"/>
          </a:p>
          <a:p>
            <a:pPr>
              <a:lnSpc>
                <a:spcPct val="120000"/>
              </a:lnSpc>
              <a:spcBef>
                <a:spcPts val="600"/>
              </a:spcBef>
            </a:pPr>
            <a:r>
              <a:rPr lang="nl-BE" sz="8000" b="1" u="sng" dirty="0"/>
              <a:t>Indien je zeker bent</a:t>
            </a:r>
            <a:r>
              <a:rPr lang="nl-BE" sz="8000" dirty="0"/>
              <a:t> druk dan op </a:t>
            </a:r>
            <a:r>
              <a:rPr lang="nl-BE" sz="8000" dirty="0" err="1"/>
              <a:t>Confirm</a:t>
            </a: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r>
              <a:rPr lang="nl-BE" sz="8000" b="1" dirty="0"/>
              <a:t>Je komt terug in het hoofdscherm en je ziet nu in plaats van SETUP FIRST SET , SCORE SET 1 staan.</a:t>
            </a:r>
            <a:endParaRPr lang="nl-BE" sz="8000" b="1" dirty="0"/>
          </a:p>
          <a:p>
            <a:pPr>
              <a:lnSpc>
                <a:spcPct val="120000"/>
              </a:lnSpc>
              <a:spcBef>
                <a:spcPts val="600"/>
              </a:spcBef>
            </a:pPr>
            <a:endParaRPr lang="nl-BE" sz="8000" b="1" dirty="0"/>
          </a:p>
          <a:p>
            <a:pPr>
              <a:lnSpc>
                <a:spcPct val="120000"/>
              </a:lnSpc>
              <a:spcBef>
                <a:spcPts val="600"/>
              </a:spcBef>
            </a:pPr>
            <a:r>
              <a:rPr lang="nl-BE" sz="8000" b="1" dirty="0"/>
              <a:t>Klik op SCORE SET 1</a:t>
            </a:r>
            <a:endParaRPr lang="nl-BE" sz="8000" b="1"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4716378" y="648855"/>
            <a:ext cx="6757087" cy="2169658"/>
          </a:xfrm>
          <a:prstGeom prst="rect">
            <a:avLst/>
          </a:prstGeom>
        </p:spPr>
      </p:pic>
      <p:pic>
        <p:nvPicPr>
          <p:cNvPr id="18" name="Afbeelding 17" descr="Afbeelding met schermafbeelding&#10;&#10;Automatisch gegenereerde beschrijving"/>
          <p:cNvPicPr>
            <a:picLocks noChangeAspect="1"/>
          </p:cNvPicPr>
          <p:nvPr/>
        </p:nvPicPr>
        <p:blipFill>
          <a:blip r:embed="rId2"/>
          <a:stretch>
            <a:fillRect/>
          </a:stretch>
        </p:blipFill>
        <p:spPr>
          <a:xfrm>
            <a:off x="4982723" y="2934585"/>
            <a:ext cx="6224396" cy="3890248"/>
          </a:xfrm>
          <a:prstGeom prst="rect">
            <a:avLst/>
          </a:prstGeom>
        </p:spPr>
      </p:pic>
      <p:sp>
        <p:nvSpPr>
          <p:cNvPr id="19" name="Pijl: rechts 18"/>
          <p:cNvSpPr/>
          <p:nvPr/>
        </p:nvSpPr>
        <p:spPr>
          <a:xfrm rot="21299724">
            <a:off x="4480998" y="4358809"/>
            <a:ext cx="3064891" cy="2677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873174" y="606331"/>
            <a:ext cx="7315605" cy="62396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Men krijgt het volgende scherm te zien.</a:t>
            </a:r>
            <a:endParaRPr lang="nl-BE" sz="8000" b="1"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4" name="Afbeelding 3" descr="Afbeelding met binnen&#10;&#10;Automatisch gegenereerde beschrijving"/>
          <p:cNvPicPr>
            <a:picLocks noChangeAspect="1"/>
          </p:cNvPicPr>
          <p:nvPr/>
        </p:nvPicPr>
        <p:blipFill>
          <a:blip r:embed="rId1"/>
          <a:stretch>
            <a:fillRect/>
          </a:stretch>
        </p:blipFill>
        <p:spPr>
          <a:xfrm>
            <a:off x="1618706" y="1173147"/>
            <a:ext cx="8741773" cy="54636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66108" y="116720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290168" y="1419445"/>
            <a:ext cx="4915847" cy="522628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De ploegen staan in opstelling zoals ze voor de markeerder staan.</a:t>
            </a:r>
            <a:endParaRPr lang="nl-BE" sz="8000" b="1" dirty="0"/>
          </a:p>
          <a:p>
            <a:pPr>
              <a:lnSpc>
                <a:spcPct val="120000"/>
              </a:lnSpc>
              <a:spcBef>
                <a:spcPts val="600"/>
              </a:spcBef>
            </a:pPr>
            <a:r>
              <a:rPr lang="nl-BE" sz="8000" b="1" dirty="0"/>
              <a:t>Opslag is voor ploeg A (</a:t>
            </a:r>
            <a:r>
              <a:rPr lang="nl-BE" sz="8000" b="1" dirty="0" err="1"/>
              <a:t>Serving</a:t>
            </a:r>
            <a:r>
              <a:rPr lang="nl-BE" sz="8000" b="1" dirty="0"/>
              <a:t>) en groen bolletje in vak positie 1</a:t>
            </a:r>
            <a:endParaRPr lang="nl-BE" sz="8000" b="1" dirty="0"/>
          </a:p>
          <a:p>
            <a:pPr>
              <a:lnSpc>
                <a:spcPct val="120000"/>
              </a:lnSpc>
              <a:spcBef>
                <a:spcPts val="600"/>
              </a:spcBef>
            </a:pPr>
            <a:r>
              <a:rPr lang="nl-BE" sz="8000" b="1" dirty="0"/>
              <a:t>Het virtuele net bevindt zich in een verticale lijn tussen de teams.</a:t>
            </a:r>
            <a:endParaRPr lang="nl-BE" sz="8000" b="1" dirty="0"/>
          </a:p>
          <a:p>
            <a:pPr>
              <a:lnSpc>
                <a:spcPct val="120000"/>
              </a:lnSpc>
              <a:spcBef>
                <a:spcPts val="600"/>
              </a:spcBef>
            </a:pPr>
            <a:r>
              <a:rPr lang="nl-BE" sz="8000" b="1" dirty="0"/>
              <a:t>Zo ziet je hier </a:t>
            </a:r>
            <a:r>
              <a:rPr lang="nl-BE" sz="8000" b="1" dirty="0" err="1"/>
              <a:t>nr</a:t>
            </a:r>
            <a:r>
              <a:rPr lang="nl-BE" sz="8000" b="1" dirty="0"/>
              <a:t> 3 op positie 1 bij A</a:t>
            </a:r>
            <a:endParaRPr lang="nl-BE" sz="8000" b="1" dirty="0"/>
          </a:p>
          <a:p>
            <a:pPr>
              <a:lnSpc>
                <a:spcPct val="120000"/>
              </a:lnSpc>
              <a:spcBef>
                <a:spcPts val="600"/>
              </a:spcBef>
            </a:pPr>
            <a:r>
              <a:rPr lang="nl-BE" sz="8000" b="1" dirty="0"/>
              <a:t>Zo zie je ook </a:t>
            </a:r>
            <a:r>
              <a:rPr lang="nl-BE" sz="8000" b="1" dirty="0" err="1"/>
              <a:t>nr</a:t>
            </a:r>
            <a:r>
              <a:rPr lang="nl-BE" sz="8000" b="1" dirty="0"/>
              <a:t> 7 op positie 1 bij B</a:t>
            </a:r>
            <a:endParaRPr lang="nl-BE" sz="8000" b="1" dirty="0"/>
          </a:p>
          <a:p>
            <a:pPr>
              <a:lnSpc>
                <a:spcPct val="120000"/>
              </a:lnSpc>
              <a:spcBef>
                <a:spcPts val="600"/>
              </a:spcBef>
            </a:pPr>
            <a:r>
              <a:rPr lang="nl-BE" sz="8000" b="1" dirty="0"/>
              <a:t>Naast de ploegopstelling zie je libero’s staan</a:t>
            </a:r>
            <a:endParaRPr lang="nl-BE" sz="8000" b="1" dirty="0"/>
          </a:p>
          <a:p>
            <a:pPr>
              <a:lnSpc>
                <a:spcPct val="120000"/>
              </a:lnSpc>
              <a:spcBef>
                <a:spcPts val="600"/>
              </a:spcBef>
            </a:pPr>
            <a:r>
              <a:rPr lang="nl-BE" sz="8000" b="1" dirty="0"/>
              <a:t>Onder de ploegopstelling staan de mogelijke wisselspelers</a:t>
            </a:r>
            <a:endParaRPr lang="nl-BE" sz="8000" b="1" dirty="0"/>
          </a:p>
          <a:p>
            <a:pPr>
              <a:lnSpc>
                <a:spcPct val="120000"/>
              </a:lnSpc>
              <a:spcBef>
                <a:spcPts val="600"/>
              </a:spcBef>
            </a:pPr>
            <a:endParaRPr lang="nl-BE" sz="800" b="1" dirty="0"/>
          </a:p>
          <a:p>
            <a:pPr>
              <a:lnSpc>
                <a:spcPct val="120000"/>
              </a:lnSpc>
              <a:spcBef>
                <a:spcPts val="600"/>
              </a:spcBef>
            </a:pPr>
            <a:r>
              <a:rPr lang="nl-BE" sz="8000" b="1" dirty="0"/>
              <a:t>Als de SR klaar staat om de wedstrijd te starten, drukken we op Start Set OK</a:t>
            </a:r>
            <a:endParaRPr lang="nl-BE" sz="8000" b="1"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8" name="Afbeelding 7" descr="Afbeelding met binnen&#10;&#10;Automatisch gegenereerde beschrijving"/>
          <p:cNvPicPr>
            <a:picLocks noChangeAspect="1"/>
          </p:cNvPicPr>
          <p:nvPr/>
        </p:nvPicPr>
        <p:blipFill>
          <a:blip r:embed="rId1"/>
          <a:stretch>
            <a:fillRect/>
          </a:stretch>
        </p:blipFill>
        <p:spPr>
          <a:xfrm>
            <a:off x="5273803" y="1330779"/>
            <a:ext cx="6484563" cy="4052852"/>
          </a:xfrm>
          <a:prstGeom prst="rect">
            <a:avLst/>
          </a:prstGeom>
        </p:spPr>
      </p:pic>
      <p:sp>
        <p:nvSpPr>
          <p:cNvPr id="2" name="Pijl: gekromd omlaag 1"/>
          <p:cNvSpPr/>
          <p:nvPr/>
        </p:nvSpPr>
        <p:spPr>
          <a:xfrm rot="547950">
            <a:off x="1929534" y="789309"/>
            <a:ext cx="8419202" cy="11187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omlaag 6"/>
          <p:cNvSpPr/>
          <p:nvPr/>
        </p:nvSpPr>
        <p:spPr>
          <a:xfrm rot="739604">
            <a:off x="3216964" y="918890"/>
            <a:ext cx="4241787" cy="980901"/>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Pijl: gekromd omhoog 2"/>
          <p:cNvSpPr/>
          <p:nvPr/>
        </p:nvSpPr>
        <p:spPr>
          <a:xfrm rot="21122749">
            <a:off x="3963217" y="2335904"/>
            <a:ext cx="3277538" cy="1353884"/>
          </a:xfrm>
          <a:prstGeom prst="curvedUpArrow">
            <a:avLst>
              <a:gd name="adj1" fmla="val 12546"/>
              <a:gd name="adj2" fmla="val 3445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5" name="Rechte verbindingslijn 4"/>
          <p:cNvCxnSpPr/>
          <p:nvPr/>
        </p:nvCxnSpPr>
        <p:spPr>
          <a:xfrm>
            <a:off x="8521003" y="2115642"/>
            <a:ext cx="0" cy="1794408"/>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8" name="Wolk 17"/>
          <p:cNvSpPr/>
          <p:nvPr/>
        </p:nvSpPr>
        <p:spPr>
          <a:xfrm>
            <a:off x="5862434" y="2931540"/>
            <a:ext cx="1371600" cy="676495"/>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Wolk 18"/>
          <p:cNvSpPr/>
          <p:nvPr/>
        </p:nvSpPr>
        <p:spPr>
          <a:xfrm>
            <a:off x="9806234" y="2262630"/>
            <a:ext cx="1371600" cy="676495"/>
          </a:xfrm>
          <a:prstGeom prst="clou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Verbindingslijn: gekromd 21"/>
          <p:cNvCxnSpPr/>
          <p:nvPr/>
        </p:nvCxnSpPr>
        <p:spPr>
          <a:xfrm rot="5400000" flipH="1" flipV="1">
            <a:off x="4213894" y="2987102"/>
            <a:ext cx="1428524" cy="1216998"/>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Verbindingslijn: gekromd 27"/>
          <p:cNvCxnSpPr/>
          <p:nvPr/>
        </p:nvCxnSpPr>
        <p:spPr>
          <a:xfrm flipV="1">
            <a:off x="4220936" y="2782921"/>
            <a:ext cx="6678385" cy="1815689"/>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flipV="1">
            <a:off x="4563836" y="3870976"/>
            <a:ext cx="4480783" cy="123986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flipV="1">
            <a:off x="4568283" y="3894247"/>
            <a:ext cx="1957181" cy="118358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Pijl: gekromd omhoog 39"/>
          <p:cNvSpPr/>
          <p:nvPr/>
        </p:nvSpPr>
        <p:spPr>
          <a:xfrm rot="19358389">
            <a:off x="4852225" y="4660200"/>
            <a:ext cx="4574708" cy="1053150"/>
          </a:xfrm>
          <a:prstGeom prst="curvedUpArrow">
            <a:avLst>
              <a:gd name="adj1" fmla="val 12546"/>
              <a:gd name="adj2" fmla="val 34452"/>
              <a:gd name="adj3" fmla="val 25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4" name="Afbeelding 13"/>
          <p:cNvPicPr>
            <a:picLocks noChangeAspect="1"/>
          </p:cNvPicPr>
          <p:nvPr/>
        </p:nvPicPr>
        <p:blipFill>
          <a:blip r:embed="rId2"/>
          <a:stretch>
            <a:fillRect/>
          </a:stretch>
        </p:blipFill>
        <p:spPr>
          <a:xfrm>
            <a:off x="6525464" y="5005563"/>
            <a:ext cx="3063240" cy="975360"/>
          </a:xfrm>
          <a:prstGeom prst="rect">
            <a:avLst/>
          </a:prstGeom>
        </p:spPr>
      </p:pic>
      <p:sp>
        <p:nvSpPr>
          <p:cNvPr id="23" name="Pijl: gekromd omhoog 22"/>
          <p:cNvSpPr/>
          <p:nvPr/>
        </p:nvSpPr>
        <p:spPr>
          <a:xfrm rot="1554457">
            <a:off x="1056995" y="4152030"/>
            <a:ext cx="7500391" cy="1021939"/>
          </a:xfrm>
          <a:prstGeom prst="curvedUpArrow">
            <a:avLst>
              <a:gd name="adj1" fmla="val 14522"/>
              <a:gd name="adj2" fmla="val 3445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2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1000" fill="hold"/>
                                        <p:tgtEl>
                                          <p:spTgt spid="38"/>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1000"/>
                                        <p:tgtEl>
                                          <p:spTgt spid="36"/>
                                        </p:tgtEl>
                                      </p:cBhvr>
                                    </p:animEffect>
                                    <p:anim calcmode="lin" valueType="num">
                                      <p:cBhvr>
                                        <p:cTn id="119" dur="1000" fill="hold"/>
                                        <p:tgtEl>
                                          <p:spTgt spid="36"/>
                                        </p:tgtEl>
                                        <p:attrNameLst>
                                          <p:attrName>ppt_x</p:attrName>
                                        </p:attrNameLst>
                                      </p:cBhvr>
                                      <p:tavLst>
                                        <p:tav tm="0">
                                          <p:val>
                                            <p:strVal val="#ppt_x"/>
                                          </p:val>
                                        </p:tav>
                                        <p:tav tm="100000">
                                          <p:val>
                                            <p:strVal val="#ppt_x"/>
                                          </p:val>
                                        </p:tav>
                                      </p:tavLst>
                                    </p:anim>
                                    <p:anim calcmode="lin" valueType="num">
                                      <p:cBhvr>
                                        <p:cTn id="1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3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9"/>
                                          </p:stCondLst>
                                        </p:cTn>
                                        <p:tgtEl>
                                          <p:spTgt spid="11">
                                            <p:txEl>
                                              <p:pRg st="8" end="8"/>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3" grpId="0" animBg="1"/>
      <p:bldP spid="3" grpId="1" animBg="1"/>
      <p:bldP spid="18" grpId="0" animBg="1"/>
      <p:bldP spid="18" grpId="1" animBg="1"/>
      <p:bldP spid="19" grpId="0" animBg="1"/>
      <p:bldP spid="19" grpId="1" animBg="1"/>
      <p:bldP spid="40" grpId="0" animBg="1"/>
      <p:bldP spid="23" grpId="0"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33634" y="303165"/>
            <a:ext cx="4407787" cy="625167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Wat als we ondanks de vorige controles nu nog vaststellen dat we een fout gemaakt hebben bij het ingeven van de opstellingen ???</a:t>
            </a:r>
            <a:endParaRPr lang="nl-BE" sz="8000" b="1" dirty="0"/>
          </a:p>
          <a:p>
            <a:pPr>
              <a:lnSpc>
                <a:spcPct val="120000"/>
              </a:lnSpc>
              <a:spcBef>
                <a:spcPts val="600"/>
              </a:spcBef>
            </a:pPr>
            <a:endParaRPr lang="nl-BE" sz="8000" b="1" dirty="0"/>
          </a:p>
          <a:p>
            <a:pPr>
              <a:lnSpc>
                <a:spcPct val="120000"/>
              </a:lnSpc>
              <a:spcBef>
                <a:spcPts val="600"/>
              </a:spcBef>
            </a:pPr>
            <a:r>
              <a:rPr lang="nl-BE" sz="8000" b="1" dirty="0"/>
              <a:t>Bovenaan de logs staat </a:t>
            </a:r>
            <a:endParaRPr lang="nl-BE" sz="8000" b="1" dirty="0"/>
          </a:p>
          <a:p>
            <a:pPr marL="0" indent="0" algn="ctr">
              <a:lnSpc>
                <a:spcPct val="120000"/>
              </a:lnSpc>
              <a:spcBef>
                <a:spcPts val="600"/>
              </a:spcBef>
              <a:buNone/>
            </a:pPr>
            <a:r>
              <a:rPr lang="nl-BE" sz="8000" b="1" dirty="0"/>
              <a:t>Setup Set</a:t>
            </a:r>
            <a:endParaRPr lang="nl-BE" sz="8000" b="1" dirty="0"/>
          </a:p>
          <a:p>
            <a:pPr>
              <a:lnSpc>
                <a:spcPct val="120000"/>
              </a:lnSpc>
              <a:spcBef>
                <a:spcPts val="600"/>
              </a:spcBef>
            </a:pPr>
            <a:endParaRPr lang="nl-BE" sz="8000" b="1" dirty="0"/>
          </a:p>
          <a:p>
            <a:pPr marL="182880" indent="-182880">
              <a:lnSpc>
                <a:spcPct val="120000"/>
              </a:lnSpc>
              <a:spcBef>
                <a:spcPts val="600"/>
              </a:spcBef>
            </a:pPr>
            <a:r>
              <a:rPr lang="nl-BE" sz="8000" b="1" dirty="0"/>
              <a:t>Door hier op te klikken keren we terug naar “Start Set” :</a:t>
            </a:r>
            <a:endParaRPr lang="nl-BE" sz="8000" b="1" dirty="0"/>
          </a:p>
          <a:p>
            <a:pPr marL="457200" lvl="1" indent="-182880">
              <a:lnSpc>
                <a:spcPct val="120000"/>
              </a:lnSpc>
              <a:spcBef>
                <a:spcPts val="600"/>
              </a:spcBef>
            </a:pPr>
            <a:r>
              <a:rPr lang="nl-BE" sz="7800" b="1" dirty="0"/>
              <a:t>De toss gegevens moeten terug ingegeven worden</a:t>
            </a:r>
            <a:endParaRPr lang="nl-BE" sz="7800" b="1" dirty="0"/>
          </a:p>
          <a:p>
            <a:pPr marL="457200" lvl="1" indent="-182880">
              <a:lnSpc>
                <a:spcPct val="120000"/>
              </a:lnSpc>
              <a:spcBef>
                <a:spcPts val="600"/>
              </a:spcBef>
            </a:pPr>
            <a:r>
              <a:rPr lang="nl-BE" sz="7800" b="1" dirty="0"/>
              <a:t>Er moet opnieuw getekend worden</a:t>
            </a:r>
            <a:endParaRPr lang="nl-BE" sz="7800" b="1" dirty="0"/>
          </a:p>
          <a:p>
            <a:pPr marL="457200" lvl="1" indent="-182880">
              <a:lnSpc>
                <a:spcPct val="120000"/>
              </a:lnSpc>
              <a:spcBef>
                <a:spcPts val="600"/>
              </a:spcBef>
            </a:pPr>
            <a:r>
              <a:rPr lang="nl-BE" sz="7800" b="1" dirty="0"/>
              <a:t>En dan kunnen de opstellingen aangepast worden</a:t>
            </a:r>
            <a:endParaRPr lang="nl-BE" sz="7800" b="1" dirty="0"/>
          </a:p>
          <a:p>
            <a:pPr marL="182880" indent="-182880">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4923064" y="691456"/>
            <a:ext cx="6766832" cy="4229270"/>
          </a:xfrm>
          <a:prstGeom prst="rect">
            <a:avLst/>
          </a:prstGeom>
        </p:spPr>
      </p:pic>
      <p:sp>
        <p:nvSpPr>
          <p:cNvPr id="5" name="Pijl: rechts 4"/>
          <p:cNvSpPr/>
          <p:nvPr/>
        </p:nvSpPr>
        <p:spPr>
          <a:xfrm rot="20974370">
            <a:off x="3386117" y="2250658"/>
            <a:ext cx="4317334" cy="307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Wolk 5"/>
          <p:cNvSpPr/>
          <p:nvPr/>
        </p:nvSpPr>
        <p:spPr>
          <a:xfrm>
            <a:off x="7695601" y="1747157"/>
            <a:ext cx="1301442" cy="432707"/>
          </a:xfrm>
          <a:prstGeom prst="cloud">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 calcmode="lin" valueType="num">
                                      <p:cBhvr additive="base">
                                        <p:cTn id="3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additive="base">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Automatisch gegenereerde beschrijving"/>
          <p:cNvPicPr>
            <a:picLocks noChangeAspect="1"/>
          </p:cNvPicPr>
          <p:nvPr/>
        </p:nvPicPr>
        <p:blipFill>
          <a:blip r:embed="rId1"/>
          <a:stretch>
            <a:fillRect/>
          </a:stretch>
        </p:blipFill>
        <p:spPr>
          <a:xfrm>
            <a:off x="5159829" y="-652511"/>
            <a:ext cx="6766832" cy="4081511"/>
          </a:xfrm>
          <a:prstGeom prst="rect">
            <a:avLst/>
          </a:prstGeom>
        </p:spPr>
      </p:pic>
      <p:sp>
        <p:nvSpPr>
          <p:cNvPr id="3" name="Tekstvak 2"/>
          <p:cNvSpPr txBox="1"/>
          <p:nvPr/>
        </p:nvSpPr>
        <p:spPr>
          <a:xfrm>
            <a:off x="375557" y="506186"/>
            <a:ext cx="3910693" cy="4506685"/>
          </a:xfrm>
          <a:prstGeom prst="rect">
            <a:avLst/>
          </a:prstGeom>
        </p:spPr>
        <p:txBody>
          <a:bodyPr vert="horz" wrap="square" lIns="91440" tIns="45720" rIns="91440" bIns="45720" rtlCol="0">
            <a:normAutofit lnSpcReduction="10000"/>
          </a:bodyPr>
          <a:lstStyle/>
          <a:p>
            <a:pPr algn="l"/>
            <a:r>
              <a:rPr lang="nl-BE" sz="3600" dirty="0">
                <a:latin typeface="Rockwell" panose="02060603020205020403" pitchFamily="18" charset="0"/>
              </a:rPr>
              <a:t>Libero speelt</a:t>
            </a:r>
            <a:endParaRPr lang="nl-BE" sz="3600" dirty="0">
              <a:latin typeface="Rockwell" panose="02060603020205020403" pitchFamily="18" charset="0"/>
            </a:endParaRPr>
          </a:p>
          <a:p>
            <a:pPr algn="l"/>
            <a:r>
              <a:rPr lang="nl-BE" sz="1000" dirty="0">
                <a:latin typeface="Rockwell" panose="02060603020205020403" pitchFamily="18" charset="0"/>
              </a:rPr>
              <a:t> </a:t>
            </a:r>
            <a:endParaRPr lang="nl-BE" sz="1000" dirty="0">
              <a:latin typeface="Rockwell" panose="02060603020205020403" pitchFamily="18" charset="0"/>
            </a:endParaRPr>
          </a:p>
          <a:p>
            <a:pPr marL="285750" indent="-285750" algn="l">
              <a:buClr>
                <a:schemeClr val="accent2"/>
              </a:buClr>
              <a:buFont typeface="Wingdings" panose="05000000000000000000" pitchFamily="2" charset="2"/>
              <a:buChar char="§"/>
            </a:pPr>
            <a:r>
              <a:rPr lang="nl-BE" b="1" dirty="0"/>
              <a:t>Als een libero deel neemt aan het spel, moet dit aangegeven worden door op het vakje van de libero te klikken</a:t>
            </a:r>
            <a:endParaRPr lang="nl-BE" b="1" dirty="0"/>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Er verschijnt een nieuw scherm met drie vakken</a:t>
            </a:r>
            <a:endParaRPr lang="nl-BE" b="1" dirty="0"/>
          </a:p>
          <a:p>
            <a:pPr marL="285750" indent="-285750" algn="l">
              <a:buClr>
                <a:schemeClr val="accent2"/>
              </a:buClr>
              <a:buFont typeface="Wingdings" panose="05000000000000000000" pitchFamily="2" charset="2"/>
              <a:buChar char="§"/>
            </a:pPr>
            <a:r>
              <a:rPr lang="nl-BE" b="1" dirty="0"/>
              <a:t>Je klikt op ‘player played’ </a:t>
            </a:r>
            <a:endParaRPr lang="nl-BE" b="1" dirty="0"/>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Er verschijnt een geel bolletje in het vak van deze libero</a:t>
            </a:r>
            <a:endParaRPr lang="nl-BE" b="1" dirty="0"/>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Als de tweede libero inkomt, moet men dit ook doen voor deze libero</a:t>
            </a:r>
            <a:endParaRPr lang="nl-BE" b="1" dirty="0"/>
          </a:p>
          <a:p>
            <a:pPr marL="285750" indent="-285750" algn="l">
              <a:buClr>
                <a:schemeClr val="accent2"/>
              </a:buClr>
              <a:buFont typeface="Wingdings" panose="05000000000000000000" pitchFamily="2" charset="2"/>
              <a:buChar char="§"/>
            </a:pPr>
            <a:endParaRPr lang="nl-BE" b="1" dirty="0"/>
          </a:p>
          <a:p>
            <a:pPr algn="l"/>
            <a:endParaRPr lang="nl-BE" dirty="0">
              <a:latin typeface="Rockwell" panose="02060603020205020403" pitchFamily="18" charset="0"/>
            </a:endParaRPr>
          </a:p>
        </p:txBody>
      </p:sp>
      <p:cxnSp>
        <p:nvCxnSpPr>
          <p:cNvPr id="5" name="Rechte verbindingslijn met pijl 4"/>
          <p:cNvCxnSpPr/>
          <p:nvPr/>
        </p:nvCxnSpPr>
        <p:spPr>
          <a:xfrm flipV="1">
            <a:off x="3175907" y="994787"/>
            <a:ext cx="2169816" cy="120140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Afbeelding 7"/>
          <p:cNvPicPr>
            <a:picLocks noChangeAspect="1"/>
          </p:cNvPicPr>
          <p:nvPr/>
        </p:nvPicPr>
        <p:blipFill>
          <a:blip r:embed="rId2"/>
          <a:stretch>
            <a:fillRect/>
          </a:stretch>
        </p:blipFill>
        <p:spPr>
          <a:xfrm>
            <a:off x="6096000" y="2382548"/>
            <a:ext cx="5158740" cy="2529840"/>
          </a:xfrm>
          <a:prstGeom prst="rect">
            <a:avLst/>
          </a:prstGeom>
        </p:spPr>
      </p:pic>
      <p:pic>
        <p:nvPicPr>
          <p:cNvPr id="10" name="Afbeelding 9"/>
          <p:cNvPicPr>
            <a:picLocks noChangeAspect="1"/>
          </p:cNvPicPr>
          <p:nvPr/>
        </p:nvPicPr>
        <p:blipFill>
          <a:blip r:embed="rId3"/>
          <a:stretch>
            <a:fillRect/>
          </a:stretch>
        </p:blipFill>
        <p:spPr>
          <a:xfrm>
            <a:off x="4065563" y="4369902"/>
            <a:ext cx="2560320" cy="2263140"/>
          </a:xfrm>
          <a:prstGeom prst="rect">
            <a:avLst/>
          </a:prstGeom>
        </p:spPr>
      </p:pic>
      <p:cxnSp>
        <p:nvCxnSpPr>
          <p:cNvPr id="11" name="Rechte verbindingslijn met pijl 10"/>
          <p:cNvCxnSpPr/>
          <p:nvPr/>
        </p:nvCxnSpPr>
        <p:spPr>
          <a:xfrm>
            <a:off x="3728425" y="3175279"/>
            <a:ext cx="2763386" cy="472189"/>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303004" y="1749389"/>
            <a:ext cx="4915847" cy="457102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Als een ploeg scoort, druk je op de knop ‘+1’ </a:t>
            </a:r>
            <a:endParaRPr lang="nl-BE" sz="8000" b="1" dirty="0"/>
          </a:p>
          <a:p>
            <a:pPr>
              <a:lnSpc>
                <a:spcPct val="120000"/>
              </a:lnSpc>
              <a:spcBef>
                <a:spcPts val="600"/>
              </a:spcBef>
            </a:pPr>
            <a:endParaRPr lang="nl-BE" sz="8000" b="1" dirty="0"/>
          </a:p>
          <a:p>
            <a:pPr>
              <a:lnSpc>
                <a:spcPct val="120000"/>
              </a:lnSpc>
              <a:spcBef>
                <a:spcPts val="600"/>
              </a:spcBef>
            </a:pPr>
            <a:r>
              <a:rPr lang="nl-BE" sz="8000" b="1" dirty="0"/>
              <a:t>Je ziet de puntenstand wijzigen</a:t>
            </a:r>
            <a:endParaRPr lang="nl-BE" sz="8000" b="1" dirty="0"/>
          </a:p>
          <a:p>
            <a:pPr>
              <a:lnSpc>
                <a:spcPct val="120000"/>
              </a:lnSpc>
              <a:spcBef>
                <a:spcPts val="600"/>
              </a:spcBef>
            </a:pPr>
            <a:endParaRPr lang="nl-BE" sz="8000" b="1" dirty="0"/>
          </a:p>
          <a:p>
            <a:pPr>
              <a:lnSpc>
                <a:spcPct val="120000"/>
              </a:lnSpc>
              <a:spcBef>
                <a:spcPts val="600"/>
              </a:spcBef>
            </a:pPr>
            <a:endParaRPr lang="nl-BE" sz="8000" b="1" dirty="0"/>
          </a:p>
          <a:p>
            <a:pPr>
              <a:lnSpc>
                <a:spcPct val="120000"/>
              </a:lnSpc>
              <a:spcBef>
                <a:spcPts val="600"/>
              </a:spcBef>
            </a:pPr>
            <a:r>
              <a:rPr lang="nl-BE" sz="8000" b="1" dirty="0"/>
              <a:t>Bij het wijzigen van de service van ploeg, druk je gewoon op ‘+1’ bij de andere ploeg en je ziet dat </a:t>
            </a:r>
            <a:endParaRPr lang="nl-BE" sz="8000" b="1" dirty="0"/>
          </a:p>
          <a:p>
            <a:pPr lvl="1">
              <a:lnSpc>
                <a:spcPct val="120000"/>
              </a:lnSpc>
              <a:spcBef>
                <a:spcPts val="600"/>
              </a:spcBef>
            </a:pPr>
            <a:r>
              <a:rPr lang="nl-BE" sz="7800" b="1" dirty="0"/>
              <a:t>“</a:t>
            </a:r>
            <a:r>
              <a:rPr lang="nl-BE" sz="7800" b="1" dirty="0" err="1"/>
              <a:t>Serving</a:t>
            </a:r>
            <a:r>
              <a:rPr lang="nl-BE" sz="7800" b="1" dirty="0"/>
              <a:t>” wisselt van kant</a:t>
            </a:r>
            <a:endParaRPr lang="nl-BE" sz="7800" b="1" dirty="0"/>
          </a:p>
          <a:p>
            <a:pPr lvl="1">
              <a:lnSpc>
                <a:spcPct val="120000"/>
              </a:lnSpc>
              <a:spcBef>
                <a:spcPts val="600"/>
              </a:spcBef>
            </a:pPr>
            <a:r>
              <a:rPr lang="nl-BE" sz="7800" b="1" dirty="0"/>
              <a:t>De rotatie doordraait.</a:t>
            </a:r>
            <a:endParaRPr lang="nl-BE" sz="7800" b="1" dirty="0"/>
          </a:p>
          <a:p>
            <a:pPr marL="0" indent="0">
              <a:lnSpc>
                <a:spcPct val="120000"/>
              </a:lnSpc>
              <a:spcBef>
                <a:spcPts val="600"/>
              </a:spcBef>
              <a:buNone/>
            </a:pPr>
            <a:endParaRPr lang="nl-BE" sz="8000" dirty="0"/>
          </a:p>
          <a:p>
            <a:pPr marL="0" indent="0">
              <a:buNone/>
            </a:pPr>
            <a:endParaRPr lang="nl-BE" sz="8000" dirty="0"/>
          </a:p>
          <a:p>
            <a:endParaRPr lang="nl-BE" sz="8000" dirty="0"/>
          </a:p>
          <a:p>
            <a:endParaRPr lang="nl-BE" dirty="0"/>
          </a:p>
          <a:p>
            <a:endParaRPr lang="nl-BE" dirty="0"/>
          </a:p>
          <a:p>
            <a:pPr marL="0" indent="0">
              <a:buNone/>
            </a:pPr>
            <a:r>
              <a:rPr lang="nl-BE" dirty="0"/>
              <a:t> </a:t>
            </a:r>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5" name="Afbeelding 4" descr="Afbeelding met schermafbeelding&#10;&#10;Automatisch gegenereerde beschrijving"/>
          <p:cNvPicPr>
            <a:picLocks noChangeAspect="1"/>
          </p:cNvPicPr>
          <p:nvPr/>
        </p:nvPicPr>
        <p:blipFill>
          <a:blip r:embed="rId1"/>
          <a:stretch>
            <a:fillRect/>
          </a:stretch>
        </p:blipFill>
        <p:spPr>
          <a:xfrm>
            <a:off x="6096000" y="489857"/>
            <a:ext cx="4702629" cy="2939143"/>
          </a:xfrm>
          <a:prstGeom prst="rect">
            <a:avLst/>
          </a:prstGeom>
        </p:spPr>
      </p:pic>
      <p:pic>
        <p:nvPicPr>
          <p:cNvPr id="7" name="Afbeelding 6" descr="Afbeelding met schermafbeelding&#10;&#10;Automatisch gegenereerde beschrijving"/>
          <p:cNvPicPr>
            <a:picLocks noChangeAspect="1"/>
          </p:cNvPicPr>
          <p:nvPr/>
        </p:nvPicPr>
        <p:blipFill>
          <a:blip r:embed="rId2"/>
          <a:stretch>
            <a:fillRect/>
          </a:stretch>
        </p:blipFill>
        <p:spPr>
          <a:xfrm>
            <a:off x="6096000" y="3731078"/>
            <a:ext cx="4702631" cy="2939144"/>
          </a:xfrm>
          <a:prstGeom prst="rect">
            <a:avLst/>
          </a:prstGeom>
        </p:spPr>
      </p:pic>
      <p:sp>
        <p:nvSpPr>
          <p:cNvPr id="8" name="Pijl: gebogen 7"/>
          <p:cNvSpPr/>
          <p:nvPr/>
        </p:nvSpPr>
        <p:spPr>
          <a:xfrm>
            <a:off x="2760926" y="979714"/>
            <a:ext cx="3215331" cy="844187"/>
          </a:xfrm>
          <a:prstGeom prst="bentArrow">
            <a:avLst>
              <a:gd name="adj1" fmla="val 14662"/>
              <a:gd name="adj2" fmla="val 17965"/>
              <a:gd name="adj3" fmla="val 21482"/>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Wolk 8"/>
          <p:cNvSpPr/>
          <p:nvPr/>
        </p:nvSpPr>
        <p:spPr>
          <a:xfrm>
            <a:off x="7730740" y="870125"/>
            <a:ext cx="716574" cy="406958"/>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Wolk 13"/>
          <p:cNvSpPr/>
          <p:nvPr/>
        </p:nvSpPr>
        <p:spPr>
          <a:xfrm>
            <a:off x="7730740" y="4127675"/>
            <a:ext cx="716574" cy="406958"/>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Rechte verbindingslijn met pijl 15"/>
          <p:cNvCxnSpPr/>
          <p:nvPr/>
        </p:nvCxnSpPr>
        <p:spPr>
          <a:xfrm>
            <a:off x="8109857" y="1246825"/>
            <a:ext cx="33555" cy="28598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H="1">
            <a:off x="7345345" y="1153276"/>
            <a:ext cx="2220687" cy="2974399"/>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hoek: afgeronde hoeken 22"/>
          <p:cNvSpPr/>
          <p:nvPr/>
        </p:nvSpPr>
        <p:spPr>
          <a:xfrm>
            <a:off x="6634624" y="1211349"/>
            <a:ext cx="1421441" cy="91006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hthoek: afgeronde hoeken 23"/>
          <p:cNvSpPr/>
          <p:nvPr/>
        </p:nvSpPr>
        <p:spPr>
          <a:xfrm>
            <a:off x="6669156" y="4437084"/>
            <a:ext cx="1421441" cy="91006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1"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4" grpId="0" animBg="1"/>
      <p:bldP spid="14" grpId="1" animBg="1"/>
      <p:bldP spid="23"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185231" y="1065247"/>
            <a:ext cx="3586669" cy="370269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Opgepast !</a:t>
            </a:r>
            <a:endParaRPr lang="nl-BE" sz="8000" b="1" dirty="0">
              <a:solidFill>
                <a:srgbClr val="FF0000"/>
              </a:solidFill>
            </a:endParaRPr>
          </a:p>
          <a:p>
            <a:pPr marL="274320" lvl="1" indent="0">
              <a:lnSpc>
                <a:spcPct val="120000"/>
              </a:lnSpc>
              <a:spcBef>
                <a:spcPts val="600"/>
              </a:spcBef>
              <a:buNone/>
            </a:pPr>
            <a:r>
              <a:rPr lang="nl-BE" sz="7800" b="1" dirty="0"/>
              <a:t>Druk bij een vergissing niet op -1. </a:t>
            </a:r>
            <a:endParaRPr lang="nl-BE" sz="7800" b="1"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r>
              <a:rPr lang="nl-BE" sz="8000" b="1" dirty="0"/>
              <a:t>In het midden staat een omkeerpijl = </a:t>
            </a:r>
            <a:r>
              <a:rPr lang="nl-BE" sz="8000" b="1" dirty="0" err="1"/>
              <a:t>Undo</a:t>
            </a:r>
            <a:r>
              <a:rPr lang="nl-BE" sz="8000" b="1" dirty="0"/>
              <a:t> die de laatste bewerking ongedaan maakt.</a:t>
            </a:r>
            <a:endParaRPr lang="nl-BE" sz="8000" b="1"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4621277" y="1800941"/>
            <a:ext cx="6654381" cy="4158988"/>
          </a:xfrm>
          <a:prstGeom prst="rect">
            <a:avLst/>
          </a:prstGeom>
        </p:spPr>
      </p:pic>
      <p:sp>
        <p:nvSpPr>
          <p:cNvPr id="4" name="Pijl: gebogen 3"/>
          <p:cNvSpPr/>
          <p:nvPr/>
        </p:nvSpPr>
        <p:spPr>
          <a:xfrm flipV="1">
            <a:off x="1390601" y="2073729"/>
            <a:ext cx="3230675" cy="3755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 name="Pijl: gekromd omhoog 4"/>
          <p:cNvSpPr/>
          <p:nvPr/>
        </p:nvSpPr>
        <p:spPr>
          <a:xfrm rot="20124243">
            <a:off x="2654202" y="3251702"/>
            <a:ext cx="6091714" cy="1189075"/>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p:cNvPicPr>
            <a:picLocks noChangeAspect="1"/>
          </p:cNvPicPr>
          <p:nvPr/>
        </p:nvPicPr>
        <p:blipFill>
          <a:blip r:embed="rId1"/>
          <a:stretch>
            <a:fillRect/>
          </a:stretch>
        </p:blipFill>
        <p:spPr>
          <a:xfrm>
            <a:off x="938893" y="383551"/>
            <a:ext cx="9745436" cy="60908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p:cNvPicPr>
            <a:picLocks noChangeAspect="1"/>
          </p:cNvPicPr>
          <p:nvPr/>
        </p:nvPicPr>
        <p:blipFill>
          <a:blip r:embed="rId1"/>
          <a:stretch>
            <a:fillRect/>
          </a:stretch>
        </p:blipFill>
        <p:spPr>
          <a:xfrm>
            <a:off x="391885" y="2696657"/>
            <a:ext cx="11258550" cy="1785536"/>
          </a:xfrm>
          <a:prstGeom prst="rect">
            <a:avLst/>
          </a:prstGeom>
        </p:spPr>
      </p:pic>
      <p:sp>
        <p:nvSpPr>
          <p:cNvPr id="6" name="Tekstvak 5"/>
          <p:cNvSpPr txBox="1"/>
          <p:nvPr/>
        </p:nvSpPr>
        <p:spPr>
          <a:xfrm>
            <a:off x="1624694" y="947058"/>
            <a:ext cx="8270422" cy="1428750"/>
          </a:xfrm>
          <a:prstGeom prst="rect">
            <a:avLst/>
          </a:prstGeom>
        </p:spPr>
        <p:txBody>
          <a:bodyPr vert="horz" wrap="square" lIns="91440" tIns="45720" rIns="91440" bIns="45720" rtlCol="0">
            <a:normAutofit/>
          </a:bodyPr>
          <a:lstStyle/>
          <a:p>
            <a:pPr algn="ctr"/>
            <a:r>
              <a:rPr lang="nl-BE" sz="4300" dirty="0">
                <a:latin typeface="Rockwell" panose="02060603020205020403" pitchFamily="18" charset="0"/>
              </a:rPr>
              <a:t>Waar dienen de knoppen bovenaan het scherm voor ?</a:t>
            </a:r>
            <a:endParaRPr lang="nl-BE" sz="4300" dirty="0">
              <a:latin typeface="Rockwell" panose="02060603020205020403" pitchFamily="18" charset="0"/>
            </a:endParaRPr>
          </a:p>
        </p:txBody>
      </p:sp>
      <p:sp>
        <p:nvSpPr>
          <p:cNvPr id="7" name="Wolk 6"/>
          <p:cNvSpPr/>
          <p:nvPr/>
        </p:nvSpPr>
        <p:spPr>
          <a:xfrm>
            <a:off x="146328" y="2532186"/>
            <a:ext cx="5350120" cy="2270856"/>
          </a:xfrm>
          <a:prstGeom prst="cloud">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Wolk 7"/>
          <p:cNvSpPr/>
          <p:nvPr/>
        </p:nvSpPr>
        <p:spPr>
          <a:xfrm rot="11426730">
            <a:off x="6431155" y="2382499"/>
            <a:ext cx="5442161" cy="2470263"/>
          </a:xfrm>
          <a:prstGeom prst="cloud">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894303" y="5034224"/>
            <a:ext cx="4501662" cy="1547446"/>
          </a:xfrm>
          <a:prstGeom prst="rect">
            <a:avLst/>
          </a:prstGeom>
        </p:spPr>
        <p:txBody>
          <a:bodyPr vert="horz" wrap="square" lIns="91440" tIns="45720" rIns="91440" bIns="45720" rtlCol="0">
            <a:normAutofit/>
          </a:bodyPr>
          <a:lstStyle/>
          <a:p>
            <a:pPr algn="ctr"/>
            <a:r>
              <a:rPr lang="nl-BE" sz="4300" dirty="0">
                <a:latin typeface="Rockwell" panose="02060603020205020403" pitchFamily="18" charset="0"/>
              </a:rPr>
              <a:t>Knoppen voor team A</a:t>
            </a:r>
            <a:endParaRPr lang="nl-BE" sz="4300" dirty="0">
              <a:latin typeface="Rockwell" panose="02060603020205020403" pitchFamily="18" charset="0"/>
            </a:endParaRPr>
          </a:p>
        </p:txBody>
      </p:sp>
      <p:sp>
        <p:nvSpPr>
          <p:cNvPr id="10" name="Rechthoek 9"/>
          <p:cNvSpPr/>
          <p:nvPr/>
        </p:nvSpPr>
        <p:spPr>
          <a:xfrm>
            <a:off x="5931878" y="5193344"/>
            <a:ext cx="4890197" cy="2077492"/>
          </a:xfrm>
          <a:prstGeom prst="rect">
            <a:avLst/>
          </a:prstGeom>
        </p:spPr>
        <p:txBody>
          <a:bodyPr wrap="square">
            <a:spAutoFit/>
          </a:bodyPr>
          <a:lstStyle/>
          <a:p>
            <a:pPr algn="ctr"/>
            <a:r>
              <a:rPr lang="nl-BE" sz="4300" dirty="0">
                <a:latin typeface="Rockwell" panose="02060603020205020403" pitchFamily="18" charset="0"/>
              </a:rPr>
              <a:t>Knoppen voor team B</a:t>
            </a:r>
            <a:endParaRPr lang="nl-BE" sz="4300" dirty="0">
              <a:latin typeface="Rockwell" panose="02060603020205020403" pitchFamily="18" charset="0"/>
            </a:endParaRPr>
          </a:p>
          <a:p>
            <a:pPr algn="ctr"/>
            <a:endParaRPr lang="nl-BE" sz="4300" dirty="0">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33635" y="1041662"/>
            <a:ext cx="3535464" cy="466580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Aanvraag time out </a:t>
            </a:r>
            <a:r>
              <a:rPr lang="nl-BE" sz="8000" dirty="0">
                <a:solidFill>
                  <a:srgbClr val="FF0000"/>
                </a:solidFill>
              </a:rPr>
              <a:t>:</a:t>
            </a:r>
            <a:endParaRPr lang="nl-BE" sz="8000" dirty="0">
              <a:solidFill>
                <a:srgbClr val="FF0000"/>
              </a:solidFill>
            </a:endParaRPr>
          </a:p>
          <a:p>
            <a:pPr lvl="1">
              <a:lnSpc>
                <a:spcPct val="120000"/>
              </a:lnSpc>
              <a:spcBef>
                <a:spcPts val="600"/>
              </a:spcBef>
            </a:pPr>
            <a:r>
              <a:rPr lang="nl-BE" sz="7800" b="1" dirty="0"/>
              <a:t>Klik hiervoor op het klokje boven het aanvragende team.</a:t>
            </a: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Je ziet bij het team de 1 verschijnen en de klok loopt.</a:t>
            </a: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De klok kan steeds onderbroken worden door op OK te klikken.</a:t>
            </a:r>
            <a:endParaRPr lang="nl-BE" sz="7800" b="1"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16" name="Afbeelding 15" descr="Afbeelding met schermafbeelding, binnen&#10;&#10;Automatisch gegenereerde beschrijving"/>
          <p:cNvPicPr>
            <a:picLocks noChangeAspect="1"/>
          </p:cNvPicPr>
          <p:nvPr/>
        </p:nvPicPr>
        <p:blipFill>
          <a:blip r:embed="rId1"/>
          <a:stretch>
            <a:fillRect/>
          </a:stretch>
        </p:blipFill>
        <p:spPr>
          <a:xfrm>
            <a:off x="4053519" y="1041662"/>
            <a:ext cx="7802907" cy="4876817"/>
          </a:xfrm>
          <a:prstGeom prst="rect">
            <a:avLst/>
          </a:prstGeom>
        </p:spPr>
      </p:pic>
      <p:sp>
        <p:nvSpPr>
          <p:cNvPr id="17" name="Pijl: gekromd omlaag 16"/>
          <p:cNvSpPr/>
          <p:nvPr/>
        </p:nvSpPr>
        <p:spPr>
          <a:xfrm rot="10252023" flipH="1">
            <a:off x="3333996" y="1969610"/>
            <a:ext cx="3868820" cy="797325"/>
          </a:xfrm>
          <a:prstGeom prst="curvedDownArrow">
            <a:avLst>
              <a:gd name="adj1" fmla="val 14867"/>
              <a:gd name="adj2" fmla="val 2628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 calcmode="lin" valueType="num">
                                      <p:cBhvr additive="base">
                                        <p:cTn id="2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293866" y="388360"/>
            <a:ext cx="4227892" cy="4555429"/>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Spelvertraging :</a:t>
            </a:r>
            <a:endParaRPr lang="nl-BE" sz="11200" dirty="0">
              <a:solidFill>
                <a:srgbClr val="FF0000"/>
              </a:solidFill>
            </a:endParaRPr>
          </a:p>
          <a:p>
            <a:pPr>
              <a:lnSpc>
                <a:spcPct val="120000"/>
              </a:lnSpc>
              <a:spcBef>
                <a:spcPts val="600"/>
              </a:spcBef>
            </a:pPr>
            <a:r>
              <a:rPr lang="nl-BE" sz="8000" b="1" dirty="0"/>
              <a:t>Bij stand 6-7 krijgt Team B een sanctie voor spelvertraging.</a:t>
            </a:r>
            <a:endParaRPr lang="nl-BE" sz="8000" b="1" dirty="0"/>
          </a:p>
          <a:p>
            <a:pPr>
              <a:lnSpc>
                <a:spcPct val="120000"/>
              </a:lnSpc>
              <a:spcBef>
                <a:spcPts val="600"/>
              </a:spcBef>
            </a:pPr>
            <a:endParaRPr lang="nl-BE" sz="8000" b="1" dirty="0"/>
          </a:p>
          <a:p>
            <a:pPr lvl="1">
              <a:lnSpc>
                <a:spcPct val="120000"/>
              </a:lnSpc>
              <a:spcBef>
                <a:spcPts val="600"/>
              </a:spcBef>
            </a:pPr>
            <a:r>
              <a:rPr lang="nl-BE" sz="7800" b="1" dirty="0"/>
              <a:t>Klik hiervoor op het onvolledige klokje</a:t>
            </a:r>
            <a:endParaRPr lang="nl-BE" sz="7800" b="1" dirty="0"/>
          </a:p>
          <a:p>
            <a:pPr lvl="1">
              <a:lnSpc>
                <a:spcPct val="120000"/>
              </a:lnSpc>
              <a:spcBef>
                <a:spcPts val="600"/>
              </a:spcBef>
            </a:pPr>
            <a:r>
              <a:rPr lang="nl-BE" sz="7800" b="1" dirty="0"/>
              <a:t>Telkens bevestigen met ok.</a:t>
            </a:r>
            <a:endParaRPr lang="nl-BE" sz="7800" b="1" dirty="0"/>
          </a:p>
          <a:p>
            <a:pPr lvl="1">
              <a:lnSpc>
                <a:spcPct val="120000"/>
              </a:lnSpc>
              <a:spcBef>
                <a:spcPts val="600"/>
              </a:spcBef>
            </a:pPr>
            <a:r>
              <a:rPr lang="nl-BE" sz="7800" b="1" dirty="0"/>
              <a:t>Er komt een 1 te staan naast het klokje</a:t>
            </a:r>
            <a:endParaRPr lang="nl-BE" sz="7800" b="1" dirty="0"/>
          </a:p>
          <a:p>
            <a:pPr lvl="1">
              <a:lnSpc>
                <a:spcPct val="120000"/>
              </a:lnSpc>
              <a:spcBef>
                <a:spcPts val="600"/>
              </a:spcBef>
            </a:pPr>
            <a:r>
              <a:rPr lang="nl-BE" sz="7800" b="1" dirty="0"/>
              <a:t>Naast het Team B staat bovenaan een gele kaart</a:t>
            </a:r>
            <a:endParaRPr lang="nl-BE" sz="8000" b="1"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8" name="Afbeelding 7" descr="Afbeelding met schermafbeelding, binnen&#10;&#10;Automatisch gegenereerde beschrijving"/>
          <p:cNvPicPr>
            <a:picLocks noChangeAspect="1"/>
          </p:cNvPicPr>
          <p:nvPr/>
        </p:nvPicPr>
        <p:blipFill>
          <a:blip r:embed="rId1"/>
          <a:stretch>
            <a:fillRect/>
          </a:stretch>
        </p:blipFill>
        <p:spPr>
          <a:xfrm>
            <a:off x="5101553" y="1415615"/>
            <a:ext cx="6487216" cy="4054510"/>
          </a:xfrm>
          <a:prstGeom prst="rect">
            <a:avLst/>
          </a:prstGeom>
        </p:spPr>
      </p:pic>
      <p:sp>
        <p:nvSpPr>
          <p:cNvPr id="15" name="Pijl: gekromd omlaag 14"/>
          <p:cNvSpPr/>
          <p:nvPr/>
        </p:nvSpPr>
        <p:spPr>
          <a:xfrm rot="10600243" flipH="1" flipV="1">
            <a:off x="3208094" y="1043319"/>
            <a:ext cx="6434244" cy="875292"/>
          </a:xfrm>
          <a:prstGeom prst="curvedDownArrow">
            <a:avLst>
              <a:gd name="adj1" fmla="val 14867"/>
              <a:gd name="adj2" fmla="val 2628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6" name="Afbeelding 15" descr="Afbeelding met schermafbeelding&#10;&#10;Automatisch gegenereerde beschrijving"/>
          <p:cNvPicPr>
            <a:picLocks noChangeAspect="1"/>
          </p:cNvPicPr>
          <p:nvPr/>
        </p:nvPicPr>
        <p:blipFill>
          <a:blip r:embed="rId2"/>
          <a:stretch>
            <a:fillRect/>
          </a:stretch>
        </p:blipFill>
        <p:spPr>
          <a:xfrm>
            <a:off x="2976257" y="4868416"/>
            <a:ext cx="5877745" cy="2114845"/>
          </a:xfrm>
          <a:prstGeom prst="rect">
            <a:avLst/>
          </a:prstGeom>
        </p:spPr>
      </p:pic>
      <p:sp>
        <p:nvSpPr>
          <p:cNvPr id="17" name="Pijl: gekromd omlaag 16"/>
          <p:cNvSpPr/>
          <p:nvPr/>
        </p:nvSpPr>
        <p:spPr>
          <a:xfrm rot="12808182" flipH="1">
            <a:off x="1813867" y="4825994"/>
            <a:ext cx="1692553" cy="747774"/>
          </a:xfrm>
          <a:prstGeom prst="curvedDownArrow">
            <a:avLst>
              <a:gd name="adj1" fmla="val 14867"/>
              <a:gd name="adj2" fmla="val 26282"/>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522110" y="593272"/>
            <a:ext cx="3927426" cy="474617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sancties :</a:t>
            </a:r>
            <a:endParaRPr lang="nl-BE" sz="11200" dirty="0">
              <a:solidFill>
                <a:srgbClr val="FF0000"/>
              </a:solidFill>
            </a:endParaRPr>
          </a:p>
          <a:p>
            <a:pPr>
              <a:lnSpc>
                <a:spcPct val="120000"/>
              </a:lnSpc>
              <a:spcBef>
                <a:spcPts val="600"/>
              </a:spcBef>
            </a:pPr>
            <a:r>
              <a:rPr lang="nl-BE" sz="8000" b="1" dirty="0"/>
              <a:t>Bij een stand 8-12 krijgt de coach van team A een gele kaart</a:t>
            </a:r>
            <a:endParaRPr lang="nl-BE" sz="8000" b="1" dirty="0"/>
          </a:p>
          <a:p>
            <a:pPr>
              <a:lnSpc>
                <a:spcPct val="120000"/>
              </a:lnSpc>
              <a:spcBef>
                <a:spcPts val="600"/>
              </a:spcBef>
            </a:pPr>
            <a:endParaRPr lang="nl-BE" sz="8000" b="1" dirty="0"/>
          </a:p>
          <a:p>
            <a:pPr lvl="1">
              <a:lnSpc>
                <a:spcPct val="120000"/>
              </a:lnSpc>
              <a:spcBef>
                <a:spcPts val="600"/>
              </a:spcBef>
            </a:pPr>
            <a:r>
              <a:rPr lang="nl-BE" sz="7800" b="1" dirty="0"/>
              <a:t>Klik op het sterretje</a:t>
            </a:r>
            <a:endParaRPr lang="nl-BE" sz="7800" b="1" dirty="0"/>
          </a:p>
          <a:p>
            <a:pPr lvl="1">
              <a:lnSpc>
                <a:spcPct val="120000"/>
              </a:lnSpc>
              <a:spcBef>
                <a:spcPts val="600"/>
              </a:spcBef>
            </a:pP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Er verschijnt een scherm waarop alle spelers en de staf staan</a:t>
            </a:r>
            <a:endParaRPr lang="nl-BE" sz="7800" b="1" dirty="0"/>
          </a:p>
          <a:p>
            <a:pPr lvl="1">
              <a:lnSpc>
                <a:spcPct val="120000"/>
              </a:lnSpc>
              <a:spcBef>
                <a:spcPts val="600"/>
              </a:spcBef>
            </a:pPr>
            <a:r>
              <a:rPr lang="nl-BE" sz="7800" b="1" dirty="0"/>
              <a:t>Klik op het vakje “Coach”</a:t>
            </a:r>
            <a:endParaRPr lang="nl-BE" sz="7800" b="1" dirty="0"/>
          </a:p>
          <a:p>
            <a:pPr lvl="1">
              <a:lnSpc>
                <a:spcPct val="120000"/>
              </a:lnSpc>
              <a:spcBef>
                <a:spcPts val="600"/>
              </a:spcBef>
            </a:pPr>
            <a:endParaRPr lang="nl-BE" sz="7800" dirty="0"/>
          </a:p>
          <a:p>
            <a:pPr lvl="1">
              <a:lnSpc>
                <a:spcPct val="120000"/>
              </a:lnSpc>
              <a:spcBef>
                <a:spcPts val="600"/>
              </a:spcBef>
            </a:pPr>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5802796" y="357863"/>
            <a:ext cx="5557729" cy="3473581"/>
          </a:xfrm>
          <a:prstGeom prst="rect">
            <a:avLst/>
          </a:prstGeom>
        </p:spPr>
      </p:pic>
      <p:pic>
        <p:nvPicPr>
          <p:cNvPr id="5" name="Afbeelding 4" descr="Afbeelding met schermafbeelding&#10;&#10;Automatisch gegenereerde beschrijving"/>
          <p:cNvPicPr>
            <a:picLocks noChangeAspect="1"/>
          </p:cNvPicPr>
          <p:nvPr/>
        </p:nvPicPr>
        <p:blipFill>
          <a:blip r:embed="rId2"/>
          <a:stretch>
            <a:fillRect/>
          </a:stretch>
        </p:blipFill>
        <p:spPr>
          <a:xfrm>
            <a:off x="5954407" y="3354159"/>
            <a:ext cx="5214257" cy="3258911"/>
          </a:xfrm>
          <a:prstGeom prst="rect">
            <a:avLst/>
          </a:prstGeom>
        </p:spPr>
      </p:pic>
      <p:sp>
        <p:nvSpPr>
          <p:cNvPr id="2" name="Pijl: gekromd omhoog 1"/>
          <p:cNvSpPr/>
          <p:nvPr/>
        </p:nvSpPr>
        <p:spPr>
          <a:xfrm rot="19884896">
            <a:off x="3412732" y="1687560"/>
            <a:ext cx="4426392" cy="183747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omhoog 6"/>
          <p:cNvSpPr/>
          <p:nvPr/>
        </p:nvSpPr>
        <p:spPr>
          <a:xfrm rot="20967269">
            <a:off x="4040450" y="4484068"/>
            <a:ext cx="5294373" cy="1051959"/>
          </a:xfrm>
          <a:prstGeom prst="curvedUpArrow">
            <a:avLst>
              <a:gd name="adj1" fmla="val 10073"/>
              <a:gd name="adj2" fmla="val 29951"/>
              <a:gd name="adj3" fmla="val 17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522110" y="315685"/>
            <a:ext cx="3747811" cy="514622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sancties :</a:t>
            </a:r>
            <a:endParaRPr lang="nl-BE" sz="11200" dirty="0">
              <a:solidFill>
                <a:srgbClr val="FF0000"/>
              </a:solidFill>
            </a:endParaRPr>
          </a:p>
          <a:p>
            <a:pPr lvl="1">
              <a:lnSpc>
                <a:spcPct val="120000"/>
              </a:lnSpc>
              <a:spcBef>
                <a:spcPts val="600"/>
              </a:spcBef>
            </a:pPr>
            <a:endParaRPr lang="nl-BE" sz="7800" dirty="0"/>
          </a:p>
          <a:p>
            <a:pPr lvl="1">
              <a:lnSpc>
                <a:spcPct val="120000"/>
              </a:lnSpc>
              <a:spcBef>
                <a:spcPts val="600"/>
              </a:spcBef>
            </a:pPr>
            <a:r>
              <a:rPr lang="nl-BE" sz="7800" b="1" dirty="0"/>
              <a:t>Je krijgt een scherm met de mogelijke sancties</a:t>
            </a: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Klik op de gele kaart = Warning</a:t>
            </a:r>
            <a:endParaRPr lang="nl-BE" sz="7800" b="1" dirty="0"/>
          </a:p>
          <a:p>
            <a:pPr lvl="1">
              <a:lnSpc>
                <a:spcPct val="120000"/>
              </a:lnSpc>
              <a:spcBef>
                <a:spcPts val="600"/>
              </a:spcBef>
            </a:pP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Op deze manier kunnen dus alle sancties aan alle spelers, libero’s en staf gegeven worden</a:t>
            </a:r>
            <a:endParaRPr lang="nl-BE" sz="7800" b="1" dirty="0"/>
          </a:p>
          <a:p>
            <a:pPr lvl="1">
              <a:lnSpc>
                <a:spcPct val="120000"/>
              </a:lnSpc>
              <a:spcBef>
                <a:spcPts val="600"/>
              </a:spcBef>
            </a:pPr>
            <a:endParaRPr lang="nl-BE" sz="7800" dirty="0"/>
          </a:p>
          <a:p>
            <a:pPr lvl="1">
              <a:lnSpc>
                <a:spcPct val="120000"/>
              </a:lnSpc>
              <a:spcBef>
                <a:spcPts val="600"/>
              </a:spcBef>
            </a:pPr>
            <a:endParaRPr lang="nl-BE" sz="7800" dirty="0"/>
          </a:p>
          <a:p>
            <a:pPr lvl="1">
              <a:lnSpc>
                <a:spcPct val="120000"/>
              </a:lnSpc>
              <a:spcBef>
                <a:spcPts val="600"/>
              </a:spcBef>
            </a:pPr>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9" name="Afbeelding 8" descr="Afbeelding met schermafbeelding&#10;&#10;Automatisch gegenereerde beschrijving"/>
          <p:cNvPicPr>
            <a:picLocks noChangeAspect="1"/>
          </p:cNvPicPr>
          <p:nvPr/>
        </p:nvPicPr>
        <p:blipFill>
          <a:blip r:embed="rId1"/>
          <a:stretch>
            <a:fillRect/>
          </a:stretch>
        </p:blipFill>
        <p:spPr>
          <a:xfrm>
            <a:off x="4563696" y="620486"/>
            <a:ext cx="7106194" cy="4441371"/>
          </a:xfrm>
          <a:prstGeom prst="rect">
            <a:avLst/>
          </a:prstGeom>
        </p:spPr>
      </p:pic>
      <p:sp>
        <p:nvSpPr>
          <p:cNvPr id="18" name="Pijl: gekromd omhoog 17"/>
          <p:cNvSpPr/>
          <p:nvPr/>
        </p:nvSpPr>
        <p:spPr>
          <a:xfrm rot="20580962">
            <a:off x="2942923" y="2003714"/>
            <a:ext cx="5167581" cy="142116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226756" y="649662"/>
            <a:ext cx="4915847" cy="53510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een rode kaart :</a:t>
            </a:r>
            <a:endParaRPr lang="nl-BE" sz="11200" dirty="0">
              <a:solidFill>
                <a:srgbClr val="FF0000"/>
              </a:solidFill>
            </a:endParaRPr>
          </a:p>
          <a:p>
            <a:pPr>
              <a:lnSpc>
                <a:spcPct val="120000"/>
              </a:lnSpc>
              <a:spcBef>
                <a:spcPts val="600"/>
              </a:spcBef>
            </a:pPr>
            <a:r>
              <a:rPr lang="nl-BE" sz="8000" b="1" dirty="0"/>
              <a:t>Bij stand 13-17 krijgt speler 12 van team A een rode kaart</a:t>
            </a:r>
            <a:endParaRPr lang="nl-BE" sz="8000" b="1" dirty="0"/>
          </a:p>
          <a:p>
            <a:pPr>
              <a:lnSpc>
                <a:spcPct val="120000"/>
              </a:lnSpc>
              <a:spcBef>
                <a:spcPts val="600"/>
              </a:spcBef>
            </a:pPr>
            <a:endParaRPr lang="nl-BE" sz="8000" b="1" dirty="0"/>
          </a:p>
          <a:p>
            <a:pPr lvl="1">
              <a:lnSpc>
                <a:spcPct val="120000"/>
              </a:lnSpc>
              <a:spcBef>
                <a:spcPts val="600"/>
              </a:spcBef>
            </a:pPr>
            <a:r>
              <a:rPr lang="nl-BE" sz="7800" b="1" dirty="0"/>
              <a:t>Klik op het sterretje en je krijgt het scherm met alle spelers, de libero’s en de staf</a:t>
            </a:r>
            <a:endParaRPr lang="nl-BE" sz="7800" b="1" dirty="0"/>
          </a:p>
          <a:p>
            <a:pPr lvl="1">
              <a:lnSpc>
                <a:spcPct val="120000"/>
              </a:lnSpc>
              <a:spcBef>
                <a:spcPts val="600"/>
              </a:spcBef>
            </a:pPr>
            <a:endParaRPr lang="nl-BE" sz="7800" b="1" dirty="0"/>
          </a:p>
          <a:p>
            <a:pPr>
              <a:lnSpc>
                <a:spcPct val="120000"/>
              </a:lnSpc>
              <a:spcBef>
                <a:spcPts val="600"/>
              </a:spcBef>
            </a:pPr>
            <a:r>
              <a:rPr lang="nl-BE" sz="8000" b="1" dirty="0"/>
              <a:t>Merk op dat er in het vakje van de coach een geel kaartje staat </a:t>
            </a:r>
            <a:endParaRPr lang="nl-BE" sz="8000" b="1" dirty="0"/>
          </a:p>
          <a:p>
            <a:pPr lvl="1">
              <a:lnSpc>
                <a:spcPct val="120000"/>
              </a:lnSpc>
              <a:spcBef>
                <a:spcPts val="600"/>
              </a:spcBef>
            </a:pPr>
            <a:endParaRPr lang="nl-BE" sz="7800" b="1" dirty="0"/>
          </a:p>
          <a:p>
            <a:pPr lvl="1">
              <a:lnSpc>
                <a:spcPct val="120000"/>
              </a:lnSpc>
              <a:spcBef>
                <a:spcPts val="600"/>
              </a:spcBef>
            </a:pPr>
            <a:r>
              <a:rPr lang="nl-BE" sz="7800" b="1" dirty="0"/>
              <a:t>Je klikt op speler 12</a:t>
            </a:r>
            <a:endParaRPr lang="nl-BE" sz="7800" b="1"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5684521" y="342900"/>
            <a:ext cx="5865222" cy="3665764"/>
          </a:xfrm>
          <a:prstGeom prst="rect">
            <a:avLst/>
          </a:prstGeom>
        </p:spPr>
      </p:pic>
      <p:pic>
        <p:nvPicPr>
          <p:cNvPr id="20" name="Afbeelding 19" descr="Afbeelding met schermafbeelding&#10;&#10;Automatisch gegenereerde beschrijving"/>
          <p:cNvPicPr>
            <a:picLocks noChangeAspect="1"/>
          </p:cNvPicPr>
          <p:nvPr/>
        </p:nvPicPr>
        <p:blipFill>
          <a:blip r:embed="rId2"/>
          <a:stretch>
            <a:fillRect/>
          </a:stretch>
        </p:blipFill>
        <p:spPr>
          <a:xfrm>
            <a:off x="5873932" y="3257550"/>
            <a:ext cx="5486400" cy="3429000"/>
          </a:xfrm>
          <a:prstGeom prst="rect">
            <a:avLst/>
          </a:prstGeom>
        </p:spPr>
      </p:pic>
      <p:sp>
        <p:nvSpPr>
          <p:cNvPr id="21" name="Wolk 20"/>
          <p:cNvSpPr/>
          <p:nvPr/>
        </p:nvSpPr>
        <p:spPr>
          <a:xfrm>
            <a:off x="6370655" y="579664"/>
            <a:ext cx="592853" cy="432707"/>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Pijl: gekromd omhoog 21"/>
          <p:cNvSpPr/>
          <p:nvPr/>
        </p:nvSpPr>
        <p:spPr>
          <a:xfrm rot="20949715">
            <a:off x="2744731" y="4773832"/>
            <a:ext cx="3755005" cy="99494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Pijl: omhoog 22"/>
          <p:cNvSpPr/>
          <p:nvPr/>
        </p:nvSpPr>
        <p:spPr>
          <a:xfrm rot="19867771">
            <a:off x="9074860" y="3882920"/>
            <a:ext cx="319293" cy="97971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226756" y="649662"/>
            <a:ext cx="4915847" cy="53510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een rode kaart :</a:t>
            </a:r>
            <a:endParaRPr lang="nl-BE" sz="11200" dirty="0">
              <a:solidFill>
                <a:srgbClr val="FF0000"/>
              </a:solidFill>
            </a:endParaRPr>
          </a:p>
          <a:p>
            <a:pPr lvl="1">
              <a:lnSpc>
                <a:spcPct val="120000"/>
              </a:lnSpc>
              <a:spcBef>
                <a:spcPts val="600"/>
              </a:spcBef>
            </a:pPr>
            <a:endParaRPr lang="nl-BE" sz="7800" dirty="0"/>
          </a:p>
          <a:p>
            <a:pPr lvl="1">
              <a:lnSpc>
                <a:spcPct val="120000"/>
              </a:lnSpc>
              <a:spcBef>
                <a:spcPts val="600"/>
              </a:spcBef>
            </a:pPr>
            <a:r>
              <a:rPr lang="nl-BE" sz="7800" b="1" dirty="0"/>
              <a:t>Je krijgt het scherm met de mogelijke sancties</a:t>
            </a: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Aangezien deze ploeg reeds een gele kaart gekregen heeft, staat “Warning” niet meer in het rood want je kan maar één keer een gele kaart geven aan een ploeg</a:t>
            </a: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Je klikt op “</a:t>
            </a:r>
            <a:r>
              <a:rPr lang="nl-BE" sz="7800" b="1" dirty="0" err="1"/>
              <a:t>Sanction</a:t>
            </a:r>
            <a:r>
              <a:rPr lang="nl-BE" sz="7800" b="1" dirty="0"/>
              <a:t>” voor het geven van de rode kaart</a:t>
            </a:r>
            <a:endParaRPr lang="nl-BE" sz="7800" b="1" dirty="0"/>
          </a:p>
          <a:p>
            <a:pPr lvl="1">
              <a:lnSpc>
                <a:spcPct val="120000"/>
              </a:lnSpc>
              <a:spcBef>
                <a:spcPts val="600"/>
              </a:spcBef>
            </a:pPr>
            <a:endParaRPr lang="nl-BE" sz="7800" dirty="0"/>
          </a:p>
        </p:txBody>
      </p:sp>
      <p:pic>
        <p:nvPicPr>
          <p:cNvPr id="15" name="Afbeelding 14" descr="Afbeelding met schermafbeelding&#10;&#10;Automatisch gegenereerde beschrijving"/>
          <p:cNvPicPr>
            <a:picLocks noChangeAspect="1"/>
          </p:cNvPicPr>
          <p:nvPr/>
        </p:nvPicPr>
        <p:blipFill>
          <a:blip r:embed="rId1"/>
          <a:stretch>
            <a:fillRect/>
          </a:stretch>
        </p:blipFill>
        <p:spPr>
          <a:xfrm>
            <a:off x="5622472" y="641498"/>
            <a:ext cx="5368834" cy="3355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332892" y="216955"/>
            <a:ext cx="4915847" cy="286098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Gevolgen van het geven van een rode kaart :</a:t>
            </a:r>
            <a:endParaRPr lang="nl-BE" sz="11200" dirty="0">
              <a:solidFill>
                <a:srgbClr val="FF0000"/>
              </a:solidFill>
            </a:endParaRPr>
          </a:p>
          <a:p>
            <a:pPr lvl="1">
              <a:lnSpc>
                <a:spcPct val="120000"/>
              </a:lnSpc>
              <a:spcBef>
                <a:spcPts val="600"/>
              </a:spcBef>
            </a:pPr>
            <a:r>
              <a:rPr lang="nl-BE" sz="9600" b="1" dirty="0"/>
              <a:t>Speler 12 van team A krijgt een rode kaart bij stand 13-17 en zijn ploeg is op dat ogenblik aan de opslag</a:t>
            </a:r>
            <a:endParaRPr lang="nl-BE" sz="9600" b="1" dirty="0"/>
          </a:p>
          <a:p>
            <a:pPr marL="0" indent="0">
              <a:buNone/>
            </a:pPr>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5684521" y="342900"/>
            <a:ext cx="5865222" cy="3665764"/>
          </a:xfrm>
          <a:prstGeom prst="rect">
            <a:avLst/>
          </a:prstGeom>
        </p:spPr>
      </p:pic>
      <p:pic>
        <p:nvPicPr>
          <p:cNvPr id="3" name="Afbeelding 2" descr="Afbeelding met schermafbeelding&#10;&#10;Automatisch gegenereerde beschrijving"/>
          <p:cNvPicPr>
            <a:picLocks noChangeAspect="1"/>
          </p:cNvPicPr>
          <p:nvPr/>
        </p:nvPicPr>
        <p:blipFill>
          <a:blip r:embed="rId2"/>
          <a:stretch>
            <a:fillRect/>
          </a:stretch>
        </p:blipFill>
        <p:spPr>
          <a:xfrm>
            <a:off x="148308" y="3429000"/>
            <a:ext cx="5285014" cy="3303134"/>
          </a:xfrm>
          <a:prstGeom prst="rect">
            <a:avLst/>
          </a:prstGeom>
        </p:spPr>
      </p:pic>
      <p:sp>
        <p:nvSpPr>
          <p:cNvPr id="4" name="Tekstvak 3"/>
          <p:cNvSpPr txBox="1"/>
          <p:nvPr/>
        </p:nvSpPr>
        <p:spPr>
          <a:xfrm>
            <a:off x="6498771" y="4449536"/>
            <a:ext cx="4490358" cy="2065564"/>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7" name="Tekstvak 6"/>
          <p:cNvSpPr txBox="1"/>
          <p:nvPr/>
        </p:nvSpPr>
        <p:spPr>
          <a:xfrm>
            <a:off x="6498771" y="4588329"/>
            <a:ext cx="3265715" cy="1534885"/>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9" name="Rechthoek 8"/>
          <p:cNvSpPr/>
          <p:nvPr/>
        </p:nvSpPr>
        <p:spPr>
          <a:xfrm>
            <a:off x="6155871" y="4114443"/>
            <a:ext cx="5393872" cy="2308324"/>
          </a:xfrm>
          <a:prstGeom prst="rect">
            <a:avLst/>
          </a:prstGeom>
        </p:spPr>
        <p:txBody>
          <a:bodyPr wrap="square">
            <a:spAutoFit/>
          </a:bodyPr>
          <a:lstStyle/>
          <a:p>
            <a:pPr marL="342900" indent="-342900">
              <a:buClr>
                <a:schemeClr val="accent2"/>
              </a:buClr>
              <a:buFont typeface="Wingdings" panose="05000000000000000000" pitchFamily="2" charset="2"/>
              <a:buChar char="§"/>
            </a:pPr>
            <a:r>
              <a:rPr lang="nl-BE" sz="2400" b="1" dirty="0"/>
              <a:t>De opslag gaat naar team B</a:t>
            </a:r>
            <a:endParaRPr lang="nl-BE" sz="2400" b="1" dirty="0"/>
          </a:p>
          <a:p>
            <a:pPr marL="342900" indent="-342900">
              <a:buClr>
                <a:schemeClr val="accent2"/>
              </a:buClr>
              <a:buFont typeface="Wingdings" panose="05000000000000000000" pitchFamily="2" charset="2"/>
              <a:buChar char="§"/>
            </a:pPr>
            <a:r>
              <a:rPr lang="nl-BE" sz="2400" b="1" dirty="0"/>
              <a:t>Team B heeft een punt bijgekregen</a:t>
            </a:r>
            <a:endParaRPr lang="nl-BE" sz="2400" b="1" dirty="0"/>
          </a:p>
          <a:p>
            <a:pPr marL="342900" indent="-342900">
              <a:buClr>
                <a:schemeClr val="accent2"/>
              </a:buClr>
              <a:buFont typeface="Wingdings" panose="05000000000000000000" pitchFamily="2" charset="2"/>
              <a:buChar char="§"/>
            </a:pPr>
            <a:endParaRPr lang="nl-BE" sz="2400" b="1" dirty="0"/>
          </a:p>
          <a:p>
            <a:pPr marL="342900" indent="-342900">
              <a:buClr>
                <a:schemeClr val="accent2"/>
              </a:buClr>
              <a:buFont typeface="Wingdings" panose="05000000000000000000" pitchFamily="2" charset="2"/>
              <a:buChar char="§"/>
            </a:pPr>
            <a:r>
              <a:rPr lang="nl-BE" sz="2400" b="1" dirty="0"/>
              <a:t>In het vakje van speler 12 staat een rood kaartje</a:t>
            </a:r>
            <a:endParaRPr lang="nl-BE" sz="1600" b="1" dirty="0"/>
          </a:p>
        </p:txBody>
      </p:sp>
      <p:sp>
        <p:nvSpPr>
          <p:cNvPr id="14" name="Wolk 13"/>
          <p:cNvSpPr/>
          <p:nvPr/>
        </p:nvSpPr>
        <p:spPr>
          <a:xfrm>
            <a:off x="3815233" y="3792310"/>
            <a:ext cx="707781" cy="493940"/>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6" name="Rechte verbindingslijn met pijl 15"/>
          <p:cNvCxnSpPr/>
          <p:nvPr/>
        </p:nvCxnSpPr>
        <p:spPr>
          <a:xfrm flipH="1">
            <a:off x="4449536" y="1110343"/>
            <a:ext cx="2710543" cy="268196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Wolk 16"/>
          <p:cNvSpPr/>
          <p:nvPr/>
        </p:nvSpPr>
        <p:spPr>
          <a:xfrm>
            <a:off x="2843850" y="3799637"/>
            <a:ext cx="707781" cy="493940"/>
          </a:xfrm>
          <a:prstGeom prst="cloud">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8" name="Rechte verbindingslijn met pijl 17"/>
          <p:cNvCxnSpPr/>
          <p:nvPr/>
        </p:nvCxnSpPr>
        <p:spPr>
          <a:xfrm flipH="1">
            <a:off x="3385458" y="1195754"/>
            <a:ext cx="5587720" cy="249810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Wolk 19"/>
          <p:cNvSpPr/>
          <p:nvPr/>
        </p:nvSpPr>
        <p:spPr>
          <a:xfrm>
            <a:off x="6506155" y="757594"/>
            <a:ext cx="3397124" cy="614006"/>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Pijl: gekromd omhoog 20"/>
          <p:cNvSpPr/>
          <p:nvPr/>
        </p:nvSpPr>
        <p:spPr>
          <a:xfrm rot="743604" flipH="1">
            <a:off x="513317" y="5284317"/>
            <a:ext cx="5873667" cy="107080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20" grpId="0" animBg="1"/>
      <p:bldP spid="20" grpId="1"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92104" y="568359"/>
            <a:ext cx="3677962" cy="453620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endParaRPr lang="nl-BE" sz="8000" dirty="0"/>
          </a:p>
          <a:p>
            <a:pPr>
              <a:lnSpc>
                <a:spcPct val="120000"/>
              </a:lnSpc>
              <a:spcBef>
                <a:spcPts val="600"/>
              </a:spcBef>
            </a:pPr>
            <a:r>
              <a:rPr lang="nl-BE" sz="9600" dirty="0">
                <a:solidFill>
                  <a:srgbClr val="FF0000"/>
                </a:solidFill>
              </a:rPr>
              <a:t>Uitwijzing van een speler:</a:t>
            </a:r>
            <a:endParaRPr lang="nl-BE" sz="9600" dirty="0">
              <a:solidFill>
                <a:srgbClr val="FF0000"/>
              </a:solidFill>
            </a:endParaRPr>
          </a:p>
          <a:p>
            <a:pPr>
              <a:lnSpc>
                <a:spcPct val="120000"/>
              </a:lnSpc>
              <a:spcBef>
                <a:spcPts val="600"/>
              </a:spcBef>
            </a:pPr>
            <a:r>
              <a:rPr lang="nl-BE" sz="8000" b="1" dirty="0"/>
              <a:t>Bij stand 16-23 krijgt speler 3 van team A geel en rood in één hand</a:t>
            </a:r>
            <a:endParaRPr lang="nl-BE" sz="8000" b="1" dirty="0"/>
          </a:p>
          <a:p>
            <a:pPr>
              <a:lnSpc>
                <a:spcPct val="120000"/>
              </a:lnSpc>
              <a:spcBef>
                <a:spcPts val="600"/>
              </a:spcBef>
            </a:pPr>
            <a:endParaRPr lang="nl-BE" sz="8000" b="1" dirty="0"/>
          </a:p>
          <a:p>
            <a:pPr lvl="1">
              <a:lnSpc>
                <a:spcPct val="120000"/>
              </a:lnSpc>
              <a:spcBef>
                <a:spcPts val="600"/>
              </a:spcBef>
            </a:pPr>
            <a:r>
              <a:rPr lang="nl-BE" sz="7800" b="1" dirty="0"/>
              <a:t>Je klikt op het sterretje aan de kant van team A</a:t>
            </a:r>
            <a:endParaRPr lang="nl-BE" sz="7800" b="1" dirty="0"/>
          </a:p>
          <a:p>
            <a:pPr lvl="1">
              <a:lnSpc>
                <a:spcPct val="120000"/>
              </a:lnSpc>
              <a:spcBef>
                <a:spcPts val="600"/>
              </a:spcBef>
            </a:pPr>
            <a:r>
              <a:rPr lang="nl-BE" sz="7800" b="1" dirty="0"/>
              <a:t>Je klikt op speler 3</a:t>
            </a:r>
            <a:endParaRPr lang="nl-BE" sz="7800" b="1"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13" name="Afbeelding 12" descr="Afbeelding met schermafbeelding, binnen&#10;&#10;Automatisch gegenereerde beschrijving"/>
          <p:cNvPicPr>
            <a:picLocks noChangeAspect="1"/>
          </p:cNvPicPr>
          <p:nvPr/>
        </p:nvPicPr>
        <p:blipFill>
          <a:blip r:embed="rId1"/>
          <a:stretch>
            <a:fillRect/>
          </a:stretch>
        </p:blipFill>
        <p:spPr>
          <a:xfrm>
            <a:off x="5647173" y="568359"/>
            <a:ext cx="5742005" cy="3588753"/>
          </a:xfrm>
          <a:prstGeom prst="rect">
            <a:avLst/>
          </a:prstGeom>
        </p:spPr>
      </p:pic>
      <p:pic>
        <p:nvPicPr>
          <p:cNvPr id="18" name="Afbeelding 17" descr="Afbeelding met schermafbeelding&#10;&#10;Automatisch gegenereerde beschrijving"/>
          <p:cNvPicPr>
            <a:picLocks noChangeAspect="1"/>
          </p:cNvPicPr>
          <p:nvPr/>
        </p:nvPicPr>
        <p:blipFill>
          <a:blip r:embed="rId2"/>
          <a:stretch>
            <a:fillRect/>
          </a:stretch>
        </p:blipFill>
        <p:spPr>
          <a:xfrm>
            <a:off x="4240404" y="3396343"/>
            <a:ext cx="5466304" cy="3416440"/>
          </a:xfrm>
          <a:prstGeom prst="rect">
            <a:avLst/>
          </a:prstGeom>
        </p:spPr>
      </p:pic>
      <p:sp>
        <p:nvSpPr>
          <p:cNvPr id="19" name="Wolk 18"/>
          <p:cNvSpPr/>
          <p:nvPr/>
        </p:nvSpPr>
        <p:spPr>
          <a:xfrm>
            <a:off x="6225581" y="844061"/>
            <a:ext cx="747975" cy="450919"/>
          </a:xfrm>
          <a:prstGeom prst="cloud">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gebogen 19"/>
          <p:cNvSpPr/>
          <p:nvPr/>
        </p:nvSpPr>
        <p:spPr>
          <a:xfrm flipV="1">
            <a:off x="2557934" y="4421275"/>
            <a:ext cx="1416817" cy="542611"/>
          </a:xfrm>
          <a:prstGeom prst="ben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92105" y="767443"/>
            <a:ext cx="4811622" cy="489942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600" dirty="0">
                <a:solidFill>
                  <a:srgbClr val="FF0000"/>
                </a:solidFill>
              </a:rPr>
              <a:t>Uitwijzing van een speler:</a:t>
            </a:r>
            <a:endParaRPr lang="nl-BE" sz="8600" dirty="0">
              <a:solidFill>
                <a:srgbClr val="FF0000"/>
              </a:solidFill>
            </a:endParaRPr>
          </a:p>
          <a:p>
            <a:pPr>
              <a:lnSpc>
                <a:spcPct val="120000"/>
              </a:lnSpc>
              <a:spcBef>
                <a:spcPts val="600"/>
              </a:spcBef>
            </a:pPr>
            <a:endParaRPr lang="nl-BE" sz="8600" dirty="0">
              <a:solidFill>
                <a:srgbClr val="FF0000"/>
              </a:solidFill>
            </a:endParaRPr>
          </a:p>
          <a:p>
            <a:pPr>
              <a:lnSpc>
                <a:spcPct val="120000"/>
              </a:lnSpc>
              <a:spcBef>
                <a:spcPts val="600"/>
              </a:spcBef>
            </a:pPr>
            <a:r>
              <a:rPr lang="nl-BE" sz="8000" b="1" dirty="0"/>
              <a:t>In het volgende scherm klik je op “</a:t>
            </a:r>
            <a:r>
              <a:rPr lang="nl-BE" sz="8000" b="1" dirty="0" err="1"/>
              <a:t>Expulsion</a:t>
            </a:r>
            <a:r>
              <a:rPr lang="nl-BE" sz="8000" b="1" dirty="0"/>
              <a:t>” = Uitwijzing</a:t>
            </a:r>
            <a:endParaRPr lang="nl-BE" sz="8000" b="1" dirty="0"/>
          </a:p>
          <a:p>
            <a:pPr>
              <a:lnSpc>
                <a:spcPct val="120000"/>
              </a:lnSpc>
              <a:spcBef>
                <a:spcPts val="600"/>
              </a:spcBef>
            </a:pPr>
            <a:endParaRPr lang="nl-BE" sz="8000" b="1" dirty="0"/>
          </a:p>
          <a:p>
            <a:pPr>
              <a:lnSpc>
                <a:spcPct val="120000"/>
              </a:lnSpc>
              <a:spcBef>
                <a:spcPts val="600"/>
              </a:spcBef>
            </a:pPr>
            <a:r>
              <a:rPr lang="nl-BE" sz="8000" b="1" dirty="0"/>
              <a:t>Daarna moet je de vervanger kiezen : op het scherm staan alle beschikbare spelers</a:t>
            </a:r>
            <a:endParaRPr lang="nl-BE" sz="8000" b="1" dirty="0"/>
          </a:p>
          <a:p>
            <a:pPr>
              <a:lnSpc>
                <a:spcPct val="120000"/>
              </a:lnSpc>
              <a:spcBef>
                <a:spcPts val="600"/>
              </a:spcBef>
            </a:pPr>
            <a:r>
              <a:rPr lang="nl-BE" sz="8000" b="1" dirty="0"/>
              <a:t>We kiezen voor speler 2</a:t>
            </a:r>
            <a:endParaRPr lang="nl-BE" sz="8000" b="1" dirty="0"/>
          </a:p>
          <a:p>
            <a:endParaRPr lang="nl-BE" dirty="0"/>
          </a:p>
          <a:p>
            <a:endParaRPr lang="nl-BE" dirty="0"/>
          </a:p>
          <a:p>
            <a:pPr marL="0" indent="0">
              <a:buNone/>
            </a:pPr>
            <a:r>
              <a:rPr lang="nl-BE" dirty="0"/>
              <a:t> </a:t>
            </a:r>
            <a:endParaRPr lang="nl-BE" dirty="0"/>
          </a:p>
          <a:p>
            <a:endParaRPr lang="nl-BE" u="sng" dirty="0"/>
          </a:p>
          <a:p>
            <a:endParaRPr lang="nl-BE" dirty="0"/>
          </a:p>
          <a:p>
            <a:pPr marL="0" indent="0">
              <a:buNone/>
            </a:pPr>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5464631" y="263932"/>
            <a:ext cx="6174449" cy="3859031"/>
          </a:xfrm>
          <a:prstGeom prst="rect">
            <a:avLst/>
          </a:prstGeom>
        </p:spPr>
      </p:pic>
      <p:pic>
        <p:nvPicPr>
          <p:cNvPr id="5" name="Afbeelding 4" descr="Afbeelding met schermafbeelding&#10;&#10;Automatisch gegenereerde beschrijving"/>
          <p:cNvPicPr>
            <a:picLocks noChangeAspect="1"/>
          </p:cNvPicPr>
          <p:nvPr/>
        </p:nvPicPr>
        <p:blipFill>
          <a:blip r:embed="rId2"/>
          <a:stretch>
            <a:fillRect/>
          </a:stretch>
        </p:blipFill>
        <p:spPr>
          <a:xfrm>
            <a:off x="5862246" y="3495989"/>
            <a:ext cx="5379218" cy="3362011"/>
          </a:xfrm>
          <a:prstGeom prst="rect">
            <a:avLst/>
          </a:prstGeom>
        </p:spPr>
      </p:pic>
      <p:sp>
        <p:nvSpPr>
          <p:cNvPr id="6" name="Pijl: rechts 5"/>
          <p:cNvSpPr/>
          <p:nvPr/>
        </p:nvSpPr>
        <p:spPr>
          <a:xfrm>
            <a:off x="5701342" y="2193447"/>
            <a:ext cx="1404257" cy="21227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 gekromd omhoog 6"/>
          <p:cNvSpPr/>
          <p:nvPr/>
        </p:nvSpPr>
        <p:spPr>
          <a:xfrm rot="20869406">
            <a:off x="3940629" y="5037599"/>
            <a:ext cx="4310743"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1539904" y="1156630"/>
            <a:ext cx="10058400" cy="18376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b="1" dirty="0"/>
          </a:p>
          <a:p>
            <a:r>
              <a:rPr lang="nl-BE" b="1" dirty="0"/>
              <a:t>Klik op ADMINISTRATION</a:t>
            </a:r>
            <a:endParaRPr lang="nl-BE" b="1" dirty="0"/>
          </a:p>
          <a:p>
            <a:endParaRPr lang="nl-BE" dirty="0"/>
          </a:p>
          <a:p>
            <a:endParaRPr lang="nl-BE" u="sng" dirty="0"/>
          </a:p>
          <a:p>
            <a:endParaRPr lang="nl-BE" dirty="0"/>
          </a:p>
          <a:p>
            <a:endParaRPr lang="nl-BE" dirty="0"/>
          </a:p>
          <a:p>
            <a:endParaRPr lang="nl-BE" dirty="0"/>
          </a:p>
        </p:txBody>
      </p:sp>
      <p:sp>
        <p:nvSpPr>
          <p:cNvPr id="3" name="Pijl: gebogen 2"/>
          <p:cNvSpPr/>
          <p:nvPr/>
        </p:nvSpPr>
        <p:spPr>
          <a:xfrm rot="10800000" flipH="1">
            <a:off x="2318587" y="2842691"/>
            <a:ext cx="2814764" cy="880223"/>
          </a:xfrm>
          <a:prstGeom prst="bentArrow">
            <a:avLst>
              <a:gd name="adj1" fmla="val 13240"/>
              <a:gd name="adj2" fmla="val 2264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5293727" y="2557135"/>
            <a:ext cx="5604762" cy="3790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92104" y="767443"/>
            <a:ext cx="4915847" cy="489942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Uitwijzing van een speler:</a:t>
            </a:r>
            <a:endParaRPr lang="nl-BE" sz="11200" dirty="0">
              <a:solidFill>
                <a:srgbClr val="FF0000"/>
              </a:solidFill>
            </a:endParaRPr>
          </a:p>
          <a:p>
            <a:pPr>
              <a:lnSpc>
                <a:spcPct val="120000"/>
              </a:lnSpc>
              <a:spcBef>
                <a:spcPts val="600"/>
              </a:spcBef>
            </a:pPr>
            <a:endParaRPr lang="nl-BE" sz="9600" dirty="0">
              <a:solidFill>
                <a:srgbClr val="FF0000"/>
              </a:solidFill>
            </a:endParaRPr>
          </a:p>
          <a:p>
            <a:pPr>
              <a:lnSpc>
                <a:spcPct val="120000"/>
              </a:lnSpc>
              <a:spcBef>
                <a:spcPts val="600"/>
              </a:spcBef>
            </a:pPr>
            <a:r>
              <a:rPr lang="nl-BE" sz="8000" b="1" dirty="0"/>
              <a:t>Aangezien de uitgewezen speler de kapitein is, verschijnt volgende vraag</a:t>
            </a:r>
            <a:endParaRPr lang="nl-BE" sz="8000" b="1" dirty="0"/>
          </a:p>
          <a:p>
            <a:pPr>
              <a:lnSpc>
                <a:spcPct val="120000"/>
              </a:lnSpc>
              <a:spcBef>
                <a:spcPts val="600"/>
              </a:spcBef>
            </a:pPr>
            <a:endParaRPr lang="nl-BE" sz="8000" b="1" dirty="0"/>
          </a:p>
          <a:p>
            <a:pPr>
              <a:lnSpc>
                <a:spcPct val="120000"/>
              </a:lnSpc>
              <a:spcBef>
                <a:spcPts val="600"/>
              </a:spcBef>
            </a:pPr>
            <a:r>
              <a:rPr lang="nl-BE" sz="8000" b="1" dirty="0"/>
              <a:t>We klikken op OK en krijgen een scherm met de mogelijke spelers</a:t>
            </a:r>
            <a:endParaRPr lang="nl-BE" sz="8000" b="1" dirty="0"/>
          </a:p>
          <a:p>
            <a:pPr>
              <a:lnSpc>
                <a:spcPct val="120000"/>
              </a:lnSpc>
              <a:spcBef>
                <a:spcPts val="600"/>
              </a:spcBef>
            </a:pPr>
            <a:endParaRPr lang="nl-BE" sz="8000" b="1" dirty="0"/>
          </a:p>
          <a:p>
            <a:pPr>
              <a:lnSpc>
                <a:spcPct val="120000"/>
              </a:lnSpc>
              <a:spcBef>
                <a:spcPts val="600"/>
              </a:spcBef>
            </a:pPr>
            <a:r>
              <a:rPr lang="nl-BE" sz="8000" b="1" dirty="0"/>
              <a:t>We kiezen voor speler 4</a:t>
            </a:r>
            <a:endParaRPr lang="nl-BE" sz="8000" b="1"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5545934" y="433310"/>
            <a:ext cx="5484891" cy="3428057"/>
          </a:xfrm>
          <a:prstGeom prst="rect">
            <a:avLst/>
          </a:prstGeom>
        </p:spPr>
      </p:pic>
      <p:pic>
        <p:nvPicPr>
          <p:cNvPr id="9" name="Afbeelding 8" descr="Afbeelding met schermafbeelding&#10;&#10;Automatisch gegenereerde beschrijving"/>
          <p:cNvPicPr>
            <a:picLocks noChangeAspect="1"/>
          </p:cNvPicPr>
          <p:nvPr/>
        </p:nvPicPr>
        <p:blipFill>
          <a:blip r:embed="rId2"/>
          <a:stretch>
            <a:fillRect/>
          </a:stretch>
        </p:blipFill>
        <p:spPr>
          <a:xfrm>
            <a:off x="5955957" y="3352286"/>
            <a:ext cx="4915847" cy="3072404"/>
          </a:xfrm>
          <a:prstGeom prst="rect">
            <a:avLst/>
          </a:prstGeom>
        </p:spPr>
      </p:pic>
      <p:sp>
        <p:nvSpPr>
          <p:cNvPr id="7" name="Pijl: gekromd omhoog 6"/>
          <p:cNvSpPr/>
          <p:nvPr/>
        </p:nvSpPr>
        <p:spPr>
          <a:xfrm rot="20371948">
            <a:off x="3839607" y="4778352"/>
            <a:ext cx="4512786"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p:cNvPicPr>
            <a:picLocks noChangeAspect="1"/>
          </p:cNvPicPr>
          <p:nvPr/>
        </p:nvPicPr>
        <p:blipFill>
          <a:blip r:embed="rId1"/>
          <a:stretch>
            <a:fillRect/>
          </a:stretch>
        </p:blipFill>
        <p:spPr>
          <a:xfrm>
            <a:off x="4908642" y="906236"/>
            <a:ext cx="6871062" cy="4294414"/>
          </a:xfrm>
          <a:prstGeom prst="rect">
            <a:avLst/>
          </a:prstGeom>
        </p:spPr>
      </p:pic>
      <p:sp>
        <p:nvSpPr>
          <p:cNvPr id="6" name="Tekstvak 5"/>
          <p:cNvSpPr txBox="1"/>
          <p:nvPr/>
        </p:nvSpPr>
        <p:spPr>
          <a:xfrm>
            <a:off x="222741" y="800100"/>
            <a:ext cx="4441371" cy="4506686"/>
          </a:xfrm>
          <a:prstGeom prst="rect">
            <a:avLst/>
          </a:prstGeom>
        </p:spPr>
        <p:txBody>
          <a:bodyPr vert="horz" wrap="square" lIns="91440" tIns="45720" rIns="91440" bIns="45720" rtlCol="0">
            <a:noAutofit/>
          </a:bodyPr>
          <a:lstStyle/>
          <a:p>
            <a:pPr algn="l"/>
            <a:r>
              <a:rPr lang="nl-BE" sz="2000" b="1" dirty="0">
                <a:latin typeface="Rockwell" panose="02060603020205020403" pitchFamily="18" charset="0"/>
              </a:rPr>
              <a:t>Na het afhandelen van de uitwijzing hebben we volgende info op het scherm:</a:t>
            </a:r>
            <a:endParaRPr lang="nl-BE" sz="2000" b="1" dirty="0">
              <a:latin typeface="Rockwell" panose="02060603020205020403" pitchFamily="18" charset="0"/>
            </a:endParaRPr>
          </a:p>
          <a:p>
            <a:pPr algn="l"/>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2 staat op het veld als vervanger van speler 3</a:t>
            </a: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3 heeft geel + rood gekregen, is dus uitgewezen en is vervangen door speler 2 </a:t>
            </a: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4 is veldkapitein geworden</a:t>
            </a:r>
            <a:endParaRPr lang="nl-BE" sz="2000" b="1" dirty="0">
              <a:latin typeface="Rockwell" panose="02060603020205020403" pitchFamily="18" charset="0"/>
            </a:endParaRPr>
          </a:p>
        </p:txBody>
      </p:sp>
      <p:sp>
        <p:nvSpPr>
          <p:cNvPr id="7" name="Wolk 6"/>
          <p:cNvSpPr/>
          <p:nvPr/>
        </p:nvSpPr>
        <p:spPr>
          <a:xfrm>
            <a:off x="5848142" y="2341265"/>
            <a:ext cx="914400" cy="552659"/>
          </a:xfrm>
          <a:prstGeom prst="cloud">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Wolk 7"/>
          <p:cNvSpPr/>
          <p:nvPr/>
        </p:nvSpPr>
        <p:spPr>
          <a:xfrm>
            <a:off x="5478027" y="3218298"/>
            <a:ext cx="1194077" cy="640269"/>
          </a:xfrm>
          <a:prstGeom prst="cloud">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Wolk 8"/>
          <p:cNvSpPr/>
          <p:nvPr/>
        </p:nvSpPr>
        <p:spPr>
          <a:xfrm>
            <a:off x="6757498" y="2441749"/>
            <a:ext cx="818959" cy="462222"/>
          </a:xfrm>
          <a:prstGeom prst="cloud">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56795" y="1094772"/>
            <a:ext cx="4698009" cy="411027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Uitsluiten van een speler:</a:t>
            </a:r>
            <a:endParaRPr lang="nl-BE" sz="11200" dirty="0">
              <a:solidFill>
                <a:srgbClr val="FF0000"/>
              </a:solidFill>
            </a:endParaRPr>
          </a:p>
          <a:p>
            <a:pPr marL="274320" lvl="1" indent="0">
              <a:lnSpc>
                <a:spcPct val="120000"/>
              </a:lnSpc>
              <a:spcBef>
                <a:spcPts val="600"/>
              </a:spcBef>
              <a:buNone/>
            </a:pPr>
            <a:r>
              <a:rPr lang="nl-BE" sz="8000" b="1" dirty="0"/>
              <a:t>= </a:t>
            </a:r>
            <a:r>
              <a:rPr lang="nl-BE" sz="8000" b="1" dirty="0" err="1"/>
              <a:t>Disqualification</a:t>
            </a:r>
            <a:endParaRPr lang="nl-BE" sz="8000" b="1" dirty="0"/>
          </a:p>
          <a:p>
            <a:pPr marL="274320" lvl="1" indent="0">
              <a:lnSpc>
                <a:spcPct val="120000"/>
              </a:lnSpc>
              <a:spcBef>
                <a:spcPts val="600"/>
              </a:spcBef>
              <a:buNone/>
            </a:pPr>
            <a:endParaRPr lang="nl-BE" sz="8000" b="1" dirty="0"/>
          </a:p>
          <a:p>
            <a:pPr marL="274320" lvl="1" indent="0">
              <a:lnSpc>
                <a:spcPct val="120000"/>
              </a:lnSpc>
              <a:spcBef>
                <a:spcPts val="600"/>
              </a:spcBef>
              <a:buNone/>
            </a:pPr>
            <a:endParaRPr lang="nl-BE" sz="8000" b="1" dirty="0"/>
          </a:p>
          <a:p>
            <a:pPr>
              <a:lnSpc>
                <a:spcPct val="120000"/>
              </a:lnSpc>
              <a:spcBef>
                <a:spcPts val="600"/>
              </a:spcBef>
            </a:pPr>
            <a:r>
              <a:rPr lang="nl-BE" sz="8000" b="1" dirty="0"/>
              <a:t>Afhandeling gebeurt op dezelfde wijze als een uitwijzing</a:t>
            </a:r>
            <a:endParaRPr lang="nl-BE" sz="8000" b="1"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15" name="Afbeelding 14"/>
          <p:cNvPicPr/>
          <p:nvPr/>
        </p:nvPicPr>
        <p:blipFill rotWithShape="1">
          <a:blip r:embed="rId1">
            <a:extLst>
              <a:ext uri="{28A0092B-C50C-407E-A947-70E740481C1C}">
                <a14:useLocalDpi xmlns:a14="http://schemas.microsoft.com/office/drawing/2010/main" val="0"/>
              </a:ext>
            </a:extLst>
          </a:blip>
          <a:srcRect l="573" t="2676" r="1"/>
          <a:stretch>
            <a:fillRect/>
          </a:stretch>
        </p:blipFill>
        <p:spPr bwMode="auto">
          <a:xfrm>
            <a:off x="5372642" y="702141"/>
            <a:ext cx="6607175" cy="48507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410068" y="527004"/>
            <a:ext cx="8848669" cy="2638318"/>
          </a:xfrm>
        </p:spPr>
        <p:txBody>
          <a:bodyPr>
            <a:normAutofit/>
          </a:bodyPr>
          <a:lstStyle/>
          <a:p>
            <a:r>
              <a:rPr lang="nl-BE" sz="2800" dirty="0">
                <a:solidFill>
                  <a:srgbClr val="FF0000"/>
                </a:solidFill>
              </a:rPr>
              <a:t>Ongegronde aanvraag  </a:t>
            </a:r>
            <a:r>
              <a:rPr lang="nl-BE" sz="2800" dirty="0"/>
              <a:t>= IR</a:t>
            </a:r>
            <a:endParaRPr lang="nl-BE" sz="2800" dirty="0"/>
          </a:p>
          <a:p>
            <a:pPr lvl="0"/>
            <a:r>
              <a:rPr lang="nl-BE" b="1" dirty="0"/>
              <a:t>De scheidsrechter zal aangeven als dit moet genoteerd worden.</a:t>
            </a:r>
            <a:endParaRPr lang="nl-BE" b="1" dirty="0"/>
          </a:p>
          <a:p>
            <a:pPr lvl="0"/>
            <a:r>
              <a:rPr lang="nl-BE" b="1" dirty="0"/>
              <a:t>Dit kan </a:t>
            </a:r>
            <a:r>
              <a:rPr lang="nl-BE" b="1" dirty="0" err="1"/>
              <a:t>bvb</a:t>
            </a:r>
            <a:r>
              <a:rPr lang="nl-BE" b="1" dirty="0"/>
              <a:t> gebeuren bij aanvragen van een derde time out in een zelfde set.</a:t>
            </a:r>
            <a:endParaRPr lang="nl-BE" b="1" dirty="0"/>
          </a:p>
          <a:p>
            <a:r>
              <a:rPr lang="nl-BE" b="1" dirty="0"/>
              <a:t>Dit moet je ingeven via het symbool IR</a:t>
            </a:r>
            <a:endParaRPr lang="nl-BE" b="1" dirty="0"/>
          </a:p>
          <a:p>
            <a:pPr marL="0" lvl="0" indent="0">
              <a:buNone/>
            </a:pPr>
            <a:endParaRPr lang="nl-BE" u="sng" dirty="0"/>
          </a:p>
          <a:p>
            <a:endParaRPr lang="nl-BE" dirty="0"/>
          </a:p>
          <a:p>
            <a:endParaRPr lang="nl-BE" dirty="0"/>
          </a:p>
          <a:p>
            <a:endParaRPr lang="nl-BE"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5395720" y="3350759"/>
            <a:ext cx="5611586" cy="3507241"/>
          </a:xfrm>
          <a:prstGeom prst="rect">
            <a:avLst/>
          </a:prstGeom>
        </p:spPr>
      </p:pic>
      <p:sp>
        <p:nvSpPr>
          <p:cNvPr id="13" name="Pijl: gekromd omhoog 12"/>
          <p:cNvSpPr/>
          <p:nvPr/>
        </p:nvSpPr>
        <p:spPr>
          <a:xfrm rot="1064039">
            <a:off x="1531279" y="3284287"/>
            <a:ext cx="4512786"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p:cNvPicPr>
            <a:picLocks noChangeAspect="1"/>
          </p:cNvPicPr>
          <p:nvPr/>
        </p:nvPicPr>
        <p:blipFill>
          <a:blip r:embed="rId1"/>
          <a:stretch>
            <a:fillRect/>
          </a:stretch>
        </p:blipFill>
        <p:spPr>
          <a:xfrm>
            <a:off x="391885" y="2696657"/>
            <a:ext cx="11258550" cy="1785536"/>
          </a:xfrm>
          <a:prstGeom prst="rect">
            <a:avLst/>
          </a:prstGeom>
        </p:spPr>
      </p:pic>
      <p:sp>
        <p:nvSpPr>
          <p:cNvPr id="6" name="Tekstvak 5"/>
          <p:cNvSpPr txBox="1"/>
          <p:nvPr/>
        </p:nvSpPr>
        <p:spPr>
          <a:xfrm>
            <a:off x="1624694" y="947058"/>
            <a:ext cx="8270422" cy="1428750"/>
          </a:xfrm>
          <a:prstGeom prst="rect">
            <a:avLst/>
          </a:prstGeom>
        </p:spPr>
        <p:txBody>
          <a:bodyPr vert="horz" wrap="square" lIns="91440" tIns="45720" rIns="91440" bIns="45720" rtlCol="0">
            <a:normAutofit/>
          </a:bodyPr>
          <a:lstStyle/>
          <a:p>
            <a:r>
              <a:rPr lang="nl-BE" sz="2800" dirty="0">
                <a:solidFill>
                  <a:srgbClr val="FF0000"/>
                </a:solidFill>
                <a:latin typeface="Rockwell" panose="02060603020205020403" pitchFamily="18" charset="0"/>
              </a:rPr>
              <a:t>Noteren van opmerkingen</a:t>
            </a:r>
            <a:endParaRPr lang="nl-BE" sz="2800" dirty="0">
              <a:solidFill>
                <a:srgbClr val="FF0000"/>
              </a:solidFill>
              <a:latin typeface="Rockwell" panose="02060603020205020403" pitchFamily="18" charset="0"/>
            </a:endParaRPr>
          </a:p>
        </p:txBody>
      </p:sp>
      <p:sp>
        <p:nvSpPr>
          <p:cNvPr id="8" name="Wolk 7"/>
          <p:cNvSpPr/>
          <p:nvPr/>
        </p:nvSpPr>
        <p:spPr>
          <a:xfrm rot="11426730">
            <a:off x="5239445" y="3151065"/>
            <a:ext cx="1567581" cy="877484"/>
          </a:xfrm>
          <a:prstGeom prst="cloud">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 name="Rechte verbindingslijn met pijl 2"/>
          <p:cNvCxnSpPr/>
          <p:nvPr/>
        </p:nvCxnSpPr>
        <p:spPr>
          <a:xfrm>
            <a:off x="3665764" y="1510393"/>
            <a:ext cx="2090057" cy="191860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35869" y="1046460"/>
            <a:ext cx="4128456" cy="432227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Na het einde van set 1 kom je op het startscherm waar Start set 2 op staat</a:t>
            </a:r>
            <a:endParaRPr lang="nl-BE" sz="8000" b="1" dirty="0"/>
          </a:p>
          <a:p>
            <a:pPr>
              <a:lnSpc>
                <a:spcPct val="120000"/>
              </a:lnSpc>
              <a:spcBef>
                <a:spcPts val="600"/>
              </a:spcBef>
            </a:pPr>
            <a:endParaRPr lang="nl-BE" sz="8000" b="1" dirty="0"/>
          </a:p>
          <a:p>
            <a:pPr>
              <a:lnSpc>
                <a:spcPct val="120000"/>
              </a:lnSpc>
              <a:spcBef>
                <a:spcPts val="600"/>
              </a:spcBef>
            </a:pPr>
            <a:r>
              <a:rPr lang="nl-BE" sz="8000" b="1" dirty="0"/>
              <a:t>Je bent nu klaar om set 2 te starten</a:t>
            </a:r>
            <a:endParaRPr lang="nl-BE" sz="8000" b="1" dirty="0"/>
          </a:p>
          <a:p>
            <a:pPr>
              <a:lnSpc>
                <a:spcPct val="120000"/>
              </a:lnSpc>
              <a:spcBef>
                <a:spcPts val="600"/>
              </a:spcBef>
            </a:pPr>
            <a:endParaRPr lang="nl-BE" sz="8000" b="1" dirty="0"/>
          </a:p>
          <a:p>
            <a:pPr>
              <a:lnSpc>
                <a:spcPct val="120000"/>
              </a:lnSpc>
              <a:spcBef>
                <a:spcPts val="600"/>
              </a:spcBef>
            </a:pPr>
            <a:r>
              <a:rPr lang="nl-BE" sz="8000" b="1" dirty="0">
                <a:solidFill>
                  <a:srgbClr val="FF0000"/>
                </a:solidFill>
              </a:rPr>
              <a:t>Als een speler te laat is toegekomen, moet je hem via Administration nu invoeren voor je start set 2 indrukt</a:t>
            </a:r>
            <a:endParaRPr lang="nl-BE" sz="8000" b="1" dirty="0">
              <a:solidFill>
                <a:srgbClr val="FF0000"/>
              </a:solidFill>
            </a:endParaRPr>
          </a:p>
          <a:p>
            <a:pPr marL="0" indent="0">
              <a:buNone/>
            </a:pPr>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dirty="0"/>
          </a:p>
          <a:p>
            <a:endParaRPr lang="nl-BE" dirty="0"/>
          </a:p>
          <a:p>
            <a:endParaRPr lang="nl-BE" dirty="0"/>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5042808" y="1133028"/>
            <a:ext cx="6338207" cy="39613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220091"/>
            <a:ext cx="10058400" cy="768864"/>
          </a:xfrm>
        </p:spPr>
        <p:txBody>
          <a:bodyPr>
            <a:normAutofit fontScale="90000"/>
          </a:bodyPr>
          <a:lstStyle/>
          <a:p>
            <a:pPr algn="ctr"/>
            <a:r>
              <a:rPr lang="nl-BE" dirty="0"/>
              <a:t>AANVANG SET 5</a:t>
            </a:r>
            <a:endParaRPr lang="nl-BE" dirty="0"/>
          </a:p>
        </p:txBody>
      </p:sp>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56795" y="1286477"/>
            <a:ext cx="10014741" cy="152945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Opgepast : voor set 5 wordt terug </a:t>
            </a:r>
            <a:r>
              <a:rPr lang="nl-BE" sz="8000" b="1" dirty="0" err="1"/>
              <a:t>getosst</a:t>
            </a:r>
            <a:r>
              <a:rPr lang="nl-BE" sz="8000" b="1" dirty="0"/>
              <a:t>.</a:t>
            </a:r>
            <a:endParaRPr lang="nl-BE" sz="8000" b="1" dirty="0"/>
          </a:p>
          <a:p>
            <a:pPr>
              <a:lnSpc>
                <a:spcPct val="120000"/>
              </a:lnSpc>
              <a:spcBef>
                <a:spcPts val="600"/>
              </a:spcBef>
            </a:pPr>
            <a:r>
              <a:rPr lang="nl-BE" sz="8000" b="1" dirty="0"/>
              <a:t>Je moet dus terug de toss noteren.</a:t>
            </a:r>
            <a:endParaRPr lang="nl-BE" sz="8000" b="1" dirty="0"/>
          </a:p>
          <a:p>
            <a:pPr>
              <a:lnSpc>
                <a:spcPct val="120000"/>
              </a:lnSpc>
              <a:spcBef>
                <a:spcPts val="600"/>
              </a:spcBef>
            </a:pPr>
            <a:r>
              <a:rPr lang="nl-BE" sz="8000" b="1" dirty="0"/>
              <a:t>Hou er rekening mee dat dit moet genoteerd worden in functie van de thuisploeg.</a:t>
            </a:r>
            <a:endParaRPr lang="nl-BE" sz="8000" b="1"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9" name="Afbeelding 8"/>
          <p:cNvPicPr/>
          <p:nvPr/>
        </p:nvPicPr>
        <p:blipFill rotWithShape="1">
          <a:blip r:embed="rId1">
            <a:extLst>
              <a:ext uri="{28A0092B-C50C-407E-A947-70E740481C1C}">
                <a14:useLocalDpi xmlns:a14="http://schemas.microsoft.com/office/drawing/2010/main" val="0"/>
              </a:ext>
            </a:extLst>
          </a:blip>
          <a:srcRect l="496" t="3968" r="794" b="48413"/>
          <a:stretch>
            <a:fillRect/>
          </a:stretch>
        </p:blipFill>
        <p:spPr bwMode="auto">
          <a:xfrm>
            <a:off x="2197173" y="3186802"/>
            <a:ext cx="7797651" cy="2510777"/>
          </a:xfrm>
          <a:prstGeom prst="rect">
            <a:avLst/>
          </a:prstGeom>
          <a:noFill/>
          <a:ln>
            <a:noFill/>
          </a:ln>
        </p:spPr>
      </p:pic>
      <p:sp>
        <p:nvSpPr>
          <p:cNvPr id="3" name="Wolk 2"/>
          <p:cNvSpPr/>
          <p:nvPr/>
        </p:nvSpPr>
        <p:spPr>
          <a:xfrm>
            <a:off x="1240206" y="2843358"/>
            <a:ext cx="5797270" cy="923315"/>
          </a:xfrm>
          <a:prstGeom prst="cloud">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220091"/>
            <a:ext cx="10058400" cy="768864"/>
          </a:xfrm>
        </p:spPr>
        <p:txBody>
          <a:bodyPr>
            <a:normAutofit fontScale="90000"/>
          </a:bodyPr>
          <a:lstStyle/>
          <a:p>
            <a:pPr algn="ctr"/>
            <a:r>
              <a:rPr lang="nl-BE" dirty="0"/>
              <a:t>VERLOOP SET 5</a:t>
            </a:r>
            <a:endParaRPr lang="nl-BE" dirty="0"/>
          </a:p>
        </p:txBody>
      </p:sp>
      <p:sp>
        <p:nvSpPr>
          <p:cNvPr id="11" name="Tijdelijke aanduiding voor inhoud 2"/>
          <p:cNvSpPr txBox="1"/>
          <p:nvPr/>
        </p:nvSpPr>
        <p:spPr>
          <a:xfrm>
            <a:off x="433633" y="1356494"/>
            <a:ext cx="4497595" cy="458710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Na ingeven van het resultaat van de toss en de opstellingen, kan de set starten</a:t>
            </a:r>
            <a:endParaRPr lang="nl-BE" b="1" dirty="0"/>
          </a:p>
          <a:p>
            <a:pPr>
              <a:lnSpc>
                <a:spcPct val="120000"/>
              </a:lnSpc>
              <a:spcBef>
                <a:spcPts val="600"/>
              </a:spcBef>
            </a:pPr>
            <a:endParaRPr lang="nl-BE" b="1" dirty="0"/>
          </a:p>
          <a:p>
            <a:pPr>
              <a:lnSpc>
                <a:spcPct val="120000"/>
              </a:lnSpc>
              <a:spcBef>
                <a:spcPts val="600"/>
              </a:spcBef>
            </a:pPr>
            <a:r>
              <a:rPr lang="nl-BE" b="1" dirty="0"/>
              <a:t>We markeren tot een van beide ploegen 8 punten heeft</a:t>
            </a:r>
            <a:endParaRPr lang="nl-BE" b="1" dirty="0"/>
          </a:p>
          <a:p>
            <a:pPr>
              <a:lnSpc>
                <a:spcPct val="120000"/>
              </a:lnSpc>
              <a:spcBef>
                <a:spcPts val="600"/>
              </a:spcBef>
            </a:pPr>
            <a:endParaRPr lang="nl-BE" b="1" dirty="0"/>
          </a:p>
          <a:p>
            <a:pPr lvl="1">
              <a:lnSpc>
                <a:spcPct val="120000"/>
              </a:lnSpc>
              <a:spcBef>
                <a:spcPts val="600"/>
              </a:spcBef>
            </a:pPr>
            <a:r>
              <a:rPr lang="nl-BE" sz="2000" b="1" dirty="0"/>
              <a:t>Er wordt gemeld dat de ploegen van kant moeten wisselen</a:t>
            </a:r>
            <a:endParaRPr lang="nl-BE" sz="2000" b="1" dirty="0"/>
          </a:p>
          <a:p>
            <a:pPr lvl="1">
              <a:lnSpc>
                <a:spcPct val="120000"/>
              </a:lnSpc>
              <a:spcBef>
                <a:spcPts val="600"/>
              </a:spcBef>
            </a:pPr>
            <a:r>
              <a:rPr lang="nl-BE" sz="2000" b="1" dirty="0"/>
              <a:t>Klik op OK</a:t>
            </a:r>
            <a:endParaRPr lang="nl-BE" sz="2400" b="1" dirty="0"/>
          </a:p>
          <a:p>
            <a:pPr>
              <a:lnSpc>
                <a:spcPct val="120000"/>
              </a:lnSpc>
              <a:spcBef>
                <a:spcPts val="600"/>
              </a:spcBef>
            </a:pPr>
            <a:endParaRPr lang="nl-BE" sz="2400" dirty="0"/>
          </a:p>
          <a:p>
            <a:endParaRPr lang="nl-BE" sz="2400" dirty="0"/>
          </a:p>
          <a:p>
            <a:endParaRPr lang="nl-BE" sz="2400" dirty="0"/>
          </a:p>
          <a:p>
            <a:endParaRPr lang="nl-BE" sz="2400"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5531306" y="1041662"/>
            <a:ext cx="4960728" cy="3100455"/>
          </a:xfrm>
          <a:prstGeom prst="rect">
            <a:avLst/>
          </a:prstGeom>
        </p:spPr>
      </p:pic>
      <p:pic>
        <p:nvPicPr>
          <p:cNvPr id="8" name="Afbeelding 7" descr="Afbeelding met schermafbeelding&#10;&#10;Automatisch gegenereerde beschrijving"/>
          <p:cNvPicPr>
            <a:picLocks noChangeAspect="1"/>
          </p:cNvPicPr>
          <p:nvPr/>
        </p:nvPicPr>
        <p:blipFill>
          <a:blip r:embed="rId2"/>
          <a:stretch>
            <a:fillRect/>
          </a:stretch>
        </p:blipFill>
        <p:spPr>
          <a:xfrm>
            <a:off x="5531306" y="3647643"/>
            <a:ext cx="4960728" cy="3100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376541" y="1923912"/>
            <a:ext cx="4563779" cy="289709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De ploegen en alle gegevens zijn van kant gewisseld.</a:t>
            </a:r>
            <a:endParaRPr lang="nl-BE" b="1" dirty="0"/>
          </a:p>
          <a:p>
            <a:pPr>
              <a:lnSpc>
                <a:spcPct val="120000"/>
              </a:lnSpc>
              <a:spcBef>
                <a:spcPts val="600"/>
              </a:spcBef>
            </a:pPr>
            <a:endParaRPr lang="nl-BE" b="1" dirty="0"/>
          </a:p>
          <a:p>
            <a:pPr>
              <a:lnSpc>
                <a:spcPct val="120000"/>
              </a:lnSpc>
              <a:spcBef>
                <a:spcPts val="600"/>
              </a:spcBef>
            </a:pPr>
            <a:r>
              <a:rPr lang="nl-BE" b="1" dirty="0"/>
              <a:t>We kunnen verder markeren tot het einde van de set</a:t>
            </a:r>
            <a:endParaRPr lang="nl-BE" b="1" dirty="0"/>
          </a:p>
          <a:p>
            <a:pPr marL="0" indent="0">
              <a:buNone/>
            </a:pPr>
            <a:endParaRPr lang="nl-BE" sz="2400"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5851071" y="236765"/>
            <a:ext cx="4927197" cy="3079498"/>
          </a:xfrm>
          <a:prstGeom prst="rect">
            <a:avLst/>
          </a:prstGeom>
        </p:spPr>
      </p:pic>
      <p:pic>
        <p:nvPicPr>
          <p:cNvPr id="16" name="Afbeelding 15" descr="Afbeelding met schermafbeelding&#10;&#10;Automatisch gegenereerde beschrijving"/>
          <p:cNvPicPr>
            <a:picLocks noChangeAspect="1"/>
          </p:cNvPicPr>
          <p:nvPr/>
        </p:nvPicPr>
        <p:blipFill>
          <a:blip r:embed="rId2"/>
          <a:stretch>
            <a:fillRect/>
          </a:stretch>
        </p:blipFill>
        <p:spPr>
          <a:xfrm>
            <a:off x="5849711" y="3316263"/>
            <a:ext cx="4928557" cy="3080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220091"/>
            <a:ext cx="10058400" cy="768864"/>
          </a:xfrm>
        </p:spPr>
        <p:txBody>
          <a:bodyPr>
            <a:normAutofit fontScale="90000"/>
          </a:bodyPr>
          <a:lstStyle/>
          <a:p>
            <a:pPr algn="ctr"/>
            <a:r>
              <a:rPr lang="nl-BE" dirty="0"/>
              <a:t>EINDE WEDSTRIJD</a:t>
            </a:r>
            <a:endParaRPr lang="nl-BE" dirty="0"/>
          </a:p>
        </p:txBody>
      </p:sp>
      <p:sp>
        <p:nvSpPr>
          <p:cNvPr id="11" name="Tijdelijke aanduiding voor inhoud 2"/>
          <p:cNvSpPr txBox="1"/>
          <p:nvPr/>
        </p:nvSpPr>
        <p:spPr>
          <a:xfrm>
            <a:off x="522110" y="1041662"/>
            <a:ext cx="6471227" cy="128372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Na het einde van de wedstrijd krijg je de resultatentabel van de wedstrijd te zien</a:t>
            </a:r>
            <a:endParaRPr lang="nl-BE" b="1" dirty="0"/>
          </a:p>
          <a:p>
            <a:pPr>
              <a:lnSpc>
                <a:spcPct val="120000"/>
              </a:lnSpc>
              <a:spcBef>
                <a:spcPts val="600"/>
              </a:spcBef>
            </a:pPr>
            <a:endParaRPr lang="nl-BE" sz="2400" dirty="0"/>
          </a:p>
          <a:p>
            <a:pPr>
              <a:lnSpc>
                <a:spcPct val="120000"/>
              </a:lnSpc>
              <a:spcBef>
                <a:spcPts val="600"/>
              </a:spcBef>
            </a:pPr>
            <a:endParaRPr lang="nl-BE" sz="2400" dirty="0"/>
          </a:p>
          <a:p>
            <a:endParaRPr lang="nl-BE" sz="2400" dirty="0"/>
          </a:p>
          <a:p>
            <a:endParaRPr lang="nl-BE" sz="2400" dirty="0"/>
          </a:p>
          <a:p>
            <a:endParaRPr lang="nl-BE" sz="2400" dirty="0"/>
          </a:p>
          <a:p>
            <a:endParaRPr lang="nl-BE" sz="600" dirty="0"/>
          </a:p>
          <a:p>
            <a:endParaRPr lang="nl-BE" sz="600" dirty="0"/>
          </a:p>
          <a:p>
            <a:pPr marL="0" indent="0">
              <a:buNone/>
            </a:pPr>
            <a:endParaRPr lang="nl-BE" sz="600" dirty="0"/>
          </a:p>
          <a:p>
            <a:endParaRPr lang="nl-BE" sz="600"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2447924" y="2297906"/>
            <a:ext cx="7296150" cy="4560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pic>
        <p:nvPicPr>
          <p:cNvPr id="9" name="Afbeelding 8" descr="Afbeelding met schermafbeelding&#10;&#10;Automatisch gegenereerde beschrijving"/>
          <p:cNvPicPr>
            <a:picLocks noChangeAspect="1"/>
          </p:cNvPicPr>
          <p:nvPr/>
        </p:nvPicPr>
        <p:blipFill>
          <a:blip r:embed="rId1"/>
          <a:stretch>
            <a:fillRect/>
          </a:stretch>
        </p:blipFill>
        <p:spPr>
          <a:xfrm>
            <a:off x="386442" y="875138"/>
            <a:ext cx="11244942" cy="2846376"/>
          </a:xfrm>
          <a:prstGeom prst="rect">
            <a:avLst/>
          </a:prstGeom>
        </p:spPr>
      </p:pic>
      <p:sp>
        <p:nvSpPr>
          <p:cNvPr id="13" name="Tekstvak 12"/>
          <p:cNvSpPr txBox="1"/>
          <p:nvPr/>
        </p:nvSpPr>
        <p:spPr>
          <a:xfrm>
            <a:off x="1200150" y="5627703"/>
            <a:ext cx="9617529" cy="854740"/>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4" name="Tekstvak 13"/>
          <p:cNvSpPr txBox="1"/>
          <p:nvPr/>
        </p:nvSpPr>
        <p:spPr>
          <a:xfrm>
            <a:off x="1258732" y="4373716"/>
            <a:ext cx="9558947" cy="1541972"/>
          </a:xfrm>
          <a:prstGeom prst="rect">
            <a:avLst/>
          </a:prstGeom>
        </p:spPr>
        <p:txBody>
          <a:bodyPr vert="horz" wrap="square" lIns="91440" tIns="45720" rIns="91440" bIns="45720" rtlCol="0">
            <a:normAutofit/>
          </a:bodyPr>
          <a:lstStyle/>
          <a:p>
            <a:pPr marL="342900" indent="-342900">
              <a:buFont typeface="Wingdings" panose="05000000000000000000" pitchFamily="2" charset="2"/>
              <a:buChar char="§"/>
            </a:pPr>
            <a:r>
              <a:rPr lang="nl-BE" sz="2600" b="1" dirty="0"/>
              <a:t>Als de </a:t>
            </a:r>
            <a:r>
              <a:rPr lang="nl-BE" sz="2600" b="1" dirty="0">
                <a:solidFill>
                  <a:srgbClr val="FF0000"/>
                </a:solidFill>
              </a:rPr>
              <a:t>tekst in het rood </a:t>
            </a:r>
            <a:r>
              <a:rPr lang="nl-BE" sz="2600" b="1" dirty="0"/>
              <a:t>staat, wil dit zeggen dat er nog fouten in de gegevens staan</a:t>
            </a:r>
            <a:endParaRPr lang="nl-BE" sz="2600" b="1" dirty="0"/>
          </a:p>
          <a:p>
            <a:pPr marL="342900" indent="-342900">
              <a:buFont typeface="Wingdings" panose="05000000000000000000" pitchFamily="2" charset="2"/>
              <a:buChar char="§"/>
            </a:pPr>
            <a:endParaRPr lang="nl-BE" sz="2600" b="1" dirty="0"/>
          </a:p>
          <a:p>
            <a:pPr algn="l"/>
            <a:endParaRPr lang="nl-BE" sz="2000" dirty="0">
              <a:latin typeface="Rockwell" panose="02060603020205020403" pitchFamily="18" charset="0"/>
            </a:endParaRPr>
          </a:p>
          <a:p>
            <a:pPr algn="l"/>
            <a:endParaRPr lang="nl-BE" sz="2000" dirty="0">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56796" y="1286476"/>
            <a:ext cx="2939548"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Door op OK te klikken kom je op het startscherm</a:t>
            </a:r>
            <a:endParaRPr lang="nl-BE" b="1" dirty="0"/>
          </a:p>
          <a:p>
            <a:pPr>
              <a:lnSpc>
                <a:spcPct val="120000"/>
              </a:lnSpc>
              <a:spcBef>
                <a:spcPts val="600"/>
              </a:spcBef>
            </a:pPr>
            <a:endParaRPr lang="nl-BE" b="1" dirty="0"/>
          </a:p>
          <a:p>
            <a:pPr>
              <a:lnSpc>
                <a:spcPct val="120000"/>
              </a:lnSpc>
              <a:spcBef>
                <a:spcPts val="600"/>
              </a:spcBef>
            </a:pPr>
            <a:r>
              <a:rPr lang="nl-BE" b="1" dirty="0"/>
              <a:t>Door op Results te klikken, kan je van alles bekijken</a:t>
            </a:r>
            <a:endParaRPr lang="nl-BE" b="1" dirty="0"/>
          </a:p>
          <a:p>
            <a:pPr marL="0" indent="0">
              <a:buNone/>
            </a:pPr>
            <a:endParaRPr lang="nl-BE" sz="600" dirty="0"/>
          </a:p>
          <a:p>
            <a:endParaRPr lang="nl-BE" sz="600"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3690257" y="1403000"/>
            <a:ext cx="7671707" cy="4794817"/>
          </a:xfrm>
          <a:prstGeom prst="rect">
            <a:avLst/>
          </a:prstGeom>
        </p:spPr>
      </p:pic>
      <p:cxnSp>
        <p:nvCxnSpPr>
          <p:cNvPr id="15" name="Rechte verbindingslijn met pijl 14"/>
          <p:cNvCxnSpPr/>
          <p:nvPr/>
        </p:nvCxnSpPr>
        <p:spPr>
          <a:xfrm>
            <a:off x="2579914" y="3257550"/>
            <a:ext cx="4596493" cy="881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456796" y="1286476"/>
            <a:ext cx="3331434" cy="517147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lvl="0"/>
            <a:r>
              <a:rPr lang="nl-BE" b="1" dirty="0" err="1"/>
              <a:t>Roster</a:t>
            </a:r>
            <a:r>
              <a:rPr lang="nl-BE" b="1" dirty="0"/>
              <a:t>: </a:t>
            </a:r>
            <a:endParaRPr lang="nl-BE" b="1" dirty="0"/>
          </a:p>
          <a:p>
            <a:pPr lvl="1"/>
            <a:r>
              <a:rPr lang="nl-BE" sz="2000" b="1" dirty="0"/>
              <a:t>de spelerslijsten</a:t>
            </a:r>
            <a:endParaRPr lang="nl-BE" sz="2000" b="1" dirty="0"/>
          </a:p>
          <a:p>
            <a:pPr lvl="0"/>
            <a:r>
              <a:rPr lang="nl-BE" b="1" dirty="0"/>
              <a:t>Results: </a:t>
            </a:r>
            <a:endParaRPr lang="nl-BE" b="1" dirty="0"/>
          </a:p>
          <a:p>
            <a:pPr lvl="1"/>
            <a:r>
              <a:rPr lang="nl-BE" sz="2000" b="1" dirty="0"/>
              <a:t>de resultatentabel</a:t>
            </a:r>
            <a:endParaRPr lang="nl-BE" sz="2000" b="1" dirty="0"/>
          </a:p>
          <a:p>
            <a:pPr lvl="0"/>
            <a:r>
              <a:rPr lang="nl-BE" b="1" dirty="0" err="1"/>
              <a:t>Sanctions</a:t>
            </a:r>
            <a:r>
              <a:rPr lang="nl-BE" b="1" dirty="0"/>
              <a:t>: </a:t>
            </a:r>
            <a:endParaRPr lang="nl-BE" b="1" dirty="0"/>
          </a:p>
          <a:p>
            <a:pPr lvl="1"/>
            <a:r>
              <a:rPr lang="nl-BE" sz="2000" b="1" dirty="0"/>
              <a:t>het vak met de sancties</a:t>
            </a:r>
            <a:endParaRPr lang="nl-BE" sz="2000" b="1" dirty="0"/>
          </a:p>
          <a:p>
            <a:pPr lvl="0"/>
            <a:r>
              <a:rPr lang="nl-BE" b="1" dirty="0" err="1"/>
              <a:t>Comments</a:t>
            </a:r>
            <a:r>
              <a:rPr lang="nl-BE" b="1" dirty="0"/>
              <a:t> Report:</a:t>
            </a:r>
            <a:endParaRPr lang="nl-BE" b="1" dirty="0"/>
          </a:p>
          <a:p>
            <a:pPr lvl="1"/>
            <a:r>
              <a:rPr lang="nl-BE" sz="2000" b="1" dirty="0"/>
              <a:t>het vak opmerkingen	</a:t>
            </a:r>
            <a:endParaRPr lang="nl-BE" sz="2000" b="1" dirty="0"/>
          </a:p>
          <a:p>
            <a:pPr lvl="0"/>
            <a:endParaRPr lang="nl-BE" b="1" dirty="0"/>
          </a:p>
          <a:p>
            <a:pPr lvl="0"/>
            <a:r>
              <a:rPr lang="nl-BE" b="1" dirty="0"/>
              <a:t>Per set kan je ook het wedstrijdblad van vroeger zien</a:t>
            </a:r>
            <a:endParaRPr lang="nl-BE" b="1" dirty="0"/>
          </a:p>
          <a:p>
            <a:pPr marL="0" indent="0">
              <a:buNone/>
            </a:pPr>
            <a:endParaRPr lang="nl-BE" sz="600" dirty="0"/>
          </a:p>
          <a:p>
            <a:endParaRPr lang="nl-BE" sz="600"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4908912" y="1286476"/>
            <a:ext cx="6910251" cy="4318907"/>
          </a:xfrm>
          <a:prstGeom prst="rect">
            <a:avLst/>
          </a:prstGeom>
        </p:spPr>
      </p:pic>
      <p:cxnSp>
        <p:nvCxnSpPr>
          <p:cNvPr id="15" name="Rechte verbindingslijn met pijl 14"/>
          <p:cNvCxnSpPr/>
          <p:nvPr/>
        </p:nvCxnSpPr>
        <p:spPr>
          <a:xfrm>
            <a:off x="2694214" y="1567543"/>
            <a:ext cx="5249636" cy="636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2694214" y="2362897"/>
            <a:ext cx="5249636" cy="13898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2694214" y="2782945"/>
            <a:ext cx="5249636" cy="31515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2977242" y="3098102"/>
            <a:ext cx="4890617" cy="76796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Wolk 13"/>
          <p:cNvSpPr/>
          <p:nvPr/>
        </p:nvSpPr>
        <p:spPr>
          <a:xfrm>
            <a:off x="7566409" y="2940523"/>
            <a:ext cx="1631641" cy="2053508"/>
          </a:xfrm>
          <a:prstGeom prst="cloud">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9" end="9"/>
                                            </p:txEl>
                                          </p:spTgt>
                                        </p:tgtEl>
                                        <p:attrNameLst>
                                          <p:attrName>style.visibility</p:attrName>
                                        </p:attrNameLst>
                                      </p:cBhvr>
                                      <p:to>
                                        <p:strVal val="visible"/>
                                      </p:to>
                                    </p:set>
                                    <p:anim calcmode="lin" valueType="num">
                                      <p:cBhvr additive="base">
                                        <p:cTn id="7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220091"/>
            <a:ext cx="10058400" cy="768864"/>
          </a:xfrm>
        </p:spPr>
        <p:txBody>
          <a:bodyPr>
            <a:normAutofit fontScale="90000"/>
          </a:bodyPr>
          <a:lstStyle/>
          <a:p>
            <a:pPr algn="ctr"/>
            <a:r>
              <a:rPr lang="nl-BE" dirty="0"/>
              <a:t>AFSLUITEN WEDSTRIJD</a:t>
            </a:r>
            <a:endParaRPr lang="nl-BE" dirty="0"/>
          </a:p>
        </p:txBody>
      </p:sp>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33635" y="1230297"/>
            <a:ext cx="4290244" cy="48709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Klik op SIGN OFF</a:t>
            </a:r>
            <a:endParaRPr lang="nl-BE" b="1" dirty="0"/>
          </a:p>
          <a:p>
            <a:pPr>
              <a:lnSpc>
                <a:spcPct val="120000"/>
              </a:lnSpc>
              <a:spcBef>
                <a:spcPts val="600"/>
              </a:spcBef>
            </a:pPr>
            <a:endParaRPr lang="nl-BE" b="1" dirty="0"/>
          </a:p>
          <a:p>
            <a:pPr>
              <a:lnSpc>
                <a:spcPct val="120000"/>
              </a:lnSpc>
              <a:spcBef>
                <a:spcPts val="600"/>
              </a:spcBef>
            </a:pPr>
            <a:r>
              <a:rPr lang="nl-BE" b="1" dirty="0"/>
              <a:t>Je wordt er nog even aan herinnerd dat er geen resultaten van een reservenwedstrijd zijn ingegeven</a:t>
            </a:r>
            <a:endParaRPr lang="nl-BE" b="1" dirty="0"/>
          </a:p>
          <a:p>
            <a:pPr>
              <a:lnSpc>
                <a:spcPct val="120000"/>
              </a:lnSpc>
              <a:spcBef>
                <a:spcPts val="600"/>
              </a:spcBef>
            </a:pPr>
            <a:endParaRPr lang="nl-BE" b="1" dirty="0"/>
          </a:p>
          <a:p>
            <a:pPr>
              <a:lnSpc>
                <a:spcPct val="120000"/>
              </a:lnSpc>
              <a:spcBef>
                <a:spcPts val="600"/>
              </a:spcBef>
            </a:pPr>
            <a:r>
              <a:rPr lang="nl-BE" b="1" dirty="0"/>
              <a:t>Op OK klikken</a:t>
            </a:r>
            <a:endParaRPr lang="nl-BE" b="1" dirty="0"/>
          </a:p>
          <a:p>
            <a:endParaRPr lang="nl-BE" sz="2400" dirty="0"/>
          </a:p>
          <a:p>
            <a:endParaRPr lang="nl-BE" sz="2400"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8" name="Tekstvak 7"/>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15" name="Afbeelding 14" descr="Afbeelding met schermafbeelding&#10;&#10;Automatisch gegenereerde beschrijving"/>
          <p:cNvPicPr>
            <a:picLocks noChangeAspect="1"/>
          </p:cNvPicPr>
          <p:nvPr/>
        </p:nvPicPr>
        <p:blipFill>
          <a:blip r:embed="rId1"/>
          <a:stretch>
            <a:fillRect/>
          </a:stretch>
        </p:blipFill>
        <p:spPr>
          <a:xfrm>
            <a:off x="4998992" y="1097750"/>
            <a:ext cx="5734594" cy="3584121"/>
          </a:xfrm>
          <a:prstGeom prst="rect">
            <a:avLst/>
          </a:prstGeom>
        </p:spPr>
      </p:pic>
      <p:cxnSp>
        <p:nvCxnSpPr>
          <p:cNvPr id="16" name="Rechte verbindingslijn met pijl 15"/>
          <p:cNvCxnSpPr/>
          <p:nvPr/>
        </p:nvCxnSpPr>
        <p:spPr>
          <a:xfrm flipV="1">
            <a:off x="3334880" y="1354545"/>
            <a:ext cx="4298727" cy="1957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0" name="Afbeelding 19" descr="Afbeelding met schermafbeelding&#10;&#10;Automatisch gegenereerde beschrijving"/>
          <p:cNvPicPr>
            <a:picLocks noChangeAspect="1"/>
          </p:cNvPicPr>
          <p:nvPr/>
        </p:nvPicPr>
        <p:blipFill>
          <a:blip r:embed="rId2"/>
          <a:stretch>
            <a:fillRect/>
          </a:stretch>
        </p:blipFill>
        <p:spPr>
          <a:xfrm>
            <a:off x="4723878" y="2534279"/>
            <a:ext cx="5747658" cy="3592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317701" y="1638485"/>
            <a:ext cx="3421541" cy="29090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Achtereenvolgens tekenen</a:t>
            </a:r>
            <a:endParaRPr lang="nl-BE" b="1" dirty="0"/>
          </a:p>
          <a:p>
            <a:pPr lvl="1">
              <a:lnSpc>
                <a:spcPct val="120000"/>
              </a:lnSpc>
              <a:spcBef>
                <a:spcPts val="600"/>
              </a:spcBef>
            </a:pPr>
            <a:r>
              <a:rPr lang="nl-BE" sz="2000" b="1" dirty="0"/>
              <a:t>De markeerder</a:t>
            </a:r>
            <a:endParaRPr lang="nl-BE" sz="2000" b="1" dirty="0"/>
          </a:p>
          <a:p>
            <a:pPr lvl="1">
              <a:lnSpc>
                <a:spcPct val="120000"/>
              </a:lnSpc>
              <a:spcBef>
                <a:spcPts val="600"/>
              </a:spcBef>
            </a:pPr>
            <a:r>
              <a:rPr lang="nl-BE" sz="2000" b="1" dirty="0"/>
              <a:t>Beide kapiteins</a:t>
            </a:r>
            <a:endParaRPr lang="nl-BE" sz="2000" b="1" dirty="0"/>
          </a:p>
          <a:p>
            <a:pPr lvl="1">
              <a:lnSpc>
                <a:spcPct val="120000"/>
              </a:lnSpc>
              <a:spcBef>
                <a:spcPts val="600"/>
              </a:spcBef>
            </a:pPr>
            <a:r>
              <a:rPr lang="nl-BE" sz="2000" b="1" dirty="0"/>
              <a:t>De scheidsrechter(s)</a:t>
            </a:r>
            <a:endParaRPr lang="nl-BE" sz="2000" b="1" dirty="0"/>
          </a:p>
          <a:p>
            <a:pPr marL="274320" lvl="1" indent="0">
              <a:lnSpc>
                <a:spcPct val="120000"/>
              </a:lnSpc>
              <a:spcBef>
                <a:spcPts val="600"/>
              </a:spcBef>
              <a:buNone/>
            </a:pPr>
            <a:endParaRPr lang="nl-BE" sz="800" dirty="0"/>
          </a:p>
          <a:p>
            <a:endParaRPr lang="nl-BE" sz="2400"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sp>
        <p:nvSpPr>
          <p:cNvPr id="8" name="Tekstvak 7"/>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3543844" y="587828"/>
            <a:ext cx="8503920" cy="53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301373" y="993506"/>
            <a:ext cx="4563779" cy="48709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2400" b="1" dirty="0"/>
              <a:t>Boven het vak waarin men moet tekenen, ziet men :</a:t>
            </a:r>
            <a:endParaRPr lang="nl-BE" sz="2400" b="1" dirty="0"/>
          </a:p>
          <a:p>
            <a:pPr lvl="1">
              <a:lnSpc>
                <a:spcPct val="120000"/>
              </a:lnSpc>
              <a:spcBef>
                <a:spcPts val="600"/>
              </a:spcBef>
            </a:pPr>
            <a:r>
              <a:rPr lang="nl-BE" sz="2000" b="1" dirty="0"/>
              <a:t>De resultatentabel</a:t>
            </a:r>
            <a:endParaRPr lang="nl-BE" sz="2000" b="1" dirty="0"/>
          </a:p>
          <a:p>
            <a:pPr lvl="1">
              <a:lnSpc>
                <a:spcPct val="120000"/>
              </a:lnSpc>
              <a:spcBef>
                <a:spcPts val="600"/>
              </a:spcBef>
            </a:pPr>
            <a:r>
              <a:rPr lang="nl-BE" sz="2000" b="1" dirty="0"/>
              <a:t>Het vak met opmerkingen</a:t>
            </a:r>
            <a:endParaRPr lang="nl-BE" sz="2000" b="1" dirty="0"/>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a:lnSpc>
                <a:spcPct val="120000"/>
              </a:lnSpc>
              <a:spcBef>
                <a:spcPts val="600"/>
              </a:spcBef>
            </a:pPr>
            <a:r>
              <a:rPr lang="nl-BE" sz="2400" b="1" dirty="0"/>
              <a:t>Na het tekenen, doorscrollen naar beneden en op OK klikken</a:t>
            </a:r>
            <a:endParaRPr lang="nl-BE" sz="2400" b="1" dirty="0"/>
          </a:p>
          <a:p>
            <a:pPr marL="0" indent="0">
              <a:buNone/>
            </a:pPr>
            <a:endParaRPr lang="nl-BE" sz="2400" dirty="0"/>
          </a:p>
          <a:p>
            <a:endParaRPr lang="nl-BE" sz="2400"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sp>
        <p:nvSpPr>
          <p:cNvPr id="8" name="Tekstvak 7"/>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3" name="Afbeelding 2" descr="Afbeelding met schermafbeelding&#10;&#10;Automatisch gegenereerde beschrijving"/>
          <p:cNvPicPr>
            <a:picLocks noChangeAspect="1"/>
          </p:cNvPicPr>
          <p:nvPr/>
        </p:nvPicPr>
        <p:blipFill>
          <a:blip r:embed="rId1"/>
          <a:stretch>
            <a:fillRect/>
          </a:stretch>
        </p:blipFill>
        <p:spPr>
          <a:xfrm>
            <a:off x="6081371" y="73478"/>
            <a:ext cx="4107657" cy="6572251"/>
          </a:xfrm>
          <a:prstGeom prst="rect">
            <a:avLst/>
          </a:prstGeom>
        </p:spPr>
      </p:pic>
      <p:cxnSp>
        <p:nvCxnSpPr>
          <p:cNvPr id="14" name="Rechte verbindingslijn met pijl 13"/>
          <p:cNvCxnSpPr/>
          <p:nvPr/>
        </p:nvCxnSpPr>
        <p:spPr>
          <a:xfrm flipV="1">
            <a:off x="3285894" y="1110344"/>
            <a:ext cx="2888921" cy="11094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4093648" y="2799502"/>
            <a:ext cx="1898427" cy="4123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1"/>
          <a:stretch>
            <a:fillRect/>
          </a:stretch>
        </p:blipFill>
        <p:spPr>
          <a:xfrm>
            <a:off x="0" y="949174"/>
            <a:ext cx="12192000" cy="5841394"/>
          </a:xfrm>
          <a:prstGeom prst="rect">
            <a:avLst/>
          </a:prstGeom>
        </p:spPr>
      </p:pic>
      <p:sp>
        <p:nvSpPr>
          <p:cNvPr id="4" name="Tekstvak 3"/>
          <p:cNvSpPr txBox="1"/>
          <p:nvPr/>
        </p:nvSpPr>
        <p:spPr>
          <a:xfrm>
            <a:off x="685800" y="220436"/>
            <a:ext cx="10042071" cy="612321"/>
          </a:xfrm>
          <a:prstGeom prst="rect">
            <a:avLst/>
          </a:prstGeom>
        </p:spPr>
        <p:txBody>
          <a:bodyPr vert="horz" wrap="square" lIns="91440" tIns="45720" rIns="91440" bIns="45720" rtlCol="0">
            <a:normAutofit fontScale="92500" lnSpcReduction="20000"/>
          </a:bodyPr>
          <a:lstStyle/>
          <a:p>
            <a:pPr algn="l"/>
            <a:endParaRPr lang="nl-BE" sz="4300" dirty="0">
              <a:latin typeface="Rockwell" panose="02060603020205020403" pitchFamily="18" charset="0"/>
            </a:endParaRPr>
          </a:p>
        </p:txBody>
      </p:sp>
      <p:sp>
        <p:nvSpPr>
          <p:cNvPr id="5" name="Tekstvak 4"/>
          <p:cNvSpPr txBox="1"/>
          <p:nvPr/>
        </p:nvSpPr>
        <p:spPr>
          <a:xfrm>
            <a:off x="685800" y="220436"/>
            <a:ext cx="6531429" cy="728738"/>
          </a:xfrm>
          <a:prstGeom prst="rect">
            <a:avLst/>
          </a:prstGeom>
        </p:spPr>
        <p:txBody>
          <a:bodyPr vert="horz" wrap="square" lIns="91440" tIns="45720" rIns="91440" bIns="45720" rtlCol="0">
            <a:normAutofit/>
          </a:bodyPr>
          <a:lstStyle/>
          <a:p>
            <a:pPr algn="l"/>
            <a:r>
              <a:rPr lang="nl-BE" sz="2400" b="1" dirty="0">
                <a:latin typeface="Rockwell" panose="02060603020205020403" pitchFamily="18" charset="0"/>
              </a:rPr>
              <a:t>Ingeven opmerking na handtekenen</a:t>
            </a:r>
            <a:endParaRPr lang="nl-BE" sz="2400" b="1" dirty="0">
              <a:latin typeface="Rockwell" panose="02060603020205020403"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p:cNvPicPr>
            <a:picLocks noChangeAspect="1"/>
          </p:cNvPicPr>
          <p:nvPr/>
        </p:nvPicPr>
        <p:blipFill>
          <a:blip r:embed="rId1"/>
          <a:stretch>
            <a:fillRect/>
          </a:stretch>
        </p:blipFill>
        <p:spPr>
          <a:xfrm>
            <a:off x="4927560" y="1761749"/>
            <a:ext cx="6819900" cy="3642360"/>
          </a:xfrm>
          <a:prstGeom prst="rect">
            <a:avLst/>
          </a:prstGeom>
        </p:spPr>
      </p:pic>
      <p:sp>
        <p:nvSpPr>
          <p:cNvPr id="4" name="Tekstvak 3"/>
          <p:cNvSpPr txBox="1"/>
          <p:nvPr/>
        </p:nvSpPr>
        <p:spPr>
          <a:xfrm>
            <a:off x="371789" y="472273"/>
            <a:ext cx="4310743" cy="5797898"/>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5" name="Tekstvak 4"/>
          <p:cNvSpPr txBox="1"/>
          <p:nvPr/>
        </p:nvSpPr>
        <p:spPr>
          <a:xfrm>
            <a:off x="542611" y="673240"/>
            <a:ext cx="3858567" cy="5476351"/>
          </a:xfrm>
          <a:prstGeom prst="rect">
            <a:avLst/>
          </a:prstGeom>
        </p:spPr>
        <p:txBody>
          <a:bodyPr vert="horz" wrap="square" lIns="91440" tIns="45720" rIns="91440" bIns="45720" rtlCol="0">
            <a:normAutofit/>
          </a:bodyPr>
          <a:lstStyle/>
          <a:p>
            <a:pPr algn="l"/>
            <a:endParaRPr lang="nl-BE" sz="2000" dirty="0">
              <a:latin typeface="Rockwell" panose="02060603020205020403" pitchFamily="18" charset="0"/>
            </a:endParaRPr>
          </a:p>
          <a:p>
            <a:pPr marL="342900" indent="-342900" algn="l">
              <a:buFont typeface="Wingdings" panose="05000000000000000000" pitchFamily="2" charset="2"/>
              <a:buChar char="§"/>
            </a:pPr>
            <a:r>
              <a:rPr lang="nl-BE" sz="2400" b="1" dirty="0">
                <a:latin typeface="Rockwell" panose="02060603020205020403" pitchFamily="18" charset="0"/>
              </a:rPr>
              <a:t>De scheidsrechters moeten voor beide ploegen een fair play score ingeven</a:t>
            </a:r>
            <a:endParaRPr lang="nl-BE" sz="2400" b="1" dirty="0">
              <a:latin typeface="Rockwell" panose="02060603020205020403" pitchFamily="18" charset="0"/>
            </a:endParaRPr>
          </a:p>
          <a:p>
            <a:pPr algn="l"/>
            <a:endParaRPr lang="nl-BE" sz="2400" b="1" dirty="0">
              <a:latin typeface="Rockwell" panose="02060603020205020403" pitchFamily="18" charset="0"/>
            </a:endParaRPr>
          </a:p>
          <a:p>
            <a:pPr marL="342900" indent="-342900" algn="l">
              <a:buFont typeface="Wingdings" panose="05000000000000000000" pitchFamily="2" charset="2"/>
              <a:buChar char="§"/>
            </a:pPr>
            <a:r>
              <a:rPr lang="nl-BE" sz="2400" b="1" dirty="0">
                <a:latin typeface="Rockwell" panose="02060603020205020403" pitchFamily="18" charset="0"/>
              </a:rPr>
              <a:t>Dit gebeurt door een aantal sterren te geven</a:t>
            </a:r>
            <a:endParaRPr lang="nl-BE" sz="2400" b="1" dirty="0">
              <a:latin typeface="Rockwell" panose="02060603020205020403" pitchFamily="18" charset="0"/>
            </a:endParaRPr>
          </a:p>
        </p:txBody>
      </p:sp>
      <p:sp>
        <p:nvSpPr>
          <p:cNvPr id="6" name="Pijl: gekromd omhoog 5"/>
          <p:cNvSpPr/>
          <p:nvPr/>
        </p:nvSpPr>
        <p:spPr>
          <a:xfrm rot="20929973">
            <a:off x="1906676" y="3620699"/>
            <a:ext cx="5551714" cy="11550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p:cNvSpPr txBox="1"/>
          <p:nvPr/>
        </p:nvSpPr>
        <p:spPr>
          <a:xfrm>
            <a:off x="301373" y="993505"/>
            <a:ext cx="4891113" cy="53093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nSpc>
                <a:spcPct val="120000"/>
              </a:lnSpc>
              <a:spcBef>
                <a:spcPts val="600"/>
              </a:spcBef>
            </a:pPr>
            <a:r>
              <a:rPr lang="nl-BE" sz="2400" b="1" dirty="0"/>
              <a:t>Als iedereen getekend heeft, verschijnt een nieuwe balk</a:t>
            </a:r>
            <a:endParaRPr lang="nl-BE" sz="2400" b="1" dirty="0"/>
          </a:p>
          <a:p>
            <a:pPr marL="822960" lvl="3" indent="0">
              <a:lnSpc>
                <a:spcPct val="120000"/>
              </a:lnSpc>
              <a:spcBef>
                <a:spcPts val="600"/>
              </a:spcBef>
              <a:buNone/>
            </a:pPr>
            <a:r>
              <a:rPr lang="nl-BE" sz="2800" b="1" dirty="0"/>
              <a:t>Confirm</a:t>
            </a:r>
            <a:r>
              <a:rPr lang="nl-BE" sz="2000" b="1" dirty="0"/>
              <a:t>	</a:t>
            </a:r>
            <a:endParaRPr lang="nl-BE" sz="2000" b="1" dirty="0"/>
          </a:p>
          <a:p>
            <a:pPr marL="0" indent="0">
              <a:buNone/>
            </a:pPr>
            <a:endParaRPr lang="nl-BE" sz="2400" dirty="0"/>
          </a:p>
          <a:p>
            <a:r>
              <a:rPr lang="nl-BE" sz="2400" b="1" dirty="0"/>
              <a:t>Door op deze balk te klikken, wordt het wedstrijdblad afgesloten en kan er niets meer gewijzigd of aangevuld worden</a:t>
            </a:r>
            <a:endParaRPr lang="nl-BE" sz="2400" b="1" dirty="0"/>
          </a:p>
          <a:p>
            <a:r>
              <a:rPr lang="nl-BE" sz="2400" b="1" dirty="0"/>
              <a:t>De scheidsrechter klikt op “</a:t>
            </a:r>
            <a:r>
              <a:rPr lang="nl-BE" sz="2400" b="1" dirty="0" err="1"/>
              <a:t>Confirm</a:t>
            </a:r>
            <a:r>
              <a:rPr lang="nl-BE" sz="2400" b="1" dirty="0"/>
              <a:t>” en sluit het wedstrijdblad af</a:t>
            </a:r>
            <a:endParaRPr lang="nl-BE" sz="2400" b="1" dirty="0"/>
          </a:p>
          <a:p>
            <a:endParaRPr lang="nl-BE" sz="600" dirty="0"/>
          </a:p>
          <a:p>
            <a:endParaRPr lang="nl-BE" sz="600" dirty="0"/>
          </a:p>
          <a:p>
            <a:pPr marL="0" indent="0">
              <a:buNone/>
            </a:pPr>
            <a:r>
              <a:rPr lang="nl-BE" sz="600" dirty="0"/>
              <a:t> </a:t>
            </a:r>
            <a:endParaRPr lang="nl-BE" sz="600" dirty="0"/>
          </a:p>
          <a:p>
            <a:endParaRPr lang="nl-BE" sz="600" u="sng" dirty="0"/>
          </a:p>
          <a:p>
            <a:endParaRPr lang="nl-BE" sz="600" dirty="0"/>
          </a:p>
          <a:p>
            <a:endParaRPr lang="nl-BE" sz="600" dirty="0"/>
          </a:p>
          <a:p>
            <a:endParaRPr lang="nl-BE" sz="600" dirty="0"/>
          </a:p>
        </p:txBody>
      </p:sp>
      <p:sp>
        <p:nvSpPr>
          <p:cNvPr id="8" name="Tekstvak 7"/>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6395308" y="205237"/>
            <a:ext cx="4050114" cy="6480182"/>
          </a:xfrm>
          <a:prstGeom prst="rect">
            <a:avLst/>
          </a:prstGeom>
        </p:spPr>
      </p:pic>
      <p:cxnSp>
        <p:nvCxnSpPr>
          <p:cNvPr id="12" name="Rechte verbindingslijn met pijl 11"/>
          <p:cNvCxnSpPr/>
          <p:nvPr/>
        </p:nvCxnSpPr>
        <p:spPr>
          <a:xfrm flipV="1">
            <a:off x="2828694" y="1812471"/>
            <a:ext cx="4470177" cy="4808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00743" y="1203564"/>
            <a:ext cx="3238499" cy="3168431"/>
          </a:xfrm>
          <a:prstGeom prst="rect">
            <a:avLst/>
          </a:prstGeom>
        </p:spPr>
        <p:txBody>
          <a:bodyPr wrap="square">
            <a:spAutoFit/>
          </a:bodyPr>
          <a:lstStyle/>
          <a:p>
            <a:pPr marL="342900" indent="-342900">
              <a:lnSpc>
                <a:spcPct val="120000"/>
              </a:lnSpc>
              <a:spcBef>
                <a:spcPts val="600"/>
              </a:spcBef>
              <a:buClr>
                <a:schemeClr val="accent2"/>
              </a:buClr>
              <a:buFont typeface="Wingdings" panose="05000000000000000000" pitchFamily="2" charset="2"/>
              <a:buChar char="§"/>
            </a:pPr>
            <a:r>
              <a:rPr lang="nl-BE" sz="2000" b="1" dirty="0"/>
              <a:t>Als je terug naar het hoofdvenster gaat is </a:t>
            </a:r>
            <a:r>
              <a:rPr lang="nl-BE" sz="2000" b="1" dirty="0" err="1"/>
              <a:t>Sign</a:t>
            </a:r>
            <a:r>
              <a:rPr lang="nl-BE" sz="2000" b="1" dirty="0"/>
              <a:t> off niet meer rood gekleurd.</a:t>
            </a:r>
            <a:endParaRPr lang="nl-BE" sz="2000" b="1" dirty="0"/>
          </a:p>
          <a:p>
            <a:pPr marL="342900" indent="-342900">
              <a:lnSpc>
                <a:spcPct val="120000"/>
              </a:lnSpc>
              <a:spcBef>
                <a:spcPts val="600"/>
              </a:spcBef>
              <a:buClr>
                <a:schemeClr val="accent2"/>
              </a:buClr>
              <a:buFont typeface="Wingdings" panose="05000000000000000000" pitchFamily="2" charset="2"/>
              <a:buChar char="§"/>
            </a:pPr>
            <a:endParaRPr lang="nl-BE" sz="2000" b="1" dirty="0"/>
          </a:p>
          <a:p>
            <a:pPr marL="342900" indent="-342900">
              <a:lnSpc>
                <a:spcPct val="120000"/>
              </a:lnSpc>
              <a:spcBef>
                <a:spcPts val="600"/>
              </a:spcBef>
              <a:buClr>
                <a:schemeClr val="accent2"/>
              </a:buClr>
              <a:buFont typeface="Wingdings" panose="05000000000000000000" pitchFamily="2" charset="2"/>
              <a:buChar char="§"/>
            </a:pPr>
            <a:r>
              <a:rPr lang="nl-BE" sz="2000" b="1" dirty="0"/>
              <a:t>We drukken op OK om terug te keren naar het startscherm</a:t>
            </a:r>
            <a:endParaRPr lang="nl-BE" sz="2000" b="1" dirty="0"/>
          </a:p>
        </p:txBody>
      </p:sp>
      <p:pic>
        <p:nvPicPr>
          <p:cNvPr id="4" name="Afbeelding 3" descr="Afbeelding met schermafbeelding&#10;&#10;Automatisch gegenereerde beschrijving"/>
          <p:cNvPicPr>
            <a:picLocks noChangeAspect="1"/>
          </p:cNvPicPr>
          <p:nvPr/>
        </p:nvPicPr>
        <p:blipFill>
          <a:blip r:embed="rId1"/>
          <a:stretch>
            <a:fillRect/>
          </a:stretch>
        </p:blipFill>
        <p:spPr>
          <a:xfrm>
            <a:off x="3870962" y="620485"/>
            <a:ext cx="7824651" cy="4890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1">
            <a:extLst>
              <a:ext uri="{28A0092B-C50C-407E-A947-70E740481C1C}">
                <a14:useLocalDpi xmlns:a14="http://schemas.microsoft.com/office/drawing/2010/main" val="0"/>
              </a:ext>
            </a:extLst>
          </a:blip>
          <a:srcRect l="1" t="2294" r="812" b="25466"/>
          <a:stretch>
            <a:fillRect/>
          </a:stretch>
        </p:blipFill>
        <p:spPr bwMode="auto">
          <a:xfrm>
            <a:off x="0" y="3104897"/>
            <a:ext cx="6405266" cy="3523414"/>
          </a:xfrm>
          <a:prstGeom prst="rect">
            <a:avLst/>
          </a:prstGeom>
          <a:noFill/>
          <a:ln>
            <a:noFill/>
          </a:ln>
        </p:spPr>
      </p:pic>
      <p:sp>
        <p:nvSpPr>
          <p:cNvPr id="8" name="Tekstvak 7"/>
          <p:cNvSpPr txBox="1"/>
          <p:nvPr/>
        </p:nvSpPr>
        <p:spPr>
          <a:xfrm>
            <a:off x="677984" y="408213"/>
            <a:ext cx="5290457" cy="1975757"/>
          </a:xfrm>
          <a:prstGeom prst="rect">
            <a:avLst/>
          </a:prstGeom>
        </p:spPr>
        <p:txBody>
          <a:bodyPr vert="horz" wrap="square" lIns="91440" tIns="45720" rIns="91440" bIns="45720" rtlCol="0">
            <a:normAutofit fontScale="92500" lnSpcReduction="20000"/>
          </a:bodyPr>
          <a:lstStyle/>
          <a:p>
            <a:pPr algn="l"/>
            <a:r>
              <a:rPr lang="nl-BE" sz="2000" dirty="0">
                <a:latin typeface="Rockwell" panose="02060603020205020403" pitchFamily="18" charset="0"/>
              </a:rPr>
              <a:t>- </a:t>
            </a:r>
            <a:r>
              <a:rPr lang="nl-BE" sz="2200" b="1" dirty="0">
                <a:latin typeface="Rockwell" panose="02060603020205020403" pitchFamily="18" charset="0"/>
              </a:rPr>
              <a:t>Op het startscherm klik je op “</a:t>
            </a:r>
            <a:r>
              <a:rPr lang="nl-BE" sz="2200" b="1" dirty="0" err="1">
                <a:latin typeface="Rockwell" panose="02060603020205020403" pitchFamily="18" charset="0"/>
              </a:rPr>
              <a:t>Backup</a:t>
            </a:r>
            <a:r>
              <a:rPr lang="nl-BE" sz="2200" b="1" dirty="0">
                <a:latin typeface="Rockwell" panose="02060603020205020403" pitchFamily="18" charset="0"/>
              </a:rPr>
              <a:t>/Upload manager”</a:t>
            </a:r>
            <a:endParaRPr lang="nl-BE" sz="2200" b="1" dirty="0">
              <a:latin typeface="Rockwell" panose="02060603020205020403" pitchFamily="18" charset="0"/>
            </a:endParaRPr>
          </a:p>
          <a:p>
            <a:pPr algn="l"/>
            <a:endParaRPr lang="nl-BE" sz="2200" b="1" dirty="0">
              <a:latin typeface="Rockwell" panose="02060603020205020403" pitchFamily="18" charset="0"/>
            </a:endParaRPr>
          </a:p>
          <a:p>
            <a:pPr algn="l"/>
            <a:r>
              <a:rPr lang="nl-BE" sz="2200" b="1" dirty="0">
                <a:latin typeface="Rockwell" panose="02060603020205020403" pitchFamily="18" charset="0"/>
              </a:rPr>
              <a:t>- Je krijgt dan een overzicht welke stappen zijn afgewerkt</a:t>
            </a:r>
            <a:endParaRPr lang="nl-BE" sz="2200" b="1" dirty="0">
              <a:latin typeface="Rockwell" panose="02060603020205020403" pitchFamily="18" charset="0"/>
            </a:endParaRPr>
          </a:p>
          <a:p>
            <a:pPr algn="l"/>
            <a:endParaRPr lang="nl-BE" sz="2200" b="1" dirty="0">
              <a:latin typeface="Rockwell" panose="02060603020205020403" pitchFamily="18" charset="0"/>
            </a:endParaRPr>
          </a:p>
          <a:p>
            <a:pPr algn="l"/>
            <a:r>
              <a:rPr lang="nl-BE" sz="2200" b="1" dirty="0">
                <a:latin typeface="Rockwell" panose="02060603020205020403" pitchFamily="18" charset="0"/>
              </a:rPr>
              <a:t>- Je moet </a:t>
            </a:r>
            <a:r>
              <a:rPr lang="nl-BE" sz="2200" b="1" dirty="0">
                <a:solidFill>
                  <a:srgbClr val="00B050"/>
                </a:solidFill>
                <a:latin typeface="Rockwell" panose="02060603020205020403" pitchFamily="18" charset="0"/>
              </a:rPr>
              <a:t>drie groene vinkjes </a:t>
            </a:r>
            <a:r>
              <a:rPr lang="nl-BE" sz="2200" b="1" dirty="0">
                <a:latin typeface="Rockwell" panose="02060603020205020403" pitchFamily="18" charset="0"/>
              </a:rPr>
              <a:t>hebben </a:t>
            </a:r>
            <a:endParaRPr lang="nl-BE" sz="2200" b="1" dirty="0">
              <a:latin typeface="Rockwell" panose="02060603020205020403" pitchFamily="18" charset="0"/>
            </a:endParaRPr>
          </a:p>
        </p:txBody>
      </p:sp>
      <p:pic>
        <p:nvPicPr>
          <p:cNvPr id="10" name="Afbeelding 9" descr="Afbeelding met schermafbeelding&#10;&#10;Beschrijving is gegenereerd met zeer hoge betrouwbaarheid"/>
          <p:cNvPicPr>
            <a:picLocks noChangeAspect="1"/>
          </p:cNvPicPr>
          <p:nvPr/>
        </p:nvPicPr>
        <p:blipFill>
          <a:blip r:embed="rId2"/>
          <a:stretch>
            <a:fillRect/>
          </a:stretch>
        </p:blipFill>
        <p:spPr>
          <a:xfrm>
            <a:off x="6535994" y="124152"/>
            <a:ext cx="4644405" cy="3082724"/>
          </a:xfrm>
          <a:prstGeom prst="rect">
            <a:avLst/>
          </a:prstGeom>
        </p:spPr>
      </p:pic>
      <p:sp>
        <p:nvSpPr>
          <p:cNvPr id="11" name="Pijl: gebogen 10"/>
          <p:cNvSpPr/>
          <p:nvPr/>
        </p:nvSpPr>
        <p:spPr>
          <a:xfrm flipV="1">
            <a:off x="3037115" y="2383970"/>
            <a:ext cx="3224894" cy="261258"/>
          </a:xfrm>
          <a:prstGeom prst="bentArrow">
            <a:avLst>
              <a:gd name="adj1" fmla="val 43750"/>
              <a:gd name="adj2" fmla="val 46875"/>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Pijl: gekromd rechts 11"/>
          <p:cNvSpPr/>
          <p:nvPr/>
        </p:nvSpPr>
        <p:spPr>
          <a:xfrm rot="20797518">
            <a:off x="662861" y="622263"/>
            <a:ext cx="422031" cy="35234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Tekstvak 14"/>
          <p:cNvSpPr txBox="1"/>
          <p:nvPr/>
        </p:nvSpPr>
        <p:spPr>
          <a:xfrm>
            <a:off x="7339914" y="3814119"/>
            <a:ext cx="3840485" cy="2141838"/>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6" name="Tekstvak 15"/>
          <p:cNvSpPr txBox="1"/>
          <p:nvPr/>
        </p:nvSpPr>
        <p:spPr>
          <a:xfrm>
            <a:off x="7142205" y="3739978"/>
            <a:ext cx="3286898" cy="2059460"/>
          </a:xfrm>
          <a:prstGeom prst="rect">
            <a:avLst/>
          </a:prstGeom>
        </p:spPr>
        <p:txBody>
          <a:bodyPr vert="horz" wrap="square" lIns="91440" tIns="45720" rIns="91440" bIns="45720" rtlCol="0">
            <a:normAutofit/>
          </a:bodyPr>
          <a:lstStyle/>
          <a:p>
            <a:pPr algn="l"/>
            <a:r>
              <a:rPr lang="nl-BE" sz="2000" b="1" dirty="0">
                <a:latin typeface="Rockwell" panose="02060603020205020403" pitchFamily="18" charset="0"/>
              </a:rPr>
              <a:t>Nadien moet de clubverantwoordelijke het resultaat van de wedstrijd nog uploaden </a:t>
            </a:r>
            <a:endParaRPr lang="nl-BE" sz="2000" b="1" dirty="0">
              <a:latin typeface="Rockwell" panose="02060603020205020403" pitchFamily="18" charset="0"/>
            </a:endParaRPr>
          </a:p>
          <a:p>
            <a:pPr algn="l"/>
            <a:r>
              <a:rPr lang="nl-BE" sz="2000" b="1" dirty="0">
                <a:latin typeface="Rockwell" panose="02060603020205020403" pitchFamily="18" charset="0"/>
              </a:rPr>
              <a:t>Dit zorgt voor het vierde groene vinkje</a:t>
            </a:r>
            <a:endParaRPr lang="nl-BE" sz="2000" b="1" dirty="0">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554767" y="507396"/>
            <a:ext cx="5694046" cy="101604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sz="8000" b="1" dirty="0">
                <a:solidFill>
                  <a:srgbClr val="FF0000"/>
                </a:solidFill>
              </a:rPr>
              <a:t>EDIT OFFICIALS</a:t>
            </a:r>
            <a:endParaRPr lang="nl-BE" sz="8000" b="1" dirty="0">
              <a:solidFill>
                <a:srgbClr val="FF0000"/>
              </a:solidFill>
            </a:endParaRPr>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554767" y="1064951"/>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b="1" dirty="0"/>
              <a:t>Hier kunnen de gegevens van de scheidsrechters en waarnemer ingevuld of aangepast worden</a:t>
            </a:r>
            <a:endParaRPr lang="nl-BE" b="1"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8" name="Pijl: gebogen 7"/>
          <p:cNvSpPr/>
          <p:nvPr/>
        </p:nvSpPr>
        <p:spPr>
          <a:xfrm rot="10800000" flipH="1">
            <a:off x="913834" y="2084623"/>
            <a:ext cx="2381820" cy="1324452"/>
          </a:xfrm>
          <a:prstGeom prst="bentArrow">
            <a:avLst>
              <a:gd name="adj1" fmla="val 8656"/>
              <a:gd name="adj2" fmla="val 1489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Afbeelding 4" descr="Afbeelding met schermafbeelding&#10;&#10;Automatisch gegenereerde beschrijving"/>
          <p:cNvPicPr>
            <a:picLocks noChangeAspect="1"/>
          </p:cNvPicPr>
          <p:nvPr/>
        </p:nvPicPr>
        <p:blipFill>
          <a:blip r:embed="rId1"/>
          <a:stretch>
            <a:fillRect/>
          </a:stretch>
        </p:blipFill>
        <p:spPr>
          <a:xfrm>
            <a:off x="3401789" y="1629377"/>
            <a:ext cx="7770241" cy="485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65231" y="1668025"/>
            <a:ext cx="6983604" cy="3466683"/>
          </a:xfrm>
          <a:prstGeom prst="rect">
            <a:avLst/>
          </a:prstGeom>
        </p:spPr>
        <p:txBody>
          <a:bodyPr vert="horz" wrap="square" lIns="91440" tIns="45720" rIns="91440" bIns="45720" rtlCol="0">
            <a:normAutofit/>
          </a:bodyPr>
          <a:lstStyle/>
          <a:p>
            <a:pPr algn="ctr"/>
            <a:r>
              <a:rPr lang="nl-BE" sz="6600" b="1" dirty="0">
                <a:solidFill>
                  <a:srgbClr val="FF0000"/>
                </a:solidFill>
                <a:latin typeface="Rockwell" panose="02060603020205020403" pitchFamily="18" charset="0"/>
              </a:rPr>
              <a:t>Nog enkele</a:t>
            </a:r>
            <a:endParaRPr lang="nl-BE" sz="6600" b="1" dirty="0">
              <a:solidFill>
                <a:srgbClr val="FF0000"/>
              </a:solidFill>
              <a:latin typeface="Rockwell" panose="02060603020205020403" pitchFamily="18" charset="0"/>
            </a:endParaRPr>
          </a:p>
          <a:p>
            <a:pPr algn="ctr"/>
            <a:r>
              <a:rPr lang="nl-BE" sz="6600" b="1" dirty="0">
                <a:solidFill>
                  <a:srgbClr val="FF0000"/>
                </a:solidFill>
                <a:latin typeface="Rockwell" panose="02060603020205020403" pitchFamily="18" charset="0"/>
              </a:rPr>
              <a:t> speciale gevallen </a:t>
            </a:r>
            <a:endParaRPr lang="nl-BE" sz="6600" b="1" dirty="0">
              <a:solidFill>
                <a:srgbClr val="FF0000"/>
              </a:solidFill>
              <a:latin typeface="Rockwell" panose="02060603020205020403"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321079" y="356719"/>
            <a:ext cx="10953799" cy="6403310"/>
          </a:xfrm>
        </p:spPr>
        <p:txBody>
          <a:bodyPr>
            <a:normAutofit fontScale="47500" lnSpcReduction="20000"/>
          </a:bodyPr>
          <a:lstStyle/>
          <a:p>
            <a:pPr marL="0" indent="0">
              <a:buNone/>
            </a:pPr>
            <a:r>
              <a:rPr lang="nl-BE" dirty="0"/>
              <a:t> </a:t>
            </a:r>
            <a:endParaRPr lang="nl-BE" dirty="0"/>
          </a:p>
          <a:p>
            <a:r>
              <a:rPr lang="nl-BE" sz="5800" b="1" dirty="0">
                <a:solidFill>
                  <a:srgbClr val="FF0000"/>
                </a:solidFill>
              </a:rPr>
              <a:t>Uitzonderlijke wissel</a:t>
            </a:r>
            <a:endParaRPr lang="nl-BE" sz="5800" b="1" dirty="0">
              <a:solidFill>
                <a:srgbClr val="FF0000"/>
              </a:solidFill>
            </a:endParaRPr>
          </a:p>
          <a:p>
            <a:endParaRPr lang="nl-BE" sz="5800" b="1" dirty="0">
              <a:solidFill>
                <a:srgbClr val="FF0000"/>
              </a:solidFill>
            </a:endParaRPr>
          </a:p>
          <a:p>
            <a:pPr lvl="0"/>
            <a:r>
              <a:rPr lang="nl-BE" sz="3500" b="1" dirty="0"/>
              <a:t>Stel dat speler </a:t>
            </a:r>
            <a:r>
              <a:rPr lang="nl-BE" sz="3500" b="1" dirty="0" err="1"/>
              <a:t>nr</a:t>
            </a:r>
            <a:r>
              <a:rPr lang="nl-BE" sz="3500" b="1" dirty="0"/>
              <a:t> 5 zich kwetst en niet meer verder kan spelen.</a:t>
            </a:r>
            <a:endParaRPr lang="nl-BE" sz="3500" b="1" dirty="0"/>
          </a:p>
          <a:p>
            <a:pPr lvl="0"/>
            <a:r>
              <a:rPr lang="nl-BE" sz="3500" b="1" dirty="0"/>
              <a:t>Alle normale wissels zijn reeds gebruikt, dus moet er een uitzonderlijke wissel gebeuren</a:t>
            </a:r>
            <a:endParaRPr lang="nl-BE" sz="3500" b="1" dirty="0"/>
          </a:p>
          <a:p>
            <a:r>
              <a:rPr lang="nl-BE" sz="3500" b="1" dirty="0"/>
              <a:t>Een uitzonderlijke wissel betekent dat gelijk welke speler die niet op het veld staat op het ogenblik van de kwetsuur mag gebruikt worden om de gekwetste speler te wisselen. Dit met uitzondering van de libero(‘s)</a:t>
            </a:r>
            <a:endParaRPr lang="nl-BE" sz="3500" b="1" dirty="0"/>
          </a:p>
          <a:p>
            <a:pPr lvl="0"/>
            <a:endParaRPr lang="nl-BE" sz="3500" b="1" dirty="0"/>
          </a:p>
          <a:p>
            <a:pPr lvl="0"/>
            <a:r>
              <a:rPr lang="nl-BE" sz="3500" b="1" dirty="0"/>
              <a:t>Je klikt dan op het vakje met </a:t>
            </a:r>
            <a:r>
              <a:rPr lang="nl-BE" sz="3500" b="1" dirty="0" err="1"/>
              <a:t>nr</a:t>
            </a:r>
            <a:r>
              <a:rPr lang="nl-BE" sz="3500" b="1" dirty="0"/>
              <a:t> 5</a:t>
            </a:r>
            <a:endParaRPr lang="nl-BE" sz="3500" b="1" dirty="0"/>
          </a:p>
          <a:p>
            <a:pPr lvl="0"/>
            <a:r>
              <a:rPr lang="nl-BE" sz="3500" b="1" dirty="0"/>
              <a:t>Je krijgt het scherm met de drie gekleurde velden</a:t>
            </a:r>
            <a:endParaRPr lang="nl-BE" sz="3500" b="1" dirty="0"/>
          </a:p>
          <a:p>
            <a:pPr lvl="0"/>
            <a:r>
              <a:rPr lang="nl-BE" sz="3500" b="1" dirty="0"/>
              <a:t>Je kiest voor “Player </a:t>
            </a:r>
            <a:r>
              <a:rPr lang="nl-BE" sz="3500" b="1" dirty="0" err="1"/>
              <a:t>Injury</a:t>
            </a:r>
            <a:r>
              <a:rPr lang="nl-BE" sz="3500" b="1" dirty="0"/>
              <a:t>” (oranje)</a:t>
            </a:r>
            <a:endParaRPr lang="nl-BE" sz="3500" b="1" dirty="0"/>
          </a:p>
          <a:p>
            <a:pPr lvl="0"/>
            <a:r>
              <a:rPr lang="nl-BE" sz="3500" b="1" dirty="0"/>
              <a:t>De tekst is opgelicht en dit vak kan dus gebruikt worden</a:t>
            </a:r>
            <a:endParaRPr lang="nl-BE" sz="3500" b="1" dirty="0"/>
          </a:p>
          <a:p>
            <a:pPr lvl="0"/>
            <a:r>
              <a:rPr lang="nl-BE" sz="3500" b="1" dirty="0"/>
              <a:t>Op het volgende scherm zie je de beschikbare wisselspelers en je kan één van die spelers kiezen om in te vallen.</a:t>
            </a:r>
            <a:endParaRPr lang="nl-BE" sz="3500" b="1" dirty="0"/>
          </a:p>
          <a:p>
            <a:pPr lvl="0"/>
            <a:endParaRPr lang="nl-BE" sz="3500" b="1" dirty="0"/>
          </a:p>
          <a:p>
            <a:pPr lvl="0"/>
            <a:r>
              <a:rPr lang="nl-BE" sz="3500" b="1" dirty="0"/>
              <a:t>Speler </a:t>
            </a:r>
            <a:r>
              <a:rPr lang="nl-BE" sz="3500" b="1" dirty="0" err="1"/>
              <a:t>nr</a:t>
            </a:r>
            <a:r>
              <a:rPr lang="nl-BE" sz="3500" b="1" dirty="0"/>
              <a:t> 5 kan in de verdere wedstrijd niet meer spelen omdat hij vervangen is bij een blessure door een uitzonderlijke wissel.</a:t>
            </a:r>
            <a:endParaRPr lang="nl-BE" sz="3500" b="1" dirty="0"/>
          </a:p>
          <a:p>
            <a:pPr lvl="0"/>
            <a:r>
              <a:rPr lang="nl-BE" sz="3500" b="1" dirty="0"/>
              <a:t>De uitzonderlijke wissel zal ook via het vak “</a:t>
            </a:r>
            <a:r>
              <a:rPr lang="nl-BE" sz="3500" b="1" dirty="0" err="1"/>
              <a:t>comments</a:t>
            </a:r>
            <a:r>
              <a:rPr lang="nl-BE" sz="3500" b="1" dirty="0"/>
              <a:t>” toegelicht worden. (zoals vroeger in het vak opmerkingen)</a:t>
            </a:r>
            <a:endParaRPr lang="nl-BE" sz="3500" b="1" dirty="0"/>
          </a:p>
          <a:p>
            <a:endParaRPr lang="nl-BE" u="sng" dirty="0"/>
          </a:p>
          <a:p>
            <a:endParaRPr lang="nl-BE" dirty="0"/>
          </a:p>
          <a:p>
            <a:endParaRPr lang="nl-BE" dirty="0"/>
          </a:p>
          <a:p>
            <a:endParaRPr lang="nl-BE" dirty="0"/>
          </a:p>
        </p:txBody>
      </p:sp>
      <p:pic>
        <p:nvPicPr>
          <p:cNvPr id="8" name="Afbeelding 7" descr="Afbeelding met schermafbeelding&#10;&#10;Automatisch gegenereerde beschrijving"/>
          <p:cNvPicPr>
            <a:picLocks noChangeAspect="1"/>
          </p:cNvPicPr>
          <p:nvPr/>
        </p:nvPicPr>
        <p:blipFill>
          <a:blip r:embed="rId1"/>
          <a:stretch>
            <a:fillRect/>
          </a:stretch>
        </p:blipFill>
        <p:spPr>
          <a:xfrm>
            <a:off x="6785900" y="2723148"/>
            <a:ext cx="3525743" cy="1789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 calcmode="lin" valueType="num">
                                      <p:cBhvr additive="base">
                                        <p:cTn id="43"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4" end="14"/>
                                            </p:txEl>
                                          </p:spTgt>
                                        </p:tgtEl>
                                        <p:attrNameLst>
                                          <p:attrName>style.visibility</p:attrName>
                                        </p:attrNameLst>
                                      </p:cBhvr>
                                      <p:to>
                                        <p:strVal val="visible"/>
                                      </p:to>
                                    </p:set>
                                    <p:anim calcmode="lin" valueType="num">
                                      <p:cBhvr additive="base">
                                        <p:cTn id="49"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555171"/>
            <a:ext cx="10058400" cy="5551715"/>
          </a:xfrm>
        </p:spPr>
        <p:txBody>
          <a:bodyPr>
            <a:normAutofit/>
          </a:bodyPr>
          <a:lstStyle/>
          <a:p>
            <a:pPr marL="0" indent="0">
              <a:buNone/>
            </a:pPr>
            <a:r>
              <a:rPr lang="nl-BE" dirty="0"/>
              <a:t> </a:t>
            </a:r>
            <a:endParaRPr lang="nl-BE" dirty="0"/>
          </a:p>
          <a:p>
            <a:r>
              <a:rPr lang="nl-BE" sz="2800" b="1" dirty="0">
                <a:solidFill>
                  <a:srgbClr val="FF0000"/>
                </a:solidFill>
              </a:rPr>
              <a:t>Onvolledig verklaren van een ploeg</a:t>
            </a:r>
            <a:endParaRPr lang="nl-BE" sz="2800" b="1" dirty="0">
              <a:solidFill>
                <a:srgbClr val="FF0000"/>
              </a:solidFill>
            </a:endParaRPr>
          </a:p>
          <a:p>
            <a:endParaRPr lang="nl-BE" sz="3300" b="1" dirty="0">
              <a:solidFill>
                <a:srgbClr val="FF0000"/>
              </a:solidFill>
            </a:endParaRPr>
          </a:p>
          <a:p>
            <a:pPr lvl="0"/>
            <a:r>
              <a:rPr lang="nl-BE" b="1" dirty="0"/>
              <a:t>Dit is het geval als een team geen wisselspelers meer heeft en een wissel moet uitvoeren.</a:t>
            </a:r>
            <a:endParaRPr lang="nl-BE" b="1" dirty="0"/>
          </a:p>
          <a:p>
            <a:pPr lvl="0"/>
            <a:r>
              <a:rPr lang="nl-BE" b="1" dirty="0"/>
              <a:t>Dat kan </a:t>
            </a:r>
            <a:r>
              <a:rPr lang="nl-BE" b="1" dirty="0" err="1"/>
              <a:t>bvb</a:t>
            </a:r>
            <a:r>
              <a:rPr lang="nl-BE" b="1" dirty="0"/>
              <a:t> bij een blessure, uitwijzing of uitsluiting. Als op dat moment alle mogelijke wisselspelers op het veld staan, wordt de ploeg onvolledig verklaard.</a:t>
            </a:r>
            <a:endParaRPr lang="nl-BE" b="1" dirty="0"/>
          </a:p>
          <a:p>
            <a:pPr lvl="0"/>
            <a:r>
              <a:rPr lang="nl-BE" b="1" dirty="0"/>
              <a:t>Dat ene team kan dus niet meer verder spelen en dan worden aan het andere team de ontbrekende punten tot 25 (of tot 15 in de vijfde set) toegekend.</a:t>
            </a:r>
            <a:endParaRPr lang="nl-BE" b="1" dirty="0"/>
          </a:p>
          <a:p>
            <a:pPr lvl="0"/>
            <a:r>
              <a:rPr lang="nl-BE" b="1" dirty="0"/>
              <a:t>Die set is dan afgelopen.</a:t>
            </a:r>
            <a:endParaRPr lang="nl-BE" b="1" dirty="0"/>
          </a:p>
          <a:p>
            <a:pPr lvl="0"/>
            <a:r>
              <a:rPr lang="nl-BE" b="1" dirty="0"/>
              <a:t>Het kan wel zijn dat de volgende set kan gespeeld worden.</a:t>
            </a:r>
            <a:endParaRPr lang="nl-BE" b="1" dirty="0"/>
          </a:p>
          <a:p>
            <a:r>
              <a:rPr lang="nl-BE" b="1" dirty="0" err="1"/>
              <a:t>Bvb</a:t>
            </a:r>
            <a:r>
              <a:rPr lang="nl-BE" b="1" dirty="0"/>
              <a:t> een speler was uitgewezen voor een set, die kan dan wel de volgende set terug spelen.</a:t>
            </a:r>
            <a:endParaRPr lang="nl-BE" b="1" u="sng" dirty="0"/>
          </a:p>
          <a:p>
            <a:endParaRPr lang="nl-BE" dirty="0"/>
          </a:p>
          <a:p>
            <a:endParaRPr lang="nl-BE" dirty="0"/>
          </a:p>
          <a:p>
            <a:endParaRPr lang="nl-BE" dirty="0"/>
          </a:p>
        </p:txBody>
      </p:sp>
      <p:sp>
        <p:nvSpPr>
          <p:cNvPr id="11" name="Tijdelijke aanduiding voor inhoud 2"/>
          <p:cNvSpPr txBox="1"/>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 calcmode="lin" valueType="num">
                                      <p:cBhvr additive="base">
                                        <p:cTn id="2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animEffect transition="in" filter="fade">
                                      <p:cBhvr>
                                        <p:cTn id="29" dur="1000"/>
                                        <p:tgtEl>
                                          <p:spTgt spid="10">
                                            <p:txEl>
                                              <p:pRg st="8" end="8"/>
                                            </p:txEl>
                                          </p:spTgt>
                                        </p:tgtEl>
                                      </p:cBhvr>
                                    </p:animEffect>
                                    <p:anim calcmode="lin" valueType="num">
                                      <p:cBhvr>
                                        <p:cTn id="30"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800100"/>
            <a:ext cx="10058400" cy="5625193"/>
          </a:xfrm>
        </p:spPr>
        <p:txBody>
          <a:bodyPr>
            <a:normAutofit/>
          </a:bodyPr>
          <a:lstStyle/>
          <a:p>
            <a:pPr marL="0" indent="0">
              <a:buNone/>
            </a:pPr>
            <a:r>
              <a:rPr lang="nl-BE" dirty="0"/>
              <a:t> </a:t>
            </a:r>
            <a:r>
              <a:rPr lang="nl-BE" sz="2800" b="1" dirty="0">
                <a:solidFill>
                  <a:srgbClr val="FF0000"/>
                </a:solidFill>
              </a:rPr>
              <a:t>Laattijdig toekomen van een speler</a:t>
            </a:r>
            <a:endParaRPr lang="nl-BE" sz="2800" b="1" dirty="0">
              <a:solidFill>
                <a:srgbClr val="FF0000"/>
              </a:solidFill>
            </a:endParaRPr>
          </a:p>
          <a:p>
            <a:endParaRPr lang="nl-BE" sz="2800" b="1" dirty="0">
              <a:solidFill>
                <a:srgbClr val="FF0000"/>
              </a:solidFill>
            </a:endParaRPr>
          </a:p>
          <a:p>
            <a:r>
              <a:rPr lang="nl-BE" b="1" dirty="0"/>
              <a:t>Als een speler laattijdig toekomt, kan die enkel tussen 2 sets worden toegevoegd</a:t>
            </a:r>
            <a:endParaRPr lang="nl-BE" b="1" dirty="0"/>
          </a:p>
          <a:p>
            <a:r>
              <a:rPr lang="nl-BE" b="1" dirty="0">
                <a:solidFill>
                  <a:srgbClr val="7030A0"/>
                </a:solidFill>
              </a:rPr>
              <a:t>Let op: dit moet gebeuren voor je op start van de volgende set hebt geklikt</a:t>
            </a:r>
            <a:endParaRPr lang="nl-BE" b="1" dirty="0">
              <a:solidFill>
                <a:srgbClr val="7030A0"/>
              </a:solidFill>
            </a:endParaRPr>
          </a:p>
          <a:p>
            <a:r>
              <a:rPr lang="nl-BE" b="1" dirty="0"/>
              <a:t>Als de set beëindigd is, doe je dit best onmiddellijk</a:t>
            </a:r>
            <a:endParaRPr lang="nl-BE" b="1" dirty="0"/>
          </a:p>
          <a:p>
            <a:r>
              <a:rPr lang="nl-BE" b="1" dirty="0"/>
              <a:t>Je klikt op </a:t>
            </a:r>
            <a:r>
              <a:rPr lang="nl-BE" b="1" dirty="0" err="1"/>
              <a:t>administration</a:t>
            </a:r>
            <a:r>
              <a:rPr lang="nl-BE" b="1" dirty="0"/>
              <a:t> en kiest het juiste team</a:t>
            </a:r>
            <a:endParaRPr lang="nl-BE" b="1" dirty="0"/>
          </a:p>
          <a:p>
            <a:r>
              <a:rPr lang="nl-BE" b="1" dirty="0"/>
              <a:t>Je krijgt dan de lijst van de spelers. </a:t>
            </a:r>
            <a:endParaRPr lang="nl-BE" b="1" dirty="0"/>
          </a:p>
          <a:p>
            <a:r>
              <a:rPr lang="nl-BE" b="1" dirty="0"/>
              <a:t>Als de speler erop staat, kan je die gewoon selecteren</a:t>
            </a:r>
            <a:endParaRPr lang="nl-BE" b="1" dirty="0"/>
          </a:p>
          <a:p>
            <a:r>
              <a:rPr lang="nl-BE" b="1" dirty="0"/>
              <a:t>Als de speler er niet opstaat, moet je die toevoegen via </a:t>
            </a:r>
            <a:r>
              <a:rPr lang="nl-BE" b="1" dirty="0" err="1"/>
              <a:t>add</a:t>
            </a:r>
            <a:r>
              <a:rPr lang="nl-BE" b="1" dirty="0"/>
              <a:t> player en licentienummer </a:t>
            </a:r>
            <a:endParaRPr lang="nl-BE" b="1" dirty="0"/>
          </a:p>
          <a:p>
            <a:r>
              <a:rPr lang="nl-BE" b="1" dirty="0"/>
              <a:t>Niet vergeten het shirtnummer aan te passen</a:t>
            </a:r>
            <a:endParaRPr lang="nl-BE" b="1" dirty="0"/>
          </a:p>
          <a:p>
            <a:r>
              <a:rPr lang="nl-BE" b="1" dirty="0"/>
              <a:t>Indien je hierdoor een libero bij moet selecteren, zal dit worden aangegeven</a:t>
            </a:r>
            <a:endParaRPr lang="nl-BE" b="1" dirty="0"/>
          </a:p>
          <a:p>
            <a:endParaRPr lang="nl-BE" dirty="0"/>
          </a:p>
          <a:p>
            <a:endParaRPr lang="nl-BE" dirty="0"/>
          </a:p>
        </p:txBody>
      </p:sp>
      <p:sp>
        <p:nvSpPr>
          <p:cNvPr id="11" name="Tijdelijke aanduiding voor inhoud 2"/>
          <p:cNvSpPr txBox="1"/>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 calcmode="lin" valueType="num">
                                      <p:cBhvr additive="base">
                                        <p:cTn id="3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3431403"/>
          </a:xfrm>
        </p:spPr>
        <p:txBody>
          <a:bodyPr>
            <a:normAutofit/>
          </a:bodyPr>
          <a:lstStyle/>
          <a:p>
            <a:pPr marL="0" indent="0">
              <a:buNone/>
            </a:pPr>
            <a:r>
              <a:rPr lang="nl-BE" dirty="0"/>
              <a:t> </a:t>
            </a:r>
            <a:endParaRPr lang="nl-BE" dirty="0"/>
          </a:p>
          <a:p>
            <a:r>
              <a:rPr lang="nl-BE" sz="2800" b="1" dirty="0">
                <a:solidFill>
                  <a:srgbClr val="FF0000"/>
                </a:solidFill>
              </a:rPr>
              <a:t>Voorgift bij bekerwedstrijden</a:t>
            </a:r>
            <a:endParaRPr lang="nl-BE" sz="2800" b="1" dirty="0">
              <a:solidFill>
                <a:srgbClr val="FF0000"/>
              </a:solidFill>
            </a:endParaRPr>
          </a:p>
          <a:p>
            <a:endParaRPr lang="nl-BE" sz="2800" b="1" dirty="0">
              <a:solidFill>
                <a:srgbClr val="FF0000"/>
              </a:solidFill>
            </a:endParaRPr>
          </a:p>
          <a:p>
            <a:pPr lvl="0"/>
            <a:r>
              <a:rPr lang="nl-BE" b="1" dirty="0"/>
              <a:t>Bij aanvang van de set kan men klikken op -1 bij de ploeg met de voorgift.</a:t>
            </a:r>
            <a:endParaRPr lang="nl-BE" b="1" dirty="0"/>
          </a:p>
          <a:p>
            <a:pPr lvl="0"/>
            <a:r>
              <a:rPr lang="nl-BE" b="1" dirty="0"/>
              <a:t>In het vak die verschijnt geef je </a:t>
            </a:r>
            <a:r>
              <a:rPr lang="nl-BE" b="1" dirty="0" err="1"/>
              <a:t>bvb</a:t>
            </a:r>
            <a:r>
              <a:rPr lang="nl-BE" b="1" dirty="0"/>
              <a:t> </a:t>
            </a:r>
            <a:r>
              <a:rPr lang="nl-BE" b="1" dirty="0">
                <a:solidFill>
                  <a:srgbClr val="FF0000"/>
                </a:solidFill>
              </a:rPr>
              <a:t>-4</a:t>
            </a:r>
            <a:r>
              <a:rPr lang="nl-BE" b="1" dirty="0"/>
              <a:t> in en als commentaar voorgift ploeg.</a:t>
            </a:r>
            <a:endParaRPr lang="nl-BE" b="1" dirty="0"/>
          </a:p>
          <a:p>
            <a:pPr lvl="0"/>
            <a:r>
              <a:rPr lang="nl-BE" b="1" dirty="0"/>
              <a:t>Als je op OK drukt zie je de stand 4-0 staan voor de ploeg met voorgift.</a:t>
            </a:r>
            <a:endParaRPr lang="nl-BE" b="1" dirty="0"/>
          </a:p>
          <a:p>
            <a:pPr lvl="0"/>
            <a:r>
              <a:rPr lang="nl-BE" b="1" dirty="0"/>
              <a:t>Voor de 5</a:t>
            </a:r>
            <a:r>
              <a:rPr lang="nl-BE" b="1" baseline="30000" dirty="0"/>
              <a:t>e</a:t>
            </a:r>
            <a:r>
              <a:rPr lang="nl-BE" b="1" dirty="0"/>
              <a:t> set geef je </a:t>
            </a:r>
            <a:r>
              <a:rPr lang="nl-BE" b="1" dirty="0">
                <a:solidFill>
                  <a:srgbClr val="FF0000"/>
                </a:solidFill>
              </a:rPr>
              <a:t>-2</a:t>
            </a:r>
            <a:r>
              <a:rPr lang="nl-BE" b="1" dirty="0"/>
              <a:t> in </a:t>
            </a:r>
            <a:endParaRPr lang="nl-BE" b="1" dirty="0"/>
          </a:p>
          <a:p>
            <a:endParaRPr lang="nl-BE" dirty="0"/>
          </a:p>
          <a:p>
            <a:endParaRPr lang="nl-BE" dirty="0"/>
          </a:p>
          <a:p>
            <a:endParaRPr lang="nl-BE" dirty="0"/>
          </a:p>
        </p:txBody>
      </p:sp>
      <p:sp>
        <p:nvSpPr>
          <p:cNvPr id="11" name="Tijdelijke aanduiding voor inhoud 2"/>
          <p:cNvSpPr txBox="1"/>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a:spLocks noGrp="1"/>
          </p:cNvSpPr>
          <p:nvPr>
            <p:ph idx="1"/>
          </p:nvPr>
        </p:nvSpPr>
        <p:spPr>
          <a:xfrm>
            <a:off x="1390601" y="1230297"/>
            <a:ext cx="10058400" cy="4239774"/>
          </a:xfrm>
        </p:spPr>
        <p:txBody>
          <a:bodyPr>
            <a:normAutofit lnSpcReduction="10000"/>
          </a:bodyPr>
          <a:lstStyle/>
          <a:p>
            <a:pPr marL="0" indent="0">
              <a:buNone/>
            </a:pPr>
            <a:r>
              <a:rPr lang="nl-BE" dirty="0"/>
              <a:t> </a:t>
            </a:r>
            <a:endParaRPr lang="nl-BE" dirty="0"/>
          </a:p>
          <a:p>
            <a:r>
              <a:rPr lang="nl-BE" sz="2800" b="1" dirty="0">
                <a:solidFill>
                  <a:srgbClr val="FF0000"/>
                </a:solidFill>
              </a:rPr>
              <a:t>AFTREK PUNTEN DOOR SCHEIDSRECHTER</a:t>
            </a:r>
            <a:endParaRPr lang="nl-BE" sz="2800" b="1" dirty="0">
              <a:solidFill>
                <a:srgbClr val="FF0000"/>
              </a:solidFill>
            </a:endParaRPr>
          </a:p>
          <a:p>
            <a:endParaRPr lang="nl-BE" sz="2800" b="1" dirty="0">
              <a:solidFill>
                <a:srgbClr val="FF0000"/>
              </a:solidFill>
            </a:endParaRPr>
          </a:p>
          <a:p>
            <a:pPr lvl="0"/>
            <a:r>
              <a:rPr lang="nl-BE" b="1" dirty="0"/>
              <a:t>Bij laattijdige vaststelling van een rotatiefout, moeten een aantal punten worden afgetrokken.</a:t>
            </a:r>
            <a:endParaRPr lang="nl-BE" b="1" dirty="0"/>
          </a:p>
          <a:p>
            <a:pPr lvl="0"/>
            <a:r>
              <a:rPr lang="nl-BE" b="1" dirty="0"/>
              <a:t>De logs in het midden van het scherm kunnen helpen om vast te stellen hoeveel punten er moeten afgetrokken worden </a:t>
            </a:r>
            <a:endParaRPr lang="nl-BE" b="1" dirty="0"/>
          </a:p>
          <a:p>
            <a:pPr lvl="1"/>
            <a:r>
              <a:rPr lang="nl-BE" sz="2000" b="1" dirty="0"/>
              <a:t>( let op : het eerste punt is gescoord na opslag van de tegenstanders ! )</a:t>
            </a:r>
            <a:endParaRPr lang="nl-BE" sz="2000" b="1" dirty="0"/>
          </a:p>
          <a:p>
            <a:pPr lvl="0"/>
            <a:r>
              <a:rPr lang="nl-BE" b="1" dirty="0"/>
              <a:t>Druk hiervoor op -1 en geef het aantal punten in dat moet worden afgetrokken en de reden.</a:t>
            </a:r>
            <a:endParaRPr lang="nl-BE" b="1" dirty="0"/>
          </a:p>
          <a:p>
            <a:pPr lvl="0"/>
            <a:r>
              <a:rPr lang="nl-BE" b="1" dirty="0"/>
              <a:t>De stand wordt teruggebracht naar de juiste stand. </a:t>
            </a:r>
            <a:endParaRPr lang="nl-BE" b="1" dirty="0"/>
          </a:p>
          <a:p>
            <a:endParaRPr lang="nl-BE" dirty="0"/>
          </a:p>
          <a:p>
            <a:endParaRPr lang="nl-BE" dirty="0"/>
          </a:p>
          <a:p>
            <a:endParaRPr lang="nl-BE" dirty="0"/>
          </a:p>
        </p:txBody>
      </p:sp>
      <p:sp>
        <p:nvSpPr>
          <p:cNvPr id="11" name="Tijdelijke aanduiding voor inhoud 2"/>
          <p:cNvSpPr txBox="1"/>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None/>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Gezichtje met knipoog zonder opvulling"/>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470062" y="803062"/>
            <a:ext cx="5251874" cy="52518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p:cNvPicPr>
            <a:picLocks noChangeAspect="1"/>
          </p:cNvPicPr>
          <p:nvPr/>
        </p:nvPicPr>
        <p:blipFill>
          <a:blip r:embed="rId1"/>
          <a:stretch>
            <a:fillRect/>
          </a:stretch>
        </p:blipFill>
        <p:spPr>
          <a:xfrm>
            <a:off x="4802808" y="1158110"/>
            <a:ext cx="6505368" cy="4065854"/>
          </a:xfrm>
          <a:prstGeom prst="rect">
            <a:avLst/>
          </a:prstGeom>
        </p:spPr>
      </p:pic>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56795" y="1286477"/>
            <a:ext cx="5694046" cy="101604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sz="8000" b="1" dirty="0">
                <a:solidFill>
                  <a:srgbClr val="FF0000"/>
                </a:solidFill>
              </a:rPr>
              <a:t>EDIT OFFICIALS</a:t>
            </a:r>
            <a:endParaRPr lang="nl-BE" sz="8000" b="1" dirty="0">
              <a:solidFill>
                <a:srgbClr val="FF0000"/>
              </a:solidFill>
            </a:endParaRPr>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2302516"/>
            <a:ext cx="3875973" cy="35138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b="1" dirty="0"/>
              <a:t>Als de gegevens kloppen klik je op Select </a:t>
            </a:r>
            <a:r>
              <a:rPr lang="nl-BE" b="1" dirty="0" err="1"/>
              <a:t>All</a:t>
            </a:r>
            <a:endParaRPr lang="nl-BE" b="1" dirty="0"/>
          </a:p>
          <a:p>
            <a:endParaRPr lang="nl-BE" b="1" dirty="0"/>
          </a:p>
          <a:p>
            <a:r>
              <a:rPr lang="nl-BE" b="1" dirty="0"/>
              <a:t>Via </a:t>
            </a:r>
            <a:r>
              <a:rPr lang="nl-BE" b="1" dirty="0" err="1"/>
              <a:t>Add</a:t>
            </a:r>
            <a:r>
              <a:rPr lang="nl-BE" b="1" dirty="0"/>
              <a:t> Official kun je personen toevoegen</a:t>
            </a:r>
            <a:endParaRPr lang="nl-BE" b="1" dirty="0"/>
          </a:p>
          <a:p>
            <a:endParaRPr lang="nl-BE" b="1" dirty="0"/>
          </a:p>
          <a:p>
            <a:r>
              <a:rPr lang="nl-BE" b="1" dirty="0"/>
              <a:t>De scheidsrechters moeten zich hier aanmelden door op Select te klikken</a:t>
            </a:r>
            <a:endParaRPr lang="nl-BE" b="1" dirty="0"/>
          </a:p>
          <a:p>
            <a:endParaRPr lang="nl-BE" dirty="0"/>
          </a:p>
          <a:p>
            <a:pPr marL="0" indent="0">
              <a:buNone/>
            </a:pPr>
            <a:endParaRPr lang="nl-BE" dirty="0"/>
          </a:p>
          <a:p>
            <a:endParaRPr lang="nl-BE" u="sng" dirty="0"/>
          </a:p>
          <a:p>
            <a:endParaRPr lang="nl-BE" dirty="0"/>
          </a:p>
          <a:p>
            <a:endParaRPr lang="nl-BE" dirty="0"/>
          </a:p>
          <a:p>
            <a:endParaRPr lang="nl-BE" dirty="0"/>
          </a:p>
        </p:txBody>
      </p:sp>
      <p:cxnSp>
        <p:nvCxnSpPr>
          <p:cNvPr id="16" name="Rechte verbindingslijn met pijl 15"/>
          <p:cNvCxnSpPr/>
          <p:nvPr/>
        </p:nvCxnSpPr>
        <p:spPr>
          <a:xfrm flipV="1">
            <a:off x="3788324" y="1469571"/>
            <a:ext cx="1355176" cy="134327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V="1">
            <a:off x="3828465" y="1517519"/>
            <a:ext cx="4727242" cy="233549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1499"/>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Beschrijving is gegenereerd met zeer hoge betrouwbaarheid"/>
          <p:cNvPicPr>
            <a:picLocks noChangeAspect="1"/>
          </p:cNvPicPr>
          <p:nvPr/>
        </p:nvPicPr>
        <p:blipFill>
          <a:blip r:embed="rId1"/>
          <a:stretch>
            <a:fillRect/>
          </a:stretch>
        </p:blipFill>
        <p:spPr>
          <a:xfrm>
            <a:off x="4793287" y="1451488"/>
            <a:ext cx="6517419" cy="4073387"/>
          </a:xfrm>
          <a:prstGeom prst="rect">
            <a:avLst/>
          </a:prstGeom>
        </p:spPr>
      </p:pic>
      <p:sp>
        <p:nvSpPr>
          <p:cNvPr id="3" name="Tekstvak 2"/>
          <p:cNvSpPr txBox="1"/>
          <p:nvPr/>
        </p:nvSpPr>
        <p:spPr>
          <a:xfrm>
            <a:off x="506186" y="1451486"/>
            <a:ext cx="4000500" cy="4426799"/>
          </a:xfrm>
          <a:prstGeom prst="rect">
            <a:avLst/>
          </a:prstGeom>
        </p:spPr>
        <p:txBody>
          <a:bodyPr vert="horz" wrap="square" lIns="91440" tIns="45720" rIns="91440" bIns="45720" rtlCol="0">
            <a:normAutofit/>
          </a:bodyPr>
          <a:lstStyle/>
          <a:p>
            <a:pPr algn="l"/>
            <a:r>
              <a:rPr lang="nl-BE" sz="2000" b="1" dirty="0">
                <a:latin typeface="Rockwell" panose="02060603020205020403" pitchFamily="18" charset="0"/>
              </a:rPr>
              <a:t>Alle benamingen staan nu in een witte kleur</a:t>
            </a:r>
            <a:endParaRPr lang="nl-BE" sz="2000" b="1" dirty="0">
              <a:latin typeface="Rockwell" panose="02060603020205020403" pitchFamily="18" charset="0"/>
            </a:endParaRPr>
          </a:p>
          <a:p>
            <a:pPr algn="l"/>
            <a:endParaRPr lang="nl-BE" sz="2000" b="1" dirty="0">
              <a:latin typeface="Rockwell" panose="02060603020205020403" pitchFamily="18" charset="0"/>
            </a:endParaRPr>
          </a:p>
          <a:p>
            <a:pPr algn="l"/>
            <a:endParaRPr lang="nl-BE" sz="2000" b="1" dirty="0">
              <a:latin typeface="Rockwell" panose="02060603020205020403" pitchFamily="18" charset="0"/>
            </a:endParaRPr>
          </a:p>
          <a:p>
            <a:pPr algn="l"/>
            <a:r>
              <a:rPr lang="nl-BE" sz="2000" b="1" dirty="0">
                <a:latin typeface="Rockwell" panose="02060603020205020403" pitchFamily="18" charset="0"/>
              </a:rPr>
              <a:t>Dit geeft aan dat alle administratieve verplichtingen in orde gebracht zijn </a:t>
            </a:r>
            <a:endParaRPr lang="nl-BE" sz="2000" b="1" dirty="0">
              <a:latin typeface="Rockwell" panose="02060603020205020403" pitchFamily="18" charset="0"/>
            </a:endParaRPr>
          </a:p>
          <a:p>
            <a:pPr algn="l"/>
            <a:endParaRPr lang="nl-BE" sz="2000" b="1" dirty="0">
              <a:latin typeface="Rockwell" panose="02060603020205020403" pitchFamily="18" charset="0"/>
            </a:endParaRPr>
          </a:p>
          <a:p>
            <a:pPr algn="l"/>
            <a:r>
              <a:rPr lang="nl-BE" sz="2000" b="1" dirty="0">
                <a:latin typeface="Rockwell" panose="02060603020205020403" pitchFamily="18" charset="0"/>
              </a:rPr>
              <a:t>Volgende stap : de scheidsrechters kunnen de gegevens controleren = nazien van het wedstrijdblad </a:t>
            </a:r>
            <a:endParaRPr lang="nl-BE" sz="2000" b="1" dirty="0">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p:cNvPicPr>
            <a:picLocks noChangeAspect="1"/>
          </p:cNvPicPr>
          <p:nvPr/>
        </p:nvPicPr>
        <p:blipFill>
          <a:blip r:embed="rId1"/>
          <a:stretch>
            <a:fillRect/>
          </a:stretch>
        </p:blipFill>
        <p:spPr>
          <a:xfrm>
            <a:off x="4323469" y="1237605"/>
            <a:ext cx="7299292" cy="4562058"/>
          </a:xfrm>
          <a:prstGeom prst="rect">
            <a:avLst/>
          </a:prstGeom>
        </p:spPr>
      </p:pic>
      <p:sp>
        <p:nvSpPr>
          <p:cNvPr id="10" name="Tijdelijke aanduiding voor inhoud 2"/>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p:cNvSpPr txBox="1"/>
          <p:nvPr/>
        </p:nvSpPr>
        <p:spPr>
          <a:xfrm>
            <a:off x="468812" y="1399755"/>
            <a:ext cx="4077615" cy="309248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endParaRPr lang="nl-BE" sz="9600" b="1" dirty="0">
              <a:solidFill>
                <a:srgbClr val="FF0000"/>
              </a:solidFill>
            </a:endParaRPr>
          </a:p>
          <a:p>
            <a:endParaRPr lang="nl-BE" sz="8000" dirty="0"/>
          </a:p>
          <a:p>
            <a:r>
              <a:rPr lang="nl-BE" sz="8000" b="1" dirty="0"/>
              <a:t>Klik in het beginscherm op </a:t>
            </a:r>
            <a:endParaRPr lang="nl-BE" sz="8000" b="1" dirty="0"/>
          </a:p>
          <a:p>
            <a:endParaRPr lang="nl-BE" sz="8000" b="1" dirty="0">
              <a:highlight>
                <a:srgbClr val="FFFF00"/>
              </a:highlight>
            </a:endParaRPr>
          </a:p>
          <a:p>
            <a:pPr marL="0" indent="0" algn="ctr">
              <a:buNone/>
            </a:pPr>
            <a:r>
              <a:rPr lang="nl-BE" sz="8000" b="1" dirty="0">
                <a:highlight>
                  <a:srgbClr val="FFFF00"/>
                </a:highlight>
              </a:rPr>
              <a:t>SETUP FIRST SET</a:t>
            </a:r>
            <a:endParaRPr lang="nl-BE" sz="8000" b="1" dirty="0">
              <a:highlight>
                <a:srgbClr val="FFFF00"/>
              </a:highlight>
            </a:endParaRPr>
          </a:p>
          <a:p>
            <a:endParaRPr lang="nl-BE" sz="8000" dirty="0"/>
          </a:p>
          <a:p>
            <a:endParaRPr lang="nl-BE" sz="8000"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12" name="Tijdelijke aanduiding voor inhoud 2"/>
          <p:cNvSpPr txBox="1"/>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endParaRPr lang="nl-BE" dirty="0"/>
          </a:p>
          <a:p>
            <a:endParaRPr lang="nl-BE" u="sng" dirty="0"/>
          </a:p>
          <a:p>
            <a:endParaRPr lang="nl-BE" dirty="0"/>
          </a:p>
          <a:p>
            <a:endParaRPr lang="nl-BE" dirty="0"/>
          </a:p>
          <a:p>
            <a:endParaRPr lang="nl-BE" dirty="0"/>
          </a:p>
        </p:txBody>
      </p:sp>
      <p:sp>
        <p:nvSpPr>
          <p:cNvPr id="7" name="Wolk 6"/>
          <p:cNvSpPr/>
          <p:nvPr/>
        </p:nvSpPr>
        <p:spPr>
          <a:xfrm>
            <a:off x="7399629" y="2746394"/>
            <a:ext cx="1515143" cy="682606"/>
          </a:xfrm>
          <a:prstGeom prst="cloud">
            <a:avLst/>
          </a:prstGeom>
          <a:noFill/>
          <a:ln w="698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txDef>
      <a:spPr/>
      <a:bodyPr vert="horz" lIns="91440" tIns="45720" rIns="91440" bIns="45720" rtlCol="0">
        <a:normAutofit fontScale="32500" lnSpcReduction="20000"/>
      </a:bodyPr>
      <a:lstStyle>
        <a:defPPr algn="l">
          <a:defRPr sz="4300" dirty="0" smtClean="0">
            <a:latin typeface="Rockwell" panose="02060603020205020403"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12361</Words>
  <Application>WPS Presentation</Application>
  <PresentationFormat>Breedbeeld</PresentationFormat>
  <Paragraphs>1159</Paragraphs>
  <Slides>66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66</vt:i4>
      </vt:variant>
    </vt:vector>
  </HeadingPairs>
  <TitlesOfParts>
    <vt:vector size="77" baseType="lpstr">
      <vt:lpstr>Arial</vt:lpstr>
      <vt:lpstr>SimSun</vt:lpstr>
      <vt:lpstr>Wingdings</vt:lpstr>
      <vt:lpstr>Rockwell</vt:lpstr>
      <vt:lpstr>Rockwell Nova Extra Bold</vt:lpstr>
      <vt:lpstr>Microsoft YaHei</vt:lpstr>
      <vt:lpstr>Arial Unicode MS</vt:lpstr>
      <vt:lpstr>Rockwell Condensed</vt:lpstr>
      <vt:lpstr>Calibri</vt:lpstr>
      <vt:lpstr>Rockwell</vt:lpstr>
      <vt:lpstr>Houttype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AANVANG SET 5</vt:lpstr>
      <vt:lpstr>VERLOOP SET 5</vt:lpstr>
      <vt:lpstr>PowerPoint 演示文稿</vt:lpstr>
      <vt:lpstr>EINDE WEDSTRIJD</vt:lpstr>
      <vt:lpstr>PowerPoint 演示文稿</vt:lpstr>
      <vt:lpstr>PowerPoint 演示文稿</vt:lpstr>
      <vt:lpstr>AFSLUITEN WEDSTRIJD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vOLLEYSPIKE</dc:title>
  <dc:creator>luc van rentergem</dc:creator>
  <cp:lastModifiedBy>reneo</cp:lastModifiedBy>
  <cp:revision>180</cp:revision>
  <dcterms:created xsi:type="dcterms:W3CDTF">2018-09-05T18:07:00Z</dcterms:created>
  <dcterms:modified xsi:type="dcterms:W3CDTF">2021-10-29T07:28:26Z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15C077189A49458E95EA14A7026246B9</vt:lpwstr>
  </property>
  <property fmtid="{D5CDD505-2E9C-101B-9397-08002B2CF9AE}" pid="3" name="KSOProductBuildVer">
    <vt:lpwstr>1033-11.2.0.10351</vt:lpwstr>
  </property>
</Properties>
</file>