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68"/>
  </p:notesMasterIdLst>
  <p:handoutMasterIdLst>
    <p:handoutMasterId r:id="rId69"/>
  </p:handoutMasterIdLst>
  <p:sldIdLst>
    <p:sldId id="256" r:id="rId2"/>
    <p:sldId id="320" r:id="rId3"/>
    <p:sldId id="377" r:id="rId4"/>
    <p:sldId id="264" r:id="rId5"/>
    <p:sldId id="265" r:id="rId6"/>
    <p:sldId id="308" r:id="rId7"/>
    <p:sldId id="313" r:id="rId8"/>
    <p:sldId id="333" r:id="rId9"/>
    <p:sldId id="271" r:id="rId10"/>
    <p:sldId id="334" r:id="rId11"/>
    <p:sldId id="335" r:id="rId12"/>
    <p:sldId id="336" r:id="rId13"/>
    <p:sldId id="273" r:id="rId14"/>
    <p:sldId id="337" r:id="rId15"/>
    <p:sldId id="310" r:id="rId16"/>
    <p:sldId id="274" r:id="rId17"/>
    <p:sldId id="315" r:id="rId18"/>
    <p:sldId id="338" r:id="rId19"/>
    <p:sldId id="275" r:id="rId20"/>
    <p:sldId id="339" r:id="rId21"/>
    <p:sldId id="340" r:id="rId22"/>
    <p:sldId id="276" r:id="rId23"/>
    <p:sldId id="277" r:id="rId24"/>
    <p:sldId id="342" r:id="rId25"/>
    <p:sldId id="278" r:id="rId26"/>
    <p:sldId id="375" r:id="rId27"/>
    <p:sldId id="378" r:id="rId28"/>
    <p:sldId id="279" r:id="rId29"/>
    <p:sldId id="343" r:id="rId30"/>
    <p:sldId id="345" r:id="rId31"/>
    <p:sldId id="280" r:id="rId32"/>
    <p:sldId id="286" r:id="rId33"/>
    <p:sldId id="347" r:id="rId34"/>
    <p:sldId id="287" r:id="rId35"/>
    <p:sldId id="288" r:id="rId36"/>
    <p:sldId id="349" r:id="rId37"/>
    <p:sldId id="348" r:id="rId38"/>
    <p:sldId id="289" r:id="rId39"/>
    <p:sldId id="350" r:id="rId40"/>
    <p:sldId id="351" r:id="rId41"/>
    <p:sldId id="352" r:id="rId42"/>
    <p:sldId id="290" r:id="rId43"/>
    <p:sldId id="298" r:id="rId44"/>
    <p:sldId id="376" r:id="rId45"/>
    <p:sldId id="356" r:id="rId46"/>
    <p:sldId id="292" r:id="rId47"/>
    <p:sldId id="293" r:id="rId48"/>
    <p:sldId id="364" r:id="rId49"/>
    <p:sldId id="294" r:id="rId50"/>
    <p:sldId id="295" r:id="rId51"/>
    <p:sldId id="365" r:id="rId52"/>
    <p:sldId id="296" r:id="rId53"/>
    <p:sldId id="367" r:id="rId54"/>
    <p:sldId id="368" r:id="rId55"/>
    <p:sldId id="380" r:id="rId56"/>
    <p:sldId id="379" r:id="rId57"/>
    <p:sldId id="369" r:id="rId58"/>
    <p:sldId id="370" r:id="rId59"/>
    <p:sldId id="317" r:id="rId60"/>
    <p:sldId id="371" r:id="rId61"/>
    <p:sldId id="299" r:id="rId62"/>
    <p:sldId id="300" r:id="rId63"/>
    <p:sldId id="304" r:id="rId64"/>
    <p:sldId id="301" r:id="rId65"/>
    <p:sldId id="302" r:id="rId66"/>
    <p:sldId id="311"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0" autoAdjust="0"/>
    <p:restoredTop sz="95842" autoAdjust="0"/>
  </p:normalViewPr>
  <p:slideViewPr>
    <p:cSldViewPr snapToGrid="0">
      <p:cViewPr varScale="1">
        <p:scale>
          <a:sx n="94" d="100"/>
          <a:sy n="94" d="100"/>
        </p:scale>
        <p:origin x="115"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1430913D-CDD7-4442-8476-AE03018796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250B6F30-B152-4561-A3F8-692075F0EB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212F7C-C54A-4FFA-83F9-B3579106D89E}" type="datetimeFigureOut">
              <a:rPr lang="nl-BE" smtClean="0"/>
              <a:t>5/08/2021</a:t>
            </a:fld>
            <a:endParaRPr lang="nl-BE"/>
          </a:p>
        </p:txBody>
      </p:sp>
      <p:sp>
        <p:nvSpPr>
          <p:cNvPr id="4" name="Tijdelijke aanduiding voor voettekst 3">
            <a:extLst>
              <a:ext uri="{FF2B5EF4-FFF2-40B4-BE49-F238E27FC236}">
                <a16:creationId xmlns:a16="http://schemas.microsoft.com/office/drawing/2014/main" id="{8FF8B8C3-385D-42EB-9223-0B9B5499CF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37B62311-EEF7-4E2D-8EBC-0AF75E0214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CAF286-9A6D-4CB5-961F-11B74A427264}" type="slidenum">
              <a:rPr lang="nl-BE" smtClean="0"/>
              <a:t>‹nr.›</a:t>
            </a:fld>
            <a:endParaRPr lang="nl-BE"/>
          </a:p>
        </p:txBody>
      </p:sp>
    </p:spTree>
    <p:extLst>
      <p:ext uri="{BB962C8B-B14F-4D97-AF65-F5344CB8AC3E}">
        <p14:creationId xmlns:p14="http://schemas.microsoft.com/office/powerpoint/2010/main" val="9047543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832A5-74E2-4C0A-8BE2-C8C838A1D19C}" type="datetimeFigureOut">
              <a:rPr lang="nl-BE" smtClean="0"/>
              <a:t>5/08/2021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CE9AA-8531-4D39-A08B-DB698FFC811B}" type="slidenum">
              <a:rPr lang="nl-BE" smtClean="0"/>
              <a:t>‹nr.›</a:t>
            </a:fld>
            <a:endParaRPr lang="nl-BE"/>
          </a:p>
        </p:txBody>
      </p:sp>
    </p:spTree>
    <p:extLst>
      <p:ext uri="{BB962C8B-B14F-4D97-AF65-F5344CB8AC3E}">
        <p14:creationId xmlns:p14="http://schemas.microsoft.com/office/powerpoint/2010/main" val="26610400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D9204F84-D8F9-41CA-B644-25E69A7AFF1B}" type="datetime1">
              <a:rPr lang="en-US" smtClean="0"/>
              <a:t>8/5/2021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928937E-6711-40E4-AD5E-EB7D8B3FB0B0}" type="datetime1">
              <a:rPr lang="en-US" smtClean="0"/>
              <a:t>8/5/2021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DFD0FC-06A8-4E38-B44B-1FAC3714BFBE}" type="datetime1">
              <a:rPr lang="en-US" smtClean="0"/>
              <a:t>8/5/2021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7FCDACE-197A-4731-9857-289A3EFF917B}" type="datetime1">
              <a:rPr lang="en-US" smtClean="0"/>
              <a:t>8/5/2021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8593667" y="6272784"/>
            <a:ext cx="2644309" cy="365125"/>
          </a:xfrm>
        </p:spPr>
        <p:txBody>
          <a:bodyPr/>
          <a:lstStyle/>
          <a:p>
            <a:fld id="{30737D56-97A0-4C1E-A692-6B9F081E25A8}" type="datetime1">
              <a:rPr lang="en-US" smtClean="0"/>
              <a:t>8/5/2021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C892F09-5D3D-4EE0-8883-BD497426C53D}" type="datetime1">
              <a:rPr lang="en-US" smtClean="0"/>
              <a:t>8/5/2021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E600034-5BD5-4745-A9F4-FCC8AE590A09}" type="datetime1">
              <a:rPr lang="en-US" smtClean="0"/>
              <a:t>8/5/2021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3804AB14-8F88-4F2F-B8E2-F8B1A095B399}" type="datetime1">
              <a:rPr lang="en-US" smtClean="0"/>
              <a:t>8/5/2021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50EBF-2378-4F57-8C6F-D28A7D4D1DB9}" type="datetime1">
              <a:rPr lang="en-US" smtClean="0"/>
              <a:t>8/5/2021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DC16473-D600-4319-A712-B3637CBD22E7}" type="datetime1">
              <a:rPr lang="en-US" smtClean="0"/>
              <a:t>8/5/2021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C207CCB4-8290-4BCC-BDA3-582E49BD40C7}" type="datetime1">
              <a:rPr lang="en-US" smtClean="0"/>
              <a:t>8/5/2021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0F81264-5DC3-454B-844F-4F77A2CD6F72}" type="datetime1">
              <a:rPr lang="en-US" smtClean="0"/>
              <a:t>8/5/2021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66485593-B840-48ED-A9FB-B94920A9DC78}"/>
              </a:ext>
            </a:extLst>
          </p:cNvPr>
          <p:cNvSpPr txBox="1"/>
          <p:nvPr/>
        </p:nvSpPr>
        <p:spPr>
          <a:xfrm>
            <a:off x="3066607" y="4994221"/>
            <a:ext cx="5664212" cy="646331"/>
          </a:xfrm>
          <a:prstGeom prst="rect">
            <a:avLst/>
          </a:prstGeom>
          <a:noFill/>
        </p:spPr>
        <p:txBody>
          <a:bodyPr wrap="square" rtlCol="0">
            <a:spAutoFit/>
          </a:bodyPr>
          <a:lstStyle/>
          <a:p>
            <a:pPr algn="ctr"/>
            <a:r>
              <a:rPr lang="nl-BE" sz="3600" dirty="0">
                <a:solidFill>
                  <a:srgbClr val="FF0000"/>
                </a:solidFill>
              </a:rPr>
              <a:t>VAN  HARTE  WELKOM</a:t>
            </a:r>
          </a:p>
        </p:txBody>
      </p:sp>
      <p:pic>
        <p:nvPicPr>
          <p:cNvPr id="7" name="Afbeelding 6">
            <a:extLst>
              <a:ext uri="{FF2B5EF4-FFF2-40B4-BE49-F238E27FC236}">
                <a16:creationId xmlns:a16="http://schemas.microsoft.com/office/drawing/2014/main" id="{B22BFFBD-5716-49E6-A83A-4E168EA25ADD}"/>
              </a:ext>
            </a:extLst>
          </p:cNvPr>
          <p:cNvPicPr>
            <a:picLocks noChangeAspect="1"/>
          </p:cNvPicPr>
          <p:nvPr/>
        </p:nvPicPr>
        <p:blipFill>
          <a:blip r:embed="rId2"/>
          <a:stretch>
            <a:fillRect/>
          </a:stretch>
        </p:blipFill>
        <p:spPr>
          <a:xfrm>
            <a:off x="1383783" y="1027734"/>
            <a:ext cx="9029860" cy="3193202"/>
          </a:xfrm>
          <a:prstGeom prst="rect">
            <a:avLst/>
          </a:prstGeom>
        </p:spPr>
      </p:pic>
      <p:sp>
        <p:nvSpPr>
          <p:cNvPr id="2" name="Tijdelijke aanduiding voor voettekst 1">
            <a:extLst>
              <a:ext uri="{FF2B5EF4-FFF2-40B4-BE49-F238E27FC236}">
                <a16:creationId xmlns:a16="http://schemas.microsoft.com/office/drawing/2014/main" id="{C217CAB9-B992-4A98-9F7B-5B818897C507}"/>
              </a:ext>
            </a:extLst>
          </p:cNvPr>
          <p:cNvSpPr>
            <a:spLocks noGrp="1"/>
          </p:cNvSpPr>
          <p:nvPr>
            <p:ph type="ftr" sz="quarter" idx="11"/>
          </p:nvPr>
        </p:nvSpPr>
        <p:spPr/>
        <p:txBody>
          <a:bodyPr/>
          <a:lstStyle/>
          <a:p>
            <a:r>
              <a:rPr lang="en-US"/>
              <a:t>Luc Van Rentergem</a:t>
            </a:r>
            <a:endParaRPr lang="en-US" dirty="0"/>
          </a:p>
        </p:txBody>
      </p:sp>
    </p:spTree>
    <p:extLst>
      <p:ext uri="{BB962C8B-B14F-4D97-AF65-F5344CB8AC3E}">
        <p14:creationId xmlns:p14="http://schemas.microsoft.com/office/powerpoint/2010/main" val="3538478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319334" y="425975"/>
            <a:ext cx="4407787" cy="2019944"/>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nl-BE" sz="9600" b="1" dirty="0">
                <a:solidFill>
                  <a:srgbClr val="FF0000"/>
                </a:solidFill>
              </a:rPr>
              <a:t>Controle van de ingevulde gegevens.</a:t>
            </a:r>
          </a:p>
          <a:p>
            <a:endParaRPr lang="nl-BE" sz="8000" dirty="0"/>
          </a:p>
          <a:p>
            <a:pPr>
              <a:spcAft>
                <a:spcPts val="1200"/>
              </a:spcAft>
            </a:pPr>
            <a:r>
              <a:rPr lang="nl-BE" sz="8000" b="1" dirty="0"/>
              <a:t>Klik in het volgende scherm op </a:t>
            </a:r>
          </a:p>
          <a:p>
            <a:pPr marL="0" indent="0" algn="ctr">
              <a:spcAft>
                <a:spcPts val="1200"/>
              </a:spcAft>
              <a:buNone/>
            </a:pPr>
            <a:r>
              <a:rPr lang="nl-BE" sz="8000" b="1" dirty="0">
                <a:highlight>
                  <a:srgbClr val="FFFF00"/>
                </a:highlight>
              </a:rPr>
              <a:t>SHOW  ROSTER</a:t>
            </a:r>
          </a:p>
          <a:p>
            <a:endParaRPr lang="nl-BE" sz="8000" dirty="0"/>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3" name="Afbeelding 2" descr="Afbeelding met schermafbeelding&#10;&#10;Automatisch gegenereerde beschrijving">
            <a:extLst>
              <a:ext uri="{FF2B5EF4-FFF2-40B4-BE49-F238E27FC236}">
                <a16:creationId xmlns:a16="http://schemas.microsoft.com/office/drawing/2014/main" id="{EA263E0C-2E25-4BAF-88BD-9068C6FCCF22}"/>
              </a:ext>
            </a:extLst>
          </p:cNvPr>
          <p:cNvPicPr>
            <a:picLocks noChangeAspect="1"/>
          </p:cNvPicPr>
          <p:nvPr/>
        </p:nvPicPr>
        <p:blipFill>
          <a:blip r:embed="rId2"/>
          <a:stretch>
            <a:fillRect/>
          </a:stretch>
        </p:blipFill>
        <p:spPr>
          <a:xfrm>
            <a:off x="3652222" y="1941668"/>
            <a:ext cx="7418549" cy="4636593"/>
          </a:xfrm>
          <a:prstGeom prst="rect">
            <a:avLst/>
          </a:prstGeom>
        </p:spPr>
      </p:pic>
      <p:sp>
        <p:nvSpPr>
          <p:cNvPr id="8" name="Wolk 7">
            <a:extLst>
              <a:ext uri="{FF2B5EF4-FFF2-40B4-BE49-F238E27FC236}">
                <a16:creationId xmlns:a16="http://schemas.microsoft.com/office/drawing/2014/main" id="{E2491316-0BA6-4B54-B064-D1C674075704}"/>
              </a:ext>
            </a:extLst>
          </p:cNvPr>
          <p:cNvSpPr/>
          <p:nvPr/>
        </p:nvSpPr>
        <p:spPr>
          <a:xfrm>
            <a:off x="6673006" y="1941668"/>
            <a:ext cx="1376979" cy="615688"/>
          </a:xfrm>
          <a:prstGeom prst="cloud">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876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01954" y="502711"/>
            <a:ext cx="3443425" cy="5930745"/>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nl-BE" sz="9600" b="1" dirty="0">
                <a:solidFill>
                  <a:srgbClr val="FF0000"/>
                </a:solidFill>
              </a:rPr>
              <a:t>Controle van de ingevulde gegevens.</a:t>
            </a:r>
          </a:p>
          <a:p>
            <a:endParaRPr lang="nl-BE" sz="8000" dirty="0"/>
          </a:p>
          <a:p>
            <a:r>
              <a:rPr lang="nl-BE" sz="8000" b="1" dirty="0"/>
              <a:t>Je krijgt een overzicht zoals op een wedstrijdblad</a:t>
            </a:r>
          </a:p>
          <a:p>
            <a:endParaRPr lang="nl-BE" sz="8000" b="1" dirty="0"/>
          </a:p>
          <a:p>
            <a:r>
              <a:rPr lang="nl-BE" sz="8000" b="1" dirty="0">
                <a:solidFill>
                  <a:srgbClr val="FF0000"/>
                </a:solidFill>
              </a:rPr>
              <a:t>Hier kan de scheidsrechter nu beginnen aan de controle van   het “wedstrijdblad”</a:t>
            </a:r>
          </a:p>
          <a:p>
            <a:endParaRPr lang="nl-BE" sz="8000" b="1" dirty="0"/>
          </a:p>
          <a:p>
            <a:endParaRPr lang="nl-BE" sz="8000" b="1" dirty="0"/>
          </a:p>
          <a:p>
            <a:endParaRPr lang="nl-BE" sz="8000" b="1" dirty="0"/>
          </a:p>
          <a:p>
            <a:r>
              <a:rPr lang="nl-BE" sz="8000" b="1" dirty="0">
                <a:highlight>
                  <a:srgbClr val="00FF00"/>
                </a:highlight>
              </a:rPr>
              <a:t>Tip voor de SR : hou een notaboekje bij de hand want je kan niets afvinken</a:t>
            </a:r>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4" name="Afbeelding 3" descr="Afbeelding met schermafbeelding&#10;&#10;Automatisch gegenereerde beschrijving">
            <a:extLst>
              <a:ext uri="{FF2B5EF4-FFF2-40B4-BE49-F238E27FC236}">
                <a16:creationId xmlns:a16="http://schemas.microsoft.com/office/drawing/2014/main" id="{25677082-8653-466B-B912-3FE8AB726FF9}"/>
              </a:ext>
            </a:extLst>
          </p:cNvPr>
          <p:cNvPicPr>
            <a:picLocks noChangeAspect="1"/>
          </p:cNvPicPr>
          <p:nvPr/>
        </p:nvPicPr>
        <p:blipFill>
          <a:blip r:embed="rId2"/>
          <a:stretch>
            <a:fillRect/>
          </a:stretch>
        </p:blipFill>
        <p:spPr>
          <a:xfrm>
            <a:off x="3951514" y="86354"/>
            <a:ext cx="4017966" cy="6428746"/>
          </a:xfrm>
          <a:prstGeom prst="rect">
            <a:avLst/>
          </a:prstGeom>
        </p:spPr>
      </p:pic>
      <p:pic>
        <p:nvPicPr>
          <p:cNvPr id="6" name="Afbeelding 5" descr="Afbeelding met schermafbeelding&#10;&#10;Automatisch gegenereerde beschrijving">
            <a:extLst>
              <a:ext uri="{FF2B5EF4-FFF2-40B4-BE49-F238E27FC236}">
                <a16:creationId xmlns:a16="http://schemas.microsoft.com/office/drawing/2014/main" id="{0BCBE9F9-0BDD-4EAF-8B77-6FDEBA34F3A1}"/>
              </a:ext>
            </a:extLst>
          </p:cNvPr>
          <p:cNvPicPr>
            <a:picLocks noChangeAspect="1"/>
          </p:cNvPicPr>
          <p:nvPr/>
        </p:nvPicPr>
        <p:blipFill>
          <a:blip r:embed="rId3"/>
          <a:stretch>
            <a:fillRect/>
          </a:stretch>
        </p:blipFill>
        <p:spPr>
          <a:xfrm>
            <a:off x="8231259" y="813062"/>
            <a:ext cx="3639612" cy="5715408"/>
          </a:xfrm>
          <a:prstGeom prst="rect">
            <a:avLst/>
          </a:prstGeom>
        </p:spPr>
      </p:pic>
    </p:spTree>
    <p:extLst>
      <p:ext uri="{BB962C8B-B14F-4D97-AF65-F5344CB8AC3E}">
        <p14:creationId xmlns:p14="http://schemas.microsoft.com/office/powerpoint/2010/main" val="324206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78B3186-0324-435B-9B44-2A964C028516}"/>
              </a:ext>
            </a:extLst>
          </p:cNvPr>
          <p:cNvSpPr/>
          <p:nvPr/>
        </p:nvSpPr>
        <p:spPr>
          <a:xfrm>
            <a:off x="1191987" y="2081894"/>
            <a:ext cx="9323614" cy="2446824"/>
          </a:xfrm>
          <a:prstGeom prst="rect">
            <a:avLst/>
          </a:prstGeom>
        </p:spPr>
        <p:txBody>
          <a:bodyPr wrap="square">
            <a:spAutoFit/>
          </a:bodyPr>
          <a:lstStyle/>
          <a:p>
            <a:pPr algn="ctr"/>
            <a:r>
              <a:rPr lang="nl-BE" sz="5100" dirty="0">
                <a:latin typeface="Rockwell Nova Extra Bold" panose="02060903020205020403" pitchFamily="18" charset="0"/>
              </a:rPr>
              <a:t>Opstarten </a:t>
            </a:r>
          </a:p>
          <a:p>
            <a:pPr algn="ctr"/>
            <a:endParaRPr lang="nl-BE" sz="5100" dirty="0">
              <a:latin typeface="Rockwell Nova Extra Bold" panose="02060903020205020403" pitchFamily="18" charset="0"/>
            </a:endParaRPr>
          </a:p>
          <a:p>
            <a:pPr algn="ctr"/>
            <a:r>
              <a:rPr lang="nl-BE" sz="5100" dirty="0">
                <a:latin typeface="Rockwell Nova Extra Bold" panose="02060903020205020403" pitchFamily="18" charset="0"/>
              </a:rPr>
              <a:t> van de wedstrijd</a:t>
            </a:r>
          </a:p>
        </p:txBody>
      </p:sp>
    </p:spTree>
    <p:extLst>
      <p:ext uri="{BB962C8B-B14F-4D97-AF65-F5344CB8AC3E}">
        <p14:creationId xmlns:p14="http://schemas.microsoft.com/office/powerpoint/2010/main" val="288112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94844" y="848697"/>
            <a:ext cx="5767793" cy="3813003"/>
          </a:xfrm>
          <a:prstGeom prst="rect">
            <a:avLst/>
          </a:prstGeom>
        </p:spPr>
        <p:txBody>
          <a:bodyPr vert="horz" lIns="91440" tIns="45720" rIns="91440" bIns="45720" rtlCol="0">
            <a:normAutofit fontScale="62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4200" b="1" dirty="0"/>
              <a:t>De SR heeft alle administratieve handelingen achter de rug</a:t>
            </a:r>
          </a:p>
          <a:p>
            <a:pPr>
              <a:lnSpc>
                <a:spcPct val="120000"/>
              </a:lnSpc>
              <a:spcBef>
                <a:spcPts val="600"/>
              </a:spcBef>
            </a:pPr>
            <a:endParaRPr lang="nl-BE" sz="4200" b="1" dirty="0"/>
          </a:p>
          <a:p>
            <a:pPr>
              <a:lnSpc>
                <a:spcPct val="120000"/>
              </a:lnSpc>
              <a:spcBef>
                <a:spcPts val="600"/>
              </a:spcBef>
            </a:pPr>
            <a:r>
              <a:rPr lang="nl-BE" sz="4200" b="1" dirty="0"/>
              <a:t>We staan op het terrein klaar om de wedstrijd aan te vangen</a:t>
            </a:r>
          </a:p>
          <a:p>
            <a:pPr>
              <a:lnSpc>
                <a:spcPct val="120000"/>
              </a:lnSpc>
              <a:spcBef>
                <a:spcPts val="600"/>
              </a:spcBef>
            </a:pPr>
            <a:endParaRPr lang="nl-BE" sz="4200" b="1" dirty="0"/>
          </a:p>
          <a:p>
            <a:pPr>
              <a:lnSpc>
                <a:spcPct val="120000"/>
              </a:lnSpc>
              <a:spcBef>
                <a:spcPts val="600"/>
              </a:spcBef>
            </a:pPr>
            <a:r>
              <a:rPr lang="nl-BE" sz="4200" b="1" dirty="0"/>
              <a:t>Klik nu op SETUP FIRST SET</a:t>
            </a:r>
          </a:p>
          <a:p>
            <a:pPr marL="0" indent="0">
              <a:buNone/>
            </a:pPr>
            <a:r>
              <a:rPr lang="nl-BE" dirty="0"/>
              <a:t> </a:t>
            </a:r>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5" name="Afbeelding 4" descr="Afbeelding met schermafbeelding&#10;&#10;Automatisch gegenereerde beschrijving">
            <a:extLst>
              <a:ext uri="{FF2B5EF4-FFF2-40B4-BE49-F238E27FC236}">
                <a16:creationId xmlns:a16="http://schemas.microsoft.com/office/drawing/2014/main" id="{32C011F8-F686-4049-8C8D-8AC35D414695}"/>
              </a:ext>
            </a:extLst>
          </p:cNvPr>
          <p:cNvPicPr>
            <a:picLocks noChangeAspect="1"/>
          </p:cNvPicPr>
          <p:nvPr/>
        </p:nvPicPr>
        <p:blipFill>
          <a:blip r:embed="rId2"/>
          <a:stretch>
            <a:fillRect/>
          </a:stretch>
        </p:blipFill>
        <p:spPr>
          <a:xfrm>
            <a:off x="5641521" y="580413"/>
            <a:ext cx="6199946" cy="4580164"/>
          </a:xfrm>
          <a:prstGeom prst="rect">
            <a:avLst/>
          </a:prstGeom>
        </p:spPr>
      </p:pic>
      <p:sp>
        <p:nvSpPr>
          <p:cNvPr id="7" name="Wolk 6">
            <a:extLst>
              <a:ext uri="{FF2B5EF4-FFF2-40B4-BE49-F238E27FC236}">
                <a16:creationId xmlns:a16="http://schemas.microsoft.com/office/drawing/2014/main" id="{5CAD160D-8404-4276-8EBE-5A7C19F559A7}"/>
              </a:ext>
            </a:extLst>
          </p:cNvPr>
          <p:cNvSpPr/>
          <p:nvPr/>
        </p:nvSpPr>
        <p:spPr>
          <a:xfrm>
            <a:off x="7896490" y="2122152"/>
            <a:ext cx="1690007" cy="633046"/>
          </a:xfrm>
          <a:prstGeom prst="cloud">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35656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rmafbeelding&#10;&#10;Automatisch gegenereerde beschrijving">
            <a:extLst>
              <a:ext uri="{FF2B5EF4-FFF2-40B4-BE49-F238E27FC236}">
                <a16:creationId xmlns:a16="http://schemas.microsoft.com/office/drawing/2014/main" id="{3E3EF221-E56A-4568-A020-315CDADCC14F}"/>
              </a:ext>
            </a:extLst>
          </p:cNvPr>
          <p:cNvPicPr>
            <a:picLocks noChangeAspect="1"/>
          </p:cNvPicPr>
          <p:nvPr/>
        </p:nvPicPr>
        <p:blipFill>
          <a:blip r:embed="rId2"/>
          <a:stretch>
            <a:fillRect/>
          </a:stretch>
        </p:blipFill>
        <p:spPr>
          <a:xfrm>
            <a:off x="4510961" y="848696"/>
            <a:ext cx="7498703" cy="4686689"/>
          </a:xfrm>
          <a:prstGeom prst="rect">
            <a:avLst/>
          </a:prstGeom>
        </p:spPr>
      </p:pic>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94844" y="848697"/>
            <a:ext cx="4673099" cy="4967641"/>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De SR voert de toss uit.</a:t>
            </a:r>
          </a:p>
          <a:p>
            <a:pPr>
              <a:lnSpc>
                <a:spcPct val="120000"/>
              </a:lnSpc>
              <a:spcBef>
                <a:spcPts val="600"/>
              </a:spcBef>
            </a:pPr>
            <a:endParaRPr lang="nl-BE" sz="8000" b="1" dirty="0"/>
          </a:p>
          <a:p>
            <a:pPr>
              <a:lnSpc>
                <a:spcPct val="120000"/>
              </a:lnSpc>
              <a:spcBef>
                <a:spcPts val="600"/>
              </a:spcBef>
            </a:pPr>
            <a:r>
              <a:rPr lang="nl-BE" sz="8000" b="1" dirty="0">
                <a:solidFill>
                  <a:srgbClr val="FF0000"/>
                </a:solidFill>
              </a:rPr>
              <a:t>Opgepast alles wordt bekeken vanuit de functie van de thuisploeg.</a:t>
            </a:r>
          </a:p>
          <a:p>
            <a:pPr marL="0" indent="0">
              <a:buNone/>
            </a:pPr>
            <a:endParaRPr lang="nl-BE" sz="8000" b="1" dirty="0"/>
          </a:p>
          <a:p>
            <a:pPr marL="0" indent="0">
              <a:buNone/>
            </a:pPr>
            <a:endParaRPr lang="nl-BE" sz="8000" b="1" dirty="0"/>
          </a:p>
          <a:p>
            <a:pPr>
              <a:lnSpc>
                <a:spcPct val="120000"/>
              </a:lnSpc>
              <a:spcBef>
                <a:spcPts val="600"/>
              </a:spcBef>
            </a:pPr>
            <a:r>
              <a:rPr lang="nl-BE" sz="8000" b="1" dirty="0"/>
              <a:t>De SR deelt mee aan de markeerder :</a:t>
            </a:r>
          </a:p>
          <a:p>
            <a:pPr>
              <a:lnSpc>
                <a:spcPct val="120000"/>
              </a:lnSpc>
              <a:spcBef>
                <a:spcPts val="600"/>
              </a:spcBef>
            </a:pPr>
            <a:r>
              <a:rPr lang="nl-BE" sz="8000" b="1" dirty="0"/>
              <a:t>	De </a:t>
            </a:r>
            <a:r>
              <a:rPr lang="nl-BE" sz="8000" b="1" dirty="0">
                <a:solidFill>
                  <a:srgbClr val="FF0000"/>
                </a:solidFill>
              </a:rPr>
              <a:t>thuisclub</a:t>
            </a:r>
            <a:r>
              <a:rPr lang="nl-BE" sz="8000" b="1" dirty="0"/>
              <a:t> serveert of 		heeft receptie.</a:t>
            </a:r>
          </a:p>
          <a:p>
            <a:pPr>
              <a:lnSpc>
                <a:spcPct val="120000"/>
              </a:lnSpc>
              <a:spcBef>
                <a:spcPts val="600"/>
              </a:spcBef>
            </a:pPr>
            <a:r>
              <a:rPr lang="nl-BE" sz="8000" b="1" dirty="0"/>
              <a:t>	De </a:t>
            </a:r>
            <a:r>
              <a:rPr lang="nl-BE" sz="8000" b="1" dirty="0">
                <a:solidFill>
                  <a:srgbClr val="FF0000"/>
                </a:solidFill>
              </a:rPr>
              <a:t>thuisclub</a:t>
            </a:r>
            <a:r>
              <a:rPr lang="nl-BE" sz="8000" b="1" dirty="0"/>
              <a:t> start aan kant 		A of kant B</a:t>
            </a:r>
          </a:p>
          <a:p>
            <a:pPr marL="0" indent="0">
              <a:buNone/>
            </a:pPr>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Tree>
    <p:extLst>
      <p:ext uri="{BB962C8B-B14F-4D97-AF65-F5344CB8AC3E}">
        <p14:creationId xmlns:p14="http://schemas.microsoft.com/office/powerpoint/2010/main" val="119132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56795" y="1286477"/>
            <a:ext cx="9560784" cy="4158988"/>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285750" indent="-285750" algn="ctr">
              <a:lnSpc>
                <a:spcPct val="220000"/>
              </a:lnSpc>
              <a:spcAft>
                <a:spcPts val="1200"/>
              </a:spcAft>
              <a:buFontTx/>
              <a:buChar char="-"/>
            </a:pPr>
            <a:r>
              <a:rPr lang="nl-BE" sz="9000" b="1" kern="1900" dirty="0">
                <a:solidFill>
                  <a:srgbClr val="FF0000"/>
                </a:solidFill>
              </a:rPr>
              <a:t>Wat moet er gebeuren als bij de toss een geselecteerde speler nog steeds niet aanwezig is ??</a:t>
            </a:r>
          </a:p>
          <a:p>
            <a:pPr marL="285750" indent="-285750">
              <a:buFontTx/>
              <a:buChar char="-"/>
            </a:pPr>
            <a:endParaRPr lang="nl-BE" sz="5000" b="1" dirty="0"/>
          </a:p>
          <a:p>
            <a:pPr marL="285750" indent="-285750">
              <a:buFontTx/>
              <a:buChar char="-"/>
            </a:pPr>
            <a:endParaRPr lang="nl-BE" sz="5000" b="1" dirty="0"/>
          </a:p>
          <a:p>
            <a:pPr marL="285750" indent="-285750">
              <a:buFontTx/>
              <a:buChar char="-"/>
            </a:pPr>
            <a:endParaRPr lang="nl-BE" sz="5000" b="1" dirty="0"/>
          </a:p>
          <a:p>
            <a:pPr marL="285750" indent="-285750">
              <a:buFontTx/>
              <a:buChar char="-"/>
            </a:pPr>
            <a:endParaRPr lang="nl-BE" sz="5000" b="1" dirty="0"/>
          </a:p>
          <a:p>
            <a:pPr marL="285750" indent="-285750" algn="ctr">
              <a:buFontTx/>
              <a:buChar char="-"/>
            </a:pPr>
            <a:r>
              <a:rPr lang="nl-BE" sz="9600" b="1" dirty="0"/>
              <a:t>De scheidsrechter moet deze speler laten schrappen</a:t>
            </a:r>
          </a:p>
          <a:p>
            <a:pPr marL="742950" lvl="1" indent="-285750" algn="ctr">
              <a:buFontTx/>
              <a:buChar char="-"/>
            </a:pPr>
            <a:r>
              <a:rPr lang="nl-BE" sz="9600" b="1" dirty="0"/>
              <a:t>In Volley Spike = afvinken in het scherm  </a:t>
            </a:r>
          </a:p>
          <a:p>
            <a:pPr marL="742950" lvl="1" indent="-285750" algn="ctr">
              <a:buFontTx/>
              <a:buChar char="-"/>
            </a:pPr>
            <a:r>
              <a:rPr lang="nl-BE" sz="9600" b="1" dirty="0">
                <a:solidFill>
                  <a:srgbClr val="FF0000"/>
                </a:solidFill>
              </a:rPr>
              <a:t>“Administration”</a:t>
            </a:r>
          </a:p>
          <a:p>
            <a:endParaRPr lang="nl-BE" sz="8000" dirty="0"/>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Tree>
    <p:extLst>
      <p:ext uri="{BB962C8B-B14F-4D97-AF65-F5344CB8AC3E}">
        <p14:creationId xmlns:p14="http://schemas.microsoft.com/office/powerpoint/2010/main" val="9080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 calcmode="lin" valueType="num">
                                      <p:cBhvr additive="base">
                                        <p:cTn id="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anim calcmode="lin" valueType="num">
                                      <p:cBhvr additive="base">
                                        <p:cTn id="1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anim calcmode="lin" valueType="num">
                                      <p:cBhvr additive="base">
                                        <p:cTn id="1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56795" y="1286477"/>
            <a:ext cx="5206722" cy="4158988"/>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solidFill>
                  <a:srgbClr val="FF0000"/>
                </a:solidFill>
              </a:rPr>
              <a:t>Het tekenen van het wedstrijdblad door de kapitein en de coaches.</a:t>
            </a:r>
          </a:p>
          <a:p>
            <a:pPr>
              <a:lnSpc>
                <a:spcPct val="120000"/>
              </a:lnSpc>
              <a:spcBef>
                <a:spcPts val="600"/>
              </a:spcBef>
            </a:pPr>
            <a:endParaRPr lang="nl-BE" sz="8000" b="1" dirty="0">
              <a:solidFill>
                <a:srgbClr val="FF0000"/>
              </a:solidFill>
            </a:endParaRPr>
          </a:p>
          <a:p>
            <a:pPr>
              <a:lnSpc>
                <a:spcPct val="120000"/>
              </a:lnSpc>
              <a:spcBef>
                <a:spcPts val="600"/>
              </a:spcBef>
            </a:pPr>
            <a:r>
              <a:rPr lang="nl-BE" sz="8000" b="1" dirty="0"/>
              <a:t>Druk op </a:t>
            </a:r>
            <a:r>
              <a:rPr lang="nl-BE" sz="8000" b="1" dirty="0" err="1"/>
              <a:t>sign</a:t>
            </a:r>
            <a:r>
              <a:rPr lang="nl-BE" sz="8000" b="1" dirty="0"/>
              <a:t> off en </a:t>
            </a:r>
            <a:r>
              <a:rPr lang="nl-BE" sz="8000" b="1" dirty="0" err="1"/>
              <a:t>scroll</a:t>
            </a:r>
            <a:r>
              <a:rPr lang="nl-BE" sz="8000" b="1" dirty="0"/>
              <a:t> naar onder.</a:t>
            </a:r>
          </a:p>
          <a:p>
            <a:endParaRPr lang="nl-BE" sz="8000" b="1" dirty="0"/>
          </a:p>
          <a:p>
            <a:endParaRPr lang="nl-BE" sz="8000" b="1" dirty="0"/>
          </a:p>
          <a:p>
            <a:r>
              <a:rPr lang="nl-BE" sz="8000" b="1" dirty="0"/>
              <a:t>Druk op de voorziene knoppen om de kapiteins en coaches te laten tekenen.</a:t>
            </a:r>
          </a:p>
          <a:p>
            <a:endParaRPr lang="nl-BE" sz="8000" dirty="0"/>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15" name="Afbeelding 14">
            <a:extLst>
              <a:ext uri="{FF2B5EF4-FFF2-40B4-BE49-F238E27FC236}">
                <a16:creationId xmlns:a16="http://schemas.microsoft.com/office/drawing/2014/main" id="{60D42141-8A01-45C0-8BD2-85D8C0ACA318}"/>
              </a:ext>
            </a:extLst>
          </p:cNvPr>
          <p:cNvPicPr/>
          <p:nvPr/>
        </p:nvPicPr>
        <p:blipFill rotWithShape="1">
          <a:blip r:embed="rId2">
            <a:extLst>
              <a:ext uri="{28A0092B-C50C-407E-A947-70E740481C1C}">
                <a14:useLocalDpi xmlns:a14="http://schemas.microsoft.com/office/drawing/2010/main" val="0"/>
              </a:ext>
            </a:extLst>
          </a:blip>
          <a:srcRect l="-1" t="4630" r="-1686" b="68915"/>
          <a:stretch/>
        </p:blipFill>
        <p:spPr bwMode="auto">
          <a:xfrm>
            <a:off x="5900491" y="1763765"/>
            <a:ext cx="5857875" cy="1143000"/>
          </a:xfrm>
          <a:prstGeom prst="rect">
            <a:avLst/>
          </a:prstGeom>
          <a:noFill/>
          <a:ln>
            <a:noFill/>
          </a:ln>
          <a:extLst>
            <a:ext uri="{53640926-AAD7-44D8-BBD7-CCE9431645EC}">
              <a14:shadowObscured xmlns:a14="http://schemas.microsoft.com/office/drawing/2010/main"/>
            </a:ext>
          </a:extLst>
        </p:spPr>
      </p:pic>
      <p:pic>
        <p:nvPicPr>
          <p:cNvPr id="16" name="Afbeelding 15">
            <a:extLst>
              <a:ext uri="{FF2B5EF4-FFF2-40B4-BE49-F238E27FC236}">
                <a16:creationId xmlns:a16="http://schemas.microsoft.com/office/drawing/2014/main" id="{31E7A189-FD85-4A65-9829-71848B07EEEA}"/>
              </a:ext>
            </a:extLst>
          </p:cNvPr>
          <p:cNvPicPr/>
          <p:nvPr/>
        </p:nvPicPr>
        <p:blipFill rotWithShape="1">
          <a:blip r:embed="rId3">
            <a:extLst>
              <a:ext uri="{28A0092B-C50C-407E-A947-70E740481C1C}">
                <a14:useLocalDpi xmlns:a14="http://schemas.microsoft.com/office/drawing/2010/main" val="0"/>
              </a:ext>
            </a:extLst>
          </a:blip>
          <a:srcRect l="827" t="3086"/>
          <a:stretch/>
        </p:blipFill>
        <p:spPr bwMode="auto">
          <a:xfrm>
            <a:off x="5972880" y="1562977"/>
            <a:ext cx="5713095" cy="4187190"/>
          </a:xfrm>
          <a:prstGeom prst="rect">
            <a:avLst/>
          </a:prstGeom>
          <a:noFill/>
          <a:ln>
            <a:noFill/>
          </a:ln>
          <a:extLst>
            <a:ext uri="{53640926-AAD7-44D8-BBD7-CCE9431645EC}">
              <a14:shadowObscured xmlns:a14="http://schemas.microsoft.com/office/drawing/2010/main"/>
            </a:ext>
          </a:extLst>
        </p:spPr>
      </p:pic>
      <p:sp>
        <p:nvSpPr>
          <p:cNvPr id="13" name="Pijl: gebogen 12">
            <a:extLst>
              <a:ext uri="{FF2B5EF4-FFF2-40B4-BE49-F238E27FC236}">
                <a16:creationId xmlns:a16="http://schemas.microsoft.com/office/drawing/2014/main" id="{508295C8-5E62-428D-BE5D-E83CA35D5ECD}"/>
              </a:ext>
            </a:extLst>
          </p:cNvPr>
          <p:cNvSpPr/>
          <p:nvPr/>
        </p:nvSpPr>
        <p:spPr>
          <a:xfrm flipV="1">
            <a:off x="2628305" y="4033156"/>
            <a:ext cx="3063173" cy="1156614"/>
          </a:xfrm>
          <a:prstGeom prst="bentArrow">
            <a:avLst>
              <a:gd name="adj1" fmla="val 16244"/>
              <a:gd name="adj2" fmla="val 1898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4145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56796" y="1286478"/>
            <a:ext cx="4322144" cy="2498942"/>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solidFill>
                  <a:srgbClr val="FF0000"/>
                </a:solidFill>
              </a:rPr>
              <a:t>Het tekenen van het wedstrijdblad door de kapitein en de coaches</a:t>
            </a:r>
            <a:r>
              <a:rPr lang="nl-BE" sz="8000" b="1" dirty="0"/>
              <a:t>.</a:t>
            </a:r>
          </a:p>
          <a:p>
            <a:pPr>
              <a:lnSpc>
                <a:spcPct val="120000"/>
              </a:lnSpc>
              <a:spcBef>
                <a:spcPts val="600"/>
              </a:spcBef>
            </a:pPr>
            <a:endParaRPr lang="nl-BE" sz="8000" b="1" dirty="0"/>
          </a:p>
          <a:p>
            <a:r>
              <a:rPr lang="nl-BE" sz="8000" b="1" dirty="0"/>
              <a:t>Het tekenen gebeurt zoals een koerierdienst een pakje komt afgeven.</a:t>
            </a:r>
          </a:p>
          <a:p>
            <a:endParaRPr lang="nl-BE" sz="8000" dirty="0"/>
          </a:p>
          <a:p>
            <a:endParaRPr lang="nl-BE" sz="8000" dirty="0"/>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4" name="Afbeelding 3" descr="Afbeelding met schermafbeelding&#10;&#10;Automatisch gegenereerde beschrijving">
            <a:extLst>
              <a:ext uri="{FF2B5EF4-FFF2-40B4-BE49-F238E27FC236}">
                <a16:creationId xmlns:a16="http://schemas.microsoft.com/office/drawing/2014/main" id="{6F70B0AD-9CA0-4BEE-9DB8-64355B0D417F}"/>
              </a:ext>
            </a:extLst>
          </p:cNvPr>
          <p:cNvPicPr>
            <a:picLocks noChangeAspect="1"/>
          </p:cNvPicPr>
          <p:nvPr/>
        </p:nvPicPr>
        <p:blipFill>
          <a:blip r:embed="rId2"/>
          <a:stretch>
            <a:fillRect/>
          </a:stretch>
        </p:blipFill>
        <p:spPr>
          <a:xfrm>
            <a:off x="4802102" y="1531519"/>
            <a:ext cx="6654381" cy="4158988"/>
          </a:xfrm>
          <a:prstGeom prst="rect">
            <a:avLst/>
          </a:prstGeom>
        </p:spPr>
      </p:pic>
    </p:spTree>
    <p:extLst>
      <p:ext uri="{BB962C8B-B14F-4D97-AF65-F5344CB8AC3E}">
        <p14:creationId xmlns:p14="http://schemas.microsoft.com/office/powerpoint/2010/main" val="167866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D3EEDDB-837C-4ADD-B283-4066B8A7605E}"/>
              </a:ext>
            </a:extLst>
          </p:cNvPr>
          <p:cNvSpPr/>
          <p:nvPr/>
        </p:nvSpPr>
        <p:spPr>
          <a:xfrm>
            <a:off x="2688771" y="2093757"/>
            <a:ext cx="6096000" cy="2446824"/>
          </a:xfrm>
          <a:prstGeom prst="rect">
            <a:avLst/>
          </a:prstGeom>
        </p:spPr>
        <p:txBody>
          <a:bodyPr>
            <a:spAutoFit/>
          </a:bodyPr>
          <a:lstStyle/>
          <a:p>
            <a:pPr algn="ctr"/>
            <a:r>
              <a:rPr lang="nl-BE" sz="5100" dirty="0">
                <a:latin typeface="Rockwell Nova Extra Bold" panose="02060903020205020403" pitchFamily="18" charset="0"/>
              </a:rPr>
              <a:t>Aanvang</a:t>
            </a:r>
          </a:p>
          <a:p>
            <a:pPr algn="ctr"/>
            <a:endParaRPr lang="nl-BE" sz="5100" dirty="0">
              <a:latin typeface="Rockwell Nova Extra Bold" panose="02060903020205020403" pitchFamily="18" charset="0"/>
            </a:endParaRPr>
          </a:p>
          <a:p>
            <a:pPr algn="ctr"/>
            <a:r>
              <a:rPr lang="nl-BE" sz="5100" dirty="0">
                <a:latin typeface="Rockwell Nova Extra Bold" panose="02060903020205020403" pitchFamily="18" charset="0"/>
              </a:rPr>
              <a:t>Set  1</a:t>
            </a:r>
          </a:p>
        </p:txBody>
      </p:sp>
    </p:spTree>
    <p:extLst>
      <p:ext uri="{BB962C8B-B14F-4D97-AF65-F5344CB8AC3E}">
        <p14:creationId xmlns:p14="http://schemas.microsoft.com/office/powerpoint/2010/main" val="248368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335290" y="1041662"/>
            <a:ext cx="4915847" cy="2297531"/>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Na het tekenen is het tijd om de opstelling van de beide teams in te geven. (Opstellingsbriefjes)</a:t>
            </a:r>
          </a:p>
          <a:p>
            <a:pPr>
              <a:lnSpc>
                <a:spcPct val="120000"/>
              </a:lnSpc>
              <a:spcBef>
                <a:spcPts val="600"/>
              </a:spcBef>
            </a:pPr>
            <a:endParaRPr lang="nl-BE" sz="8000" b="1" dirty="0"/>
          </a:p>
          <a:p>
            <a:pPr>
              <a:lnSpc>
                <a:spcPct val="120000"/>
              </a:lnSpc>
              <a:spcBef>
                <a:spcPts val="600"/>
              </a:spcBef>
            </a:pPr>
            <a:r>
              <a:rPr lang="nl-BE" sz="8000" b="1" dirty="0"/>
              <a:t>Klik hiervoor op het desbetreffende team.</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15" name="Afbeelding 14" descr="Afbeelding met schermafbeelding&#10;&#10;Automatisch gegenereerde beschrijving">
            <a:extLst>
              <a:ext uri="{FF2B5EF4-FFF2-40B4-BE49-F238E27FC236}">
                <a16:creationId xmlns:a16="http://schemas.microsoft.com/office/drawing/2014/main" id="{61FCA83C-382D-41E4-A5D1-A07C6FC33D0E}"/>
              </a:ext>
            </a:extLst>
          </p:cNvPr>
          <p:cNvPicPr>
            <a:picLocks noChangeAspect="1"/>
          </p:cNvPicPr>
          <p:nvPr/>
        </p:nvPicPr>
        <p:blipFill>
          <a:blip r:embed="rId2"/>
          <a:stretch>
            <a:fillRect/>
          </a:stretch>
        </p:blipFill>
        <p:spPr>
          <a:xfrm>
            <a:off x="5103985" y="1760119"/>
            <a:ext cx="6654381" cy="4158988"/>
          </a:xfrm>
          <a:prstGeom prst="rect">
            <a:avLst/>
          </a:prstGeom>
        </p:spPr>
      </p:pic>
    </p:spTree>
    <p:extLst>
      <p:ext uri="{BB962C8B-B14F-4D97-AF65-F5344CB8AC3E}">
        <p14:creationId xmlns:p14="http://schemas.microsoft.com/office/powerpoint/2010/main" val="206478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6E6D3E3-D62A-4D3B-B9A5-1A75DEA030D6}"/>
              </a:ext>
            </a:extLst>
          </p:cNvPr>
          <p:cNvSpPr txBox="1"/>
          <p:nvPr/>
        </p:nvSpPr>
        <p:spPr>
          <a:xfrm>
            <a:off x="1379765" y="1175657"/>
            <a:ext cx="9527722" cy="4057650"/>
          </a:xfrm>
          <a:prstGeom prst="rect">
            <a:avLst/>
          </a:prstGeom>
        </p:spPr>
        <p:txBody>
          <a:bodyPr vert="horz" wrap="square" lIns="91440" tIns="45720" rIns="91440" bIns="45720" rtlCol="0">
            <a:normAutofit fontScale="85000" lnSpcReduction="10000"/>
          </a:bodyPr>
          <a:lstStyle/>
          <a:p>
            <a:pPr algn="ctr"/>
            <a:r>
              <a:rPr lang="nl-BE" sz="6000" dirty="0">
                <a:latin typeface="Rockwell Nova Extra Bold" panose="02060903020205020403" pitchFamily="18" charset="0"/>
              </a:rPr>
              <a:t>Klaarmaken</a:t>
            </a:r>
          </a:p>
          <a:p>
            <a:pPr algn="ctr"/>
            <a:r>
              <a:rPr lang="nl-BE" sz="6000" dirty="0">
                <a:latin typeface="Rockwell Nova Extra Bold" panose="02060903020205020403" pitchFamily="18" charset="0"/>
              </a:rPr>
              <a:t> </a:t>
            </a:r>
          </a:p>
          <a:p>
            <a:pPr algn="ctr"/>
            <a:r>
              <a:rPr lang="nl-BE" sz="6000" dirty="0">
                <a:latin typeface="Rockwell Nova Extra Bold" panose="02060903020205020403" pitchFamily="18" charset="0"/>
              </a:rPr>
              <a:t>tablet voor markeren </a:t>
            </a:r>
          </a:p>
          <a:p>
            <a:pPr algn="ctr"/>
            <a:endParaRPr lang="nl-BE" sz="6000" dirty="0">
              <a:latin typeface="Rockwell Nova Extra Bold" panose="02060903020205020403" pitchFamily="18" charset="0"/>
            </a:endParaRPr>
          </a:p>
          <a:p>
            <a:pPr algn="ctr"/>
            <a:r>
              <a:rPr lang="nl-BE" sz="6000" dirty="0">
                <a:latin typeface="Rockwell Nova Extra Bold" panose="02060903020205020403" pitchFamily="18" charset="0"/>
              </a:rPr>
              <a:t> van een wedstrijd</a:t>
            </a:r>
          </a:p>
          <a:p>
            <a:pPr algn="l"/>
            <a:endParaRPr lang="nl-BE" sz="4300" dirty="0">
              <a:latin typeface="Rockwell" panose="02060603020205020403" pitchFamily="18" charset="0"/>
            </a:endParaRPr>
          </a:p>
        </p:txBody>
      </p:sp>
    </p:spTree>
    <p:extLst>
      <p:ext uri="{BB962C8B-B14F-4D97-AF65-F5344CB8AC3E}">
        <p14:creationId xmlns:p14="http://schemas.microsoft.com/office/powerpoint/2010/main" val="386579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546987" y="739229"/>
            <a:ext cx="5216999" cy="3538616"/>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Mogelijkheid om de nummers manueel in te brengen door op ieder vakje een nummer in te geven</a:t>
            </a:r>
          </a:p>
          <a:p>
            <a:pPr>
              <a:lnSpc>
                <a:spcPct val="120000"/>
              </a:lnSpc>
              <a:spcBef>
                <a:spcPts val="600"/>
              </a:spcBef>
            </a:pPr>
            <a:endParaRPr lang="nl-BE" sz="8000" b="1" dirty="0"/>
          </a:p>
          <a:p>
            <a:pPr>
              <a:lnSpc>
                <a:spcPct val="120000"/>
              </a:lnSpc>
              <a:spcBef>
                <a:spcPts val="600"/>
              </a:spcBef>
            </a:pPr>
            <a:r>
              <a:rPr lang="nl-BE" sz="8000" b="1" dirty="0"/>
              <a:t>Een betere manier is via QUICK PICK</a:t>
            </a:r>
          </a:p>
          <a:p>
            <a:endParaRPr lang="nl-BE" b="1"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5" name="Afbeelding 4" descr="Afbeelding met schermafbeelding&#10;&#10;Automatisch gegenereerde beschrijving">
            <a:extLst>
              <a:ext uri="{FF2B5EF4-FFF2-40B4-BE49-F238E27FC236}">
                <a16:creationId xmlns:a16="http://schemas.microsoft.com/office/drawing/2014/main" id="{EB3E019B-57E7-42BA-B259-25E87020BCC8}"/>
              </a:ext>
            </a:extLst>
          </p:cNvPr>
          <p:cNvPicPr>
            <a:picLocks noChangeAspect="1"/>
          </p:cNvPicPr>
          <p:nvPr/>
        </p:nvPicPr>
        <p:blipFill>
          <a:blip r:embed="rId2"/>
          <a:stretch>
            <a:fillRect/>
          </a:stretch>
        </p:blipFill>
        <p:spPr>
          <a:xfrm>
            <a:off x="4215542" y="2646817"/>
            <a:ext cx="6585857" cy="4116161"/>
          </a:xfrm>
          <a:prstGeom prst="rect">
            <a:avLst/>
          </a:prstGeom>
        </p:spPr>
      </p:pic>
      <p:sp>
        <p:nvSpPr>
          <p:cNvPr id="7" name="Pijl: gebogen 6">
            <a:extLst>
              <a:ext uri="{FF2B5EF4-FFF2-40B4-BE49-F238E27FC236}">
                <a16:creationId xmlns:a16="http://schemas.microsoft.com/office/drawing/2014/main" id="{2BF1E4A6-2EC1-4094-B8CB-7D430464BE9C}"/>
              </a:ext>
            </a:extLst>
          </p:cNvPr>
          <p:cNvSpPr/>
          <p:nvPr/>
        </p:nvSpPr>
        <p:spPr>
          <a:xfrm rot="5400000">
            <a:off x="6216654" y="1807943"/>
            <a:ext cx="1034094" cy="1816139"/>
          </a:xfrm>
          <a:prstGeom prst="bentArrow">
            <a:avLst>
              <a:gd name="adj1" fmla="val 10263"/>
              <a:gd name="adj2" fmla="val 1438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49009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554768" y="1331811"/>
            <a:ext cx="4741120" cy="3228373"/>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Als je op Quick Pick klikt :</a:t>
            </a:r>
          </a:p>
          <a:p>
            <a:pPr lvl="1">
              <a:lnSpc>
                <a:spcPct val="120000"/>
              </a:lnSpc>
              <a:spcBef>
                <a:spcPts val="600"/>
              </a:spcBef>
            </a:pPr>
            <a:r>
              <a:rPr lang="nl-BE" sz="7800" b="1" dirty="0"/>
              <a:t>krijg je een lijst van de spelers</a:t>
            </a:r>
          </a:p>
          <a:p>
            <a:pPr lvl="1">
              <a:lnSpc>
                <a:spcPct val="120000"/>
              </a:lnSpc>
              <a:spcBef>
                <a:spcPts val="600"/>
              </a:spcBef>
            </a:pPr>
            <a:r>
              <a:rPr lang="nl-BE" sz="7800" b="1" dirty="0"/>
              <a:t>selecteer je de spelers in volgorde van posities 1 tot 6</a:t>
            </a:r>
          </a:p>
          <a:p>
            <a:pPr>
              <a:lnSpc>
                <a:spcPct val="120000"/>
              </a:lnSpc>
              <a:spcBef>
                <a:spcPts val="600"/>
              </a:spcBef>
            </a:pPr>
            <a:endParaRPr lang="nl-BE" sz="8000" b="1" dirty="0"/>
          </a:p>
          <a:p>
            <a:pPr>
              <a:lnSpc>
                <a:spcPct val="120000"/>
              </a:lnSpc>
              <a:spcBef>
                <a:spcPts val="600"/>
              </a:spcBef>
            </a:pPr>
            <a:r>
              <a:rPr lang="nl-BE" sz="8000" b="1" dirty="0"/>
              <a:t>Het vak verdwijnt zodra er 6 spelers zijn geselecteerd</a:t>
            </a:r>
          </a:p>
          <a:p>
            <a:pPr>
              <a:lnSpc>
                <a:spcPct val="120000"/>
              </a:lnSpc>
              <a:spcBef>
                <a:spcPts val="600"/>
              </a:spcBef>
            </a:pPr>
            <a:endParaRPr lang="nl-BE" sz="8000" dirty="0"/>
          </a:p>
          <a:p>
            <a:endParaRPr lang="nl-BE" dirty="0"/>
          </a:p>
          <a:p>
            <a:endParaRPr lang="nl-BE" dirty="0"/>
          </a:p>
        </p:txBody>
      </p:sp>
      <p:pic>
        <p:nvPicPr>
          <p:cNvPr id="3" name="Afbeelding 2">
            <a:extLst>
              <a:ext uri="{FF2B5EF4-FFF2-40B4-BE49-F238E27FC236}">
                <a16:creationId xmlns:a16="http://schemas.microsoft.com/office/drawing/2014/main" id="{2630D0E5-73C1-4FF6-9A87-48DAD96691E2}"/>
              </a:ext>
            </a:extLst>
          </p:cNvPr>
          <p:cNvPicPr>
            <a:picLocks noChangeAspect="1"/>
          </p:cNvPicPr>
          <p:nvPr/>
        </p:nvPicPr>
        <p:blipFill>
          <a:blip r:embed="rId2"/>
          <a:stretch>
            <a:fillRect/>
          </a:stretch>
        </p:blipFill>
        <p:spPr>
          <a:xfrm>
            <a:off x="6343649" y="661306"/>
            <a:ext cx="3691909" cy="6068043"/>
          </a:xfrm>
          <a:prstGeom prst="rect">
            <a:avLst/>
          </a:prstGeom>
        </p:spPr>
      </p:pic>
    </p:spTree>
    <p:extLst>
      <p:ext uri="{BB962C8B-B14F-4D97-AF65-F5344CB8AC3E}">
        <p14:creationId xmlns:p14="http://schemas.microsoft.com/office/powerpoint/2010/main" val="178754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33634" y="759579"/>
            <a:ext cx="4458105" cy="1232507"/>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Wanneer er geen veldkapitein is, krijg je na het op OK klikken een melding</a:t>
            </a:r>
          </a:p>
          <a:p>
            <a:endParaRPr lang="nl-BE" sz="8000" dirty="0"/>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5" name="Tekstvak 14">
            <a:extLst>
              <a:ext uri="{FF2B5EF4-FFF2-40B4-BE49-F238E27FC236}">
                <a16:creationId xmlns:a16="http://schemas.microsoft.com/office/drawing/2014/main" id="{AEA51E50-770F-404C-8423-84D5027072C0}"/>
              </a:ext>
            </a:extLst>
          </p:cNvPr>
          <p:cNvSpPr txBox="1"/>
          <p:nvPr/>
        </p:nvSpPr>
        <p:spPr>
          <a:xfrm>
            <a:off x="1265464" y="4865914"/>
            <a:ext cx="2849336" cy="1232507"/>
          </a:xfrm>
          <a:prstGeom prst="rect">
            <a:avLst/>
          </a:prstGeom>
        </p:spPr>
        <p:txBody>
          <a:bodyPr vert="horz" wrap="square" lIns="91440" tIns="45720" rIns="91440" bIns="45720" rtlCol="0">
            <a:normAutofit/>
          </a:bodyPr>
          <a:lstStyle/>
          <a:p>
            <a:pPr algn="l"/>
            <a:endParaRPr lang="nl-BE" sz="4300" dirty="0">
              <a:latin typeface="Rockwell" panose="02060603020205020403" pitchFamily="18" charset="0"/>
            </a:endParaRPr>
          </a:p>
        </p:txBody>
      </p:sp>
      <p:sp>
        <p:nvSpPr>
          <p:cNvPr id="16" name="Rechthoek 15">
            <a:extLst>
              <a:ext uri="{FF2B5EF4-FFF2-40B4-BE49-F238E27FC236}">
                <a16:creationId xmlns:a16="http://schemas.microsoft.com/office/drawing/2014/main" id="{2CCB5079-EADC-49E0-AC30-A0C0832C31E1}"/>
              </a:ext>
            </a:extLst>
          </p:cNvPr>
          <p:cNvSpPr/>
          <p:nvPr/>
        </p:nvSpPr>
        <p:spPr>
          <a:xfrm>
            <a:off x="655864" y="5268327"/>
            <a:ext cx="4642757" cy="1060355"/>
          </a:xfrm>
          <a:prstGeom prst="rect">
            <a:avLst/>
          </a:prstGeom>
        </p:spPr>
        <p:txBody>
          <a:bodyPr wrap="square">
            <a:spAutoFit/>
          </a:bodyPr>
          <a:lstStyle/>
          <a:p>
            <a:pPr>
              <a:lnSpc>
                <a:spcPct val="120000"/>
              </a:lnSpc>
              <a:spcBef>
                <a:spcPts val="600"/>
              </a:spcBef>
            </a:pPr>
            <a:r>
              <a:rPr lang="nl-BE" b="1" dirty="0"/>
              <a:t>Er wordt gevraagd wie de veldkapitein is en deze kan je kiezen uit de lijst van de basisspelers</a:t>
            </a:r>
          </a:p>
        </p:txBody>
      </p:sp>
      <p:pic>
        <p:nvPicPr>
          <p:cNvPr id="19" name="Afbeelding 18" descr="Afbeelding met schermafbeelding&#10;&#10;Automatisch gegenereerde beschrijving">
            <a:extLst>
              <a:ext uri="{FF2B5EF4-FFF2-40B4-BE49-F238E27FC236}">
                <a16:creationId xmlns:a16="http://schemas.microsoft.com/office/drawing/2014/main" id="{2A5B7B7B-F2EE-44F3-BC98-241948E0EDE1}"/>
              </a:ext>
            </a:extLst>
          </p:cNvPr>
          <p:cNvPicPr>
            <a:picLocks noChangeAspect="1"/>
          </p:cNvPicPr>
          <p:nvPr/>
        </p:nvPicPr>
        <p:blipFill>
          <a:blip r:embed="rId2"/>
          <a:stretch>
            <a:fillRect/>
          </a:stretch>
        </p:blipFill>
        <p:spPr>
          <a:xfrm>
            <a:off x="6076285" y="417933"/>
            <a:ext cx="4898571" cy="3061607"/>
          </a:xfrm>
          <a:prstGeom prst="rect">
            <a:avLst/>
          </a:prstGeom>
        </p:spPr>
      </p:pic>
      <p:pic>
        <p:nvPicPr>
          <p:cNvPr id="21" name="Afbeelding 20" descr="Afbeelding met schermafbeelding&#10;&#10;Automatisch gegenereerde beschrijving">
            <a:extLst>
              <a:ext uri="{FF2B5EF4-FFF2-40B4-BE49-F238E27FC236}">
                <a16:creationId xmlns:a16="http://schemas.microsoft.com/office/drawing/2014/main" id="{8FBB36D2-ACD6-4266-A881-B43B250A5E53}"/>
              </a:ext>
            </a:extLst>
          </p:cNvPr>
          <p:cNvPicPr>
            <a:picLocks noChangeAspect="1"/>
          </p:cNvPicPr>
          <p:nvPr/>
        </p:nvPicPr>
        <p:blipFill>
          <a:blip r:embed="rId3"/>
          <a:stretch>
            <a:fillRect/>
          </a:stretch>
        </p:blipFill>
        <p:spPr>
          <a:xfrm>
            <a:off x="6076285" y="3669846"/>
            <a:ext cx="4898571" cy="3061607"/>
          </a:xfrm>
          <a:prstGeom prst="rect">
            <a:avLst/>
          </a:prstGeom>
        </p:spPr>
      </p:pic>
      <p:pic>
        <p:nvPicPr>
          <p:cNvPr id="3" name="Afbeelding 2" descr="Afbeelding met schermafbeelding&#10;&#10;Automatisch gegenereerde beschrijving">
            <a:extLst>
              <a:ext uri="{FF2B5EF4-FFF2-40B4-BE49-F238E27FC236}">
                <a16:creationId xmlns:a16="http://schemas.microsoft.com/office/drawing/2014/main" id="{BA3671BC-8E6B-41ED-AC67-EA7DA8D844A7}"/>
              </a:ext>
            </a:extLst>
          </p:cNvPr>
          <p:cNvPicPr>
            <a:picLocks noChangeAspect="1"/>
          </p:cNvPicPr>
          <p:nvPr/>
        </p:nvPicPr>
        <p:blipFill>
          <a:blip r:embed="rId4"/>
          <a:stretch>
            <a:fillRect/>
          </a:stretch>
        </p:blipFill>
        <p:spPr>
          <a:xfrm>
            <a:off x="655864" y="2023364"/>
            <a:ext cx="4533900" cy="2833688"/>
          </a:xfrm>
          <a:prstGeom prst="rect">
            <a:avLst/>
          </a:prstGeom>
        </p:spPr>
      </p:pic>
    </p:spTree>
    <p:extLst>
      <p:ext uri="{BB962C8B-B14F-4D97-AF65-F5344CB8AC3E}">
        <p14:creationId xmlns:p14="http://schemas.microsoft.com/office/powerpoint/2010/main" val="428222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09170" y="883577"/>
            <a:ext cx="4481237" cy="5435579"/>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Wanneer je beide teams hebt ingegeven wordt nogmaals een bevestiging gevraagd.</a:t>
            </a:r>
          </a:p>
          <a:p>
            <a:pPr>
              <a:lnSpc>
                <a:spcPct val="120000"/>
              </a:lnSpc>
              <a:spcBef>
                <a:spcPts val="600"/>
              </a:spcBef>
            </a:pPr>
            <a:r>
              <a:rPr lang="nl-BE" sz="8000" b="1" u="sng" dirty="0"/>
              <a:t>Als je een fout vaststelt </a:t>
            </a:r>
            <a:r>
              <a:rPr lang="nl-BE" sz="8000" dirty="0"/>
              <a:t>druk je op </a:t>
            </a:r>
            <a:r>
              <a:rPr lang="nl-BE" sz="8000" dirty="0" err="1"/>
              <a:t>Undo</a:t>
            </a:r>
            <a:endParaRPr lang="nl-BE" sz="8000" dirty="0"/>
          </a:p>
          <a:p>
            <a:pPr>
              <a:lnSpc>
                <a:spcPct val="120000"/>
              </a:lnSpc>
              <a:spcBef>
                <a:spcPts val="600"/>
              </a:spcBef>
            </a:pPr>
            <a:r>
              <a:rPr lang="nl-BE" sz="8000" b="1" u="sng" dirty="0"/>
              <a:t>Indien je zeker bent</a:t>
            </a:r>
            <a:r>
              <a:rPr lang="nl-BE" sz="8000" dirty="0"/>
              <a:t> druk dan op </a:t>
            </a:r>
            <a:r>
              <a:rPr lang="nl-BE" sz="8000" dirty="0" err="1"/>
              <a:t>Confirm</a:t>
            </a:r>
            <a:endParaRPr lang="nl-BE" sz="8000" dirty="0"/>
          </a:p>
          <a:p>
            <a:pPr>
              <a:lnSpc>
                <a:spcPct val="120000"/>
              </a:lnSpc>
              <a:spcBef>
                <a:spcPts val="600"/>
              </a:spcBef>
            </a:pPr>
            <a:endParaRPr lang="nl-BE" sz="8000" dirty="0"/>
          </a:p>
          <a:p>
            <a:pPr>
              <a:lnSpc>
                <a:spcPct val="120000"/>
              </a:lnSpc>
              <a:spcBef>
                <a:spcPts val="600"/>
              </a:spcBef>
            </a:pPr>
            <a:endParaRPr lang="nl-BE" sz="8000" dirty="0"/>
          </a:p>
          <a:p>
            <a:pPr>
              <a:lnSpc>
                <a:spcPct val="120000"/>
              </a:lnSpc>
              <a:spcBef>
                <a:spcPts val="600"/>
              </a:spcBef>
            </a:pPr>
            <a:r>
              <a:rPr lang="nl-BE" sz="8000" b="1" dirty="0"/>
              <a:t>Je komt terug in het hoofdscherm en je ziet nu in plaats van SETUP FIRST SET , SCORE SET 1 staan.</a:t>
            </a:r>
          </a:p>
          <a:p>
            <a:pPr>
              <a:lnSpc>
                <a:spcPct val="120000"/>
              </a:lnSpc>
              <a:spcBef>
                <a:spcPts val="600"/>
              </a:spcBef>
            </a:pPr>
            <a:endParaRPr lang="nl-BE" sz="8000" b="1" dirty="0"/>
          </a:p>
          <a:p>
            <a:pPr>
              <a:lnSpc>
                <a:spcPct val="120000"/>
              </a:lnSpc>
              <a:spcBef>
                <a:spcPts val="600"/>
              </a:spcBef>
            </a:pPr>
            <a:r>
              <a:rPr lang="nl-BE" sz="8000" b="1" dirty="0"/>
              <a:t>Klik op SCORE SET 1</a:t>
            </a:r>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8" name="Afbeelding 7" descr="Afbeelding met schermafbeelding&#10;&#10;Automatisch gegenereerde beschrijving">
            <a:extLst>
              <a:ext uri="{FF2B5EF4-FFF2-40B4-BE49-F238E27FC236}">
                <a16:creationId xmlns:a16="http://schemas.microsoft.com/office/drawing/2014/main" id="{4A6DFBDF-A20E-446D-A88F-7A4A3D804A56}"/>
              </a:ext>
            </a:extLst>
          </p:cNvPr>
          <p:cNvPicPr>
            <a:picLocks noChangeAspect="1"/>
          </p:cNvPicPr>
          <p:nvPr/>
        </p:nvPicPr>
        <p:blipFill>
          <a:blip r:embed="rId2"/>
          <a:stretch>
            <a:fillRect/>
          </a:stretch>
        </p:blipFill>
        <p:spPr>
          <a:xfrm>
            <a:off x="4716378" y="648855"/>
            <a:ext cx="6757087" cy="2169658"/>
          </a:xfrm>
          <a:prstGeom prst="rect">
            <a:avLst/>
          </a:prstGeom>
        </p:spPr>
      </p:pic>
      <p:pic>
        <p:nvPicPr>
          <p:cNvPr id="18" name="Afbeelding 17" descr="Afbeelding met schermafbeelding&#10;&#10;Automatisch gegenereerde beschrijving">
            <a:extLst>
              <a:ext uri="{FF2B5EF4-FFF2-40B4-BE49-F238E27FC236}">
                <a16:creationId xmlns:a16="http://schemas.microsoft.com/office/drawing/2014/main" id="{A87BE006-DA80-47B0-B902-B9CCC6FEDE5A}"/>
              </a:ext>
            </a:extLst>
          </p:cNvPr>
          <p:cNvPicPr>
            <a:picLocks noChangeAspect="1"/>
          </p:cNvPicPr>
          <p:nvPr/>
        </p:nvPicPr>
        <p:blipFill>
          <a:blip r:embed="rId3"/>
          <a:stretch>
            <a:fillRect/>
          </a:stretch>
        </p:blipFill>
        <p:spPr>
          <a:xfrm>
            <a:off x="4982723" y="2934585"/>
            <a:ext cx="6224396" cy="3890248"/>
          </a:xfrm>
          <a:prstGeom prst="rect">
            <a:avLst/>
          </a:prstGeom>
        </p:spPr>
      </p:pic>
      <p:sp>
        <p:nvSpPr>
          <p:cNvPr id="19" name="Pijl: rechts 18">
            <a:extLst>
              <a:ext uri="{FF2B5EF4-FFF2-40B4-BE49-F238E27FC236}">
                <a16:creationId xmlns:a16="http://schemas.microsoft.com/office/drawing/2014/main" id="{BD5EA574-CDDB-462D-8808-8012875BF731}"/>
              </a:ext>
            </a:extLst>
          </p:cNvPr>
          <p:cNvSpPr/>
          <p:nvPr/>
        </p:nvSpPr>
        <p:spPr>
          <a:xfrm rot="21299724">
            <a:off x="4480998" y="4358809"/>
            <a:ext cx="3064891" cy="26779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0912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9"/>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873174" y="606331"/>
            <a:ext cx="7315605" cy="623966"/>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Men krijgt het volgende scherm te zien.</a:t>
            </a:r>
          </a:p>
          <a:p>
            <a:pPr>
              <a:lnSpc>
                <a:spcPct val="120000"/>
              </a:lnSpc>
              <a:spcBef>
                <a:spcPts val="600"/>
              </a:spcBef>
            </a:pPr>
            <a:endParaRPr lang="nl-BE" sz="8000" dirty="0"/>
          </a:p>
          <a:p>
            <a:pPr>
              <a:lnSpc>
                <a:spcPct val="120000"/>
              </a:lnSpc>
              <a:spcBef>
                <a:spcPts val="600"/>
              </a:spcBef>
            </a:pPr>
            <a:endParaRPr lang="nl-BE" sz="8000" dirty="0"/>
          </a:p>
          <a:p>
            <a:endParaRPr lang="nl-BE" sz="8000" dirty="0"/>
          </a:p>
          <a:p>
            <a:endParaRPr lang="nl-BE" sz="8000" dirty="0"/>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4" name="Afbeelding 3" descr="Afbeelding met binnen&#10;&#10;Automatisch gegenereerde beschrijving">
            <a:extLst>
              <a:ext uri="{FF2B5EF4-FFF2-40B4-BE49-F238E27FC236}">
                <a16:creationId xmlns:a16="http://schemas.microsoft.com/office/drawing/2014/main" id="{D19F61DD-D2B2-4067-928C-324E32BA29C9}"/>
              </a:ext>
            </a:extLst>
          </p:cNvPr>
          <p:cNvPicPr>
            <a:picLocks noChangeAspect="1"/>
          </p:cNvPicPr>
          <p:nvPr/>
        </p:nvPicPr>
        <p:blipFill>
          <a:blip r:embed="rId2"/>
          <a:stretch>
            <a:fillRect/>
          </a:stretch>
        </p:blipFill>
        <p:spPr>
          <a:xfrm>
            <a:off x="1618706" y="1173147"/>
            <a:ext cx="8741773" cy="5463608"/>
          </a:xfrm>
          <a:prstGeom prst="rect">
            <a:avLst/>
          </a:prstGeom>
        </p:spPr>
      </p:pic>
    </p:spTree>
    <p:extLst>
      <p:ext uri="{BB962C8B-B14F-4D97-AF65-F5344CB8AC3E}">
        <p14:creationId xmlns:p14="http://schemas.microsoft.com/office/powerpoint/2010/main" val="2089679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66108" y="116720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290168" y="1419445"/>
            <a:ext cx="4915847" cy="5226284"/>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De ploegen staan in opstelling zoals ze voor de markeerder staan.</a:t>
            </a:r>
          </a:p>
          <a:p>
            <a:pPr>
              <a:lnSpc>
                <a:spcPct val="120000"/>
              </a:lnSpc>
              <a:spcBef>
                <a:spcPts val="600"/>
              </a:spcBef>
            </a:pPr>
            <a:r>
              <a:rPr lang="nl-BE" sz="8000" b="1" dirty="0"/>
              <a:t>Opslag is voor ploeg A (</a:t>
            </a:r>
            <a:r>
              <a:rPr lang="nl-BE" sz="8000" b="1" dirty="0" err="1"/>
              <a:t>Serving</a:t>
            </a:r>
            <a:r>
              <a:rPr lang="nl-BE" sz="8000" b="1" dirty="0"/>
              <a:t>) en groen bolletje in vak positie 1</a:t>
            </a:r>
          </a:p>
          <a:p>
            <a:pPr>
              <a:lnSpc>
                <a:spcPct val="120000"/>
              </a:lnSpc>
              <a:spcBef>
                <a:spcPts val="600"/>
              </a:spcBef>
            </a:pPr>
            <a:r>
              <a:rPr lang="nl-BE" sz="8000" b="1" dirty="0"/>
              <a:t>Het virtuele net bevindt zich in een verticale lijn tussen de teams.</a:t>
            </a:r>
          </a:p>
          <a:p>
            <a:pPr>
              <a:lnSpc>
                <a:spcPct val="120000"/>
              </a:lnSpc>
              <a:spcBef>
                <a:spcPts val="600"/>
              </a:spcBef>
            </a:pPr>
            <a:r>
              <a:rPr lang="nl-BE" sz="8000" b="1" dirty="0"/>
              <a:t>Zo ziet je hier </a:t>
            </a:r>
            <a:r>
              <a:rPr lang="nl-BE" sz="8000" b="1" dirty="0" err="1"/>
              <a:t>nr</a:t>
            </a:r>
            <a:r>
              <a:rPr lang="nl-BE" sz="8000" b="1" dirty="0"/>
              <a:t> 3 op positie 1 bij A</a:t>
            </a:r>
          </a:p>
          <a:p>
            <a:pPr>
              <a:lnSpc>
                <a:spcPct val="120000"/>
              </a:lnSpc>
              <a:spcBef>
                <a:spcPts val="600"/>
              </a:spcBef>
            </a:pPr>
            <a:r>
              <a:rPr lang="nl-BE" sz="8000" b="1" dirty="0"/>
              <a:t>Zo zie je ook </a:t>
            </a:r>
            <a:r>
              <a:rPr lang="nl-BE" sz="8000" b="1" dirty="0" err="1"/>
              <a:t>nr</a:t>
            </a:r>
            <a:r>
              <a:rPr lang="nl-BE" sz="8000" b="1" dirty="0"/>
              <a:t> 7 op positie 1 bij B</a:t>
            </a:r>
          </a:p>
          <a:p>
            <a:pPr>
              <a:lnSpc>
                <a:spcPct val="120000"/>
              </a:lnSpc>
              <a:spcBef>
                <a:spcPts val="600"/>
              </a:spcBef>
            </a:pPr>
            <a:r>
              <a:rPr lang="nl-BE" sz="8000" b="1" dirty="0"/>
              <a:t>Naast de ploegopstelling zie je libero’s staan</a:t>
            </a:r>
          </a:p>
          <a:p>
            <a:pPr>
              <a:lnSpc>
                <a:spcPct val="120000"/>
              </a:lnSpc>
              <a:spcBef>
                <a:spcPts val="600"/>
              </a:spcBef>
            </a:pPr>
            <a:r>
              <a:rPr lang="nl-BE" sz="8000" b="1" dirty="0"/>
              <a:t>Onder de ploegopstelling staan de mogelijke wisselspelers</a:t>
            </a:r>
          </a:p>
          <a:p>
            <a:pPr>
              <a:lnSpc>
                <a:spcPct val="120000"/>
              </a:lnSpc>
              <a:spcBef>
                <a:spcPts val="600"/>
              </a:spcBef>
            </a:pPr>
            <a:endParaRPr lang="nl-BE" sz="800" b="1" dirty="0"/>
          </a:p>
          <a:p>
            <a:pPr>
              <a:lnSpc>
                <a:spcPct val="120000"/>
              </a:lnSpc>
              <a:spcBef>
                <a:spcPts val="600"/>
              </a:spcBef>
            </a:pPr>
            <a:r>
              <a:rPr lang="nl-BE" sz="8000" b="1" dirty="0"/>
              <a:t>Als de SR klaar staat om de wedstrijd te starten, drukken we op Start Set OK</a:t>
            </a:r>
          </a:p>
          <a:p>
            <a:pPr>
              <a:lnSpc>
                <a:spcPct val="120000"/>
              </a:lnSpc>
              <a:spcBef>
                <a:spcPts val="600"/>
              </a:spcBef>
            </a:pPr>
            <a:endParaRPr lang="nl-BE" sz="8000" dirty="0"/>
          </a:p>
          <a:p>
            <a:pPr>
              <a:lnSpc>
                <a:spcPct val="120000"/>
              </a:lnSpc>
              <a:spcBef>
                <a:spcPts val="600"/>
              </a:spcBef>
            </a:pPr>
            <a:endParaRPr lang="nl-BE" sz="8000" dirty="0"/>
          </a:p>
          <a:p>
            <a:endParaRPr lang="nl-BE" sz="8000" dirty="0"/>
          </a:p>
          <a:p>
            <a:endParaRPr lang="nl-BE" sz="8000" dirty="0"/>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8" name="Afbeelding 7" descr="Afbeelding met binnen&#10;&#10;Automatisch gegenereerde beschrijving">
            <a:extLst>
              <a:ext uri="{FF2B5EF4-FFF2-40B4-BE49-F238E27FC236}">
                <a16:creationId xmlns:a16="http://schemas.microsoft.com/office/drawing/2014/main" id="{7E334E16-F0CE-47B2-B3ED-ED406524871D}"/>
              </a:ext>
            </a:extLst>
          </p:cNvPr>
          <p:cNvPicPr>
            <a:picLocks noChangeAspect="1"/>
          </p:cNvPicPr>
          <p:nvPr/>
        </p:nvPicPr>
        <p:blipFill>
          <a:blip r:embed="rId2"/>
          <a:stretch>
            <a:fillRect/>
          </a:stretch>
        </p:blipFill>
        <p:spPr>
          <a:xfrm>
            <a:off x="5273803" y="1330779"/>
            <a:ext cx="6484563" cy="4052852"/>
          </a:xfrm>
          <a:prstGeom prst="rect">
            <a:avLst/>
          </a:prstGeom>
        </p:spPr>
      </p:pic>
      <p:sp>
        <p:nvSpPr>
          <p:cNvPr id="2" name="Pijl: gekromd omlaag 1">
            <a:extLst>
              <a:ext uri="{FF2B5EF4-FFF2-40B4-BE49-F238E27FC236}">
                <a16:creationId xmlns:a16="http://schemas.microsoft.com/office/drawing/2014/main" id="{1B046004-2474-4815-979C-C2A77CDFDD98}"/>
              </a:ext>
            </a:extLst>
          </p:cNvPr>
          <p:cNvSpPr/>
          <p:nvPr/>
        </p:nvSpPr>
        <p:spPr>
          <a:xfrm rot="547950">
            <a:off x="1929534" y="789309"/>
            <a:ext cx="8419202" cy="11187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Pijl: gekromd omlaag 6">
            <a:extLst>
              <a:ext uri="{FF2B5EF4-FFF2-40B4-BE49-F238E27FC236}">
                <a16:creationId xmlns:a16="http://schemas.microsoft.com/office/drawing/2014/main" id="{2BF8EDA1-94BF-4291-B506-FC6C7F991EF7}"/>
              </a:ext>
            </a:extLst>
          </p:cNvPr>
          <p:cNvSpPr/>
          <p:nvPr/>
        </p:nvSpPr>
        <p:spPr>
          <a:xfrm rot="739604">
            <a:off x="3216964" y="918890"/>
            <a:ext cx="4241787" cy="980901"/>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 name="Pijl: gekromd omhoog 2">
            <a:extLst>
              <a:ext uri="{FF2B5EF4-FFF2-40B4-BE49-F238E27FC236}">
                <a16:creationId xmlns:a16="http://schemas.microsoft.com/office/drawing/2014/main" id="{44A192C1-4206-4E17-B9D1-D6D201AE264D}"/>
              </a:ext>
            </a:extLst>
          </p:cNvPr>
          <p:cNvSpPr/>
          <p:nvPr/>
        </p:nvSpPr>
        <p:spPr>
          <a:xfrm rot="21122749">
            <a:off x="3963217" y="2335904"/>
            <a:ext cx="3277538" cy="1353884"/>
          </a:xfrm>
          <a:prstGeom prst="curvedUpArrow">
            <a:avLst>
              <a:gd name="adj1" fmla="val 12546"/>
              <a:gd name="adj2" fmla="val 3445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cxnSp>
        <p:nvCxnSpPr>
          <p:cNvPr id="5" name="Rechte verbindingslijn 4">
            <a:extLst>
              <a:ext uri="{FF2B5EF4-FFF2-40B4-BE49-F238E27FC236}">
                <a16:creationId xmlns:a16="http://schemas.microsoft.com/office/drawing/2014/main" id="{9FFC53DA-D677-4A13-BAF0-E49B8B4BB918}"/>
              </a:ext>
            </a:extLst>
          </p:cNvPr>
          <p:cNvCxnSpPr>
            <a:cxnSpLocks/>
          </p:cNvCxnSpPr>
          <p:nvPr/>
        </p:nvCxnSpPr>
        <p:spPr>
          <a:xfrm>
            <a:off x="8521003" y="2115642"/>
            <a:ext cx="0" cy="1794408"/>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18" name="Wolk 17">
            <a:extLst>
              <a:ext uri="{FF2B5EF4-FFF2-40B4-BE49-F238E27FC236}">
                <a16:creationId xmlns:a16="http://schemas.microsoft.com/office/drawing/2014/main" id="{9A6998ED-BFA1-476B-816E-D1B2F06D00CC}"/>
              </a:ext>
            </a:extLst>
          </p:cNvPr>
          <p:cNvSpPr/>
          <p:nvPr/>
        </p:nvSpPr>
        <p:spPr>
          <a:xfrm>
            <a:off x="5862434" y="2931540"/>
            <a:ext cx="1371600" cy="676495"/>
          </a:xfrm>
          <a:prstGeom prst="cloud">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Wolk 18">
            <a:extLst>
              <a:ext uri="{FF2B5EF4-FFF2-40B4-BE49-F238E27FC236}">
                <a16:creationId xmlns:a16="http://schemas.microsoft.com/office/drawing/2014/main" id="{BF7D5FB7-B3E3-4D09-9D09-27BCDE534E74}"/>
              </a:ext>
            </a:extLst>
          </p:cNvPr>
          <p:cNvSpPr/>
          <p:nvPr/>
        </p:nvSpPr>
        <p:spPr>
          <a:xfrm>
            <a:off x="9806234" y="2262630"/>
            <a:ext cx="1371600" cy="676495"/>
          </a:xfrm>
          <a:prstGeom prst="clou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 name="Verbindingslijn: gekromd 21">
            <a:extLst>
              <a:ext uri="{FF2B5EF4-FFF2-40B4-BE49-F238E27FC236}">
                <a16:creationId xmlns:a16="http://schemas.microsoft.com/office/drawing/2014/main" id="{A2319713-91C0-4C70-BA7B-0EFE554C4D35}"/>
              </a:ext>
            </a:extLst>
          </p:cNvPr>
          <p:cNvCxnSpPr>
            <a:cxnSpLocks/>
          </p:cNvCxnSpPr>
          <p:nvPr/>
        </p:nvCxnSpPr>
        <p:spPr>
          <a:xfrm rot="5400000" flipH="1" flipV="1">
            <a:off x="4213894" y="2987102"/>
            <a:ext cx="1428524" cy="1216998"/>
          </a:xfrm>
          <a:prstGeom prst="curvedConnector3">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Verbindingslijn: gekromd 27">
            <a:extLst>
              <a:ext uri="{FF2B5EF4-FFF2-40B4-BE49-F238E27FC236}">
                <a16:creationId xmlns:a16="http://schemas.microsoft.com/office/drawing/2014/main" id="{CC4AC838-0164-4A24-B464-3DA0955FE0FD}"/>
              </a:ext>
            </a:extLst>
          </p:cNvPr>
          <p:cNvCxnSpPr>
            <a:cxnSpLocks/>
          </p:cNvCxnSpPr>
          <p:nvPr/>
        </p:nvCxnSpPr>
        <p:spPr>
          <a:xfrm flipV="1">
            <a:off x="4220936" y="2782921"/>
            <a:ext cx="6678385" cy="1815689"/>
          </a:xfrm>
          <a:prstGeom prst="curvedConnector3">
            <a:avLst>
              <a:gd name="adj1" fmla="val 50000"/>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DDC6CF3A-4AB4-44AD-BF22-F0D269869621}"/>
              </a:ext>
            </a:extLst>
          </p:cNvPr>
          <p:cNvCxnSpPr>
            <a:cxnSpLocks/>
          </p:cNvCxnSpPr>
          <p:nvPr/>
        </p:nvCxnSpPr>
        <p:spPr>
          <a:xfrm flipV="1">
            <a:off x="4563836" y="3870976"/>
            <a:ext cx="4480783" cy="123986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736BB1E1-9354-4A52-B82E-724F9EA46DBC}"/>
              </a:ext>
            </a:extLst>
          </p:cNvPr>
          <p:cNvCxnSpPr>
            <a:cxnSpLocks/>
          </p:cNvCxnSpPr>
          <p:nvPr/>
        </p:nvCxnSpPr>
        <p:spPr>
          <a:xfrm flipV="1">
            <a:off x="4568283" y="3894247"/>
            <a:ext cx="1957181" cy="118358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0" name="Pijl: gekromd omhoog 39">
            <a:extLst>
              <a:ext uri="{FF2B5EF4-FFF2-40B4-BE49-F238E27FC236}">
                <a16:creationId xmlns:a16="http://schemas.microsoft.com/office/drawing/2014/main" id="{A62AC392-DA1E-4306-9A8A-A4B71208D733}"/>
              </a:ext>
            </a:extLst>
          </p:cNvPr>
          <p:cNvSpPr/>
          <p:nvPr/>
        </p:nvSpPr>
        <p:spPr>
          <a:xfrm rot="19358389">
            <a:off x="4852225" y="4660200"/>
            <a:ext cx="4574708" cy="1053150"/>
          </a:xfrm>
          <a:prstGeom prst="curvedUpArrow">
            <a:avLst>
              <a:gd name="adj1" fmla="val 12546"/>
              <a:gd name="adj2" fmla="val 34452"/>
              <a:gd name="adj3" fmla="val 2500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4" name="Afbeelding 13">
            <a:extLst>
              <a:ext uri="{FF2B5EF4-FFF2-40B4-BE49-F238E27FC236}">
                <a16:creationId xmlns:a16="http://schemas.microsoft.com/office/drawing/2014/main" id="{C7915F3D-15C6-4862-AC5B-A33A754B699A}"/>
              </a:ext>
            </a:extLst>
          </p:cNvPr>
          <p:cNvPicPr>
            <a:picLocks noChangeAspect="1"/>
          </p:cNvPicPr>
          <p:nvPr/>
        </p:nvPicPr>
        <p:blipFill>
          <a:blip r:embed="rId3"/>
          <a:stretch>
            <a:fillRect/>
          </a:stretch>
        </p:blipFill>
        <p:spPr>
          <a:xfrm>
            <a:off x="6525464" y="5005563"/>
            <a:ext cx="3063240" cy="975360"/>
          </a:xfrm>
          <a:prstGeom prst="rect">
            <a:avLst/>
          </a:prstGeom>
        </p:spPr>
      </p:pic>
      <p:sp>
        <p:nvSpPr>
          <p:cNvPr id="23" name="Pijl: gekromd omhoog 22">
            <a:extLst>
              <a:ext uri="{FF2B5EF4-FFF2-40B4-BE49-F238E27FC236}">
                <a16:creationId xmlns:a16="http://schemas.microsoft.com/office/drawing/2014/main" id="{73E7DFF2-1F94-4473-B9F4-AFCA53536183}"/>
              </a:ext>
            </a:extLst>
          </p:cNvPr>
          <p:cNvSpPr/>
          <p:nvPr/>
        </p:nvSpPr>
        <p:spPr>
          <a:xfrm rot="1554457">
            <a:off x="1056995" y="4152030"/>
            <a:ext cx="7500391" cy="1021939"/>
          </a:xfrm>
          <a:prstGeom prst="curvedUpArrow">
            <a:avLst>
              <a:gd name="adj1" fmla="val 14522"/>
              <a:gd name="adj2" fmla="val 3445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69161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9"/>
                                          </p:stCondLst>
                                        </p:cTn>
                                        <p:tgtEl>
                                          <p:spTgt spid="11">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9"/>
                                          </p:stCondLst>
                                        </p:cTn>
                                        <p:tgtEl>
                                          <p:spTgt spid="11">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2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2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9"/>
                                          </p:stCondLst>
                                        </p:cTn>
                                        <p:tgtEl>
                                          <p:spTgt spid="11">
                                            <p:txEl>
                                              <p:pRg st="6" end="6"/>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1000"/>
                                        <p:tgtEl>
                                          <p:spTgt spid="38"/>
                                        </p:tgtEl>
                                      </p:cBhvr>
                                    </p:animEffect>
                                    <p:anim calcmode="lin" valueType="num">
                                      <p:cBhvr>
                                        <p:cTn id="114" dur="1000" fill="hold"/>
                                        <p:tgtEl>
                                          <p:spTgt spid="38"/>
                                        </p:tgtEl>
                                        <p:attrNameLst>
                                          <p:attrName>ppt_x</p:attrName>
                                        </p:attrNameLst>
                                      </p:cBhvr>
                                      <p:tavLst>
                                        <p:tav tm="0">
                                          <p:val>
                                            <p:strVal val="#ppt_x"/>
                                          </p:val>
                                        </p:tav>
                                        <p:tav tm="100000">
                                          <p:val>
                                            <p:strVal val="#ppt_x"/>
                                          </p:val>
                                        </p:tav>
                                      </p:tavLst>
                                    </p:anim>
                                    <p:anim calcmode="lin" valueType="num">
                                      <p:cBhvr>
                                        <p:cTn id="115" dur="1000" fill="hold"/>
                                        <p:tgtEl>
                                          <p:spTgt spid="38"/>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fade">
                                      <p:cBhvr>
                                        <p:cTn id="118" dur="1000"/>
                                        <p:tgtEl>
                                          <p:spTgt spid="36"/>
                                        </p:tgtEl>
                                      </p:cBhvr>
                                    </p:animEffect>
                                    <p:anim calcmode="lin" valueType="num">
                                      <p:cBhvr>
                                        <p:cTn id="119" dur="1000" fill="hold"/>
                                        <p:tgtEl>
                                          <p:spTgt spid="36"/>
                                        </p:tgtEl>
                                        <p:attrNameLst>
                                          <p:attrName>ppt_x</p:attrName>
                                        </p:attrNameLst>
                                      </p:cBhvr>
                                      <p:tavLst>
                                        <p:tav tm="0">
                                          <p:val>
                                            <p:strVal val="#ppt_x"/>
                                          </p:val>
                                        </p:tav>
                                        <p:tav tm="100000">
                                          <p:val>
                                            <p:strVal val="#ppt_x"/>
                                          </p:val>
                                        </p:tav>
                                      </p:tavLst>
                                    </p:anim>
                                    <p:anim calcmode="lin" valueType="num">
                                      <p:cBhvr>
                                        <p:cTn id="12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38"/>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36"/>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9"/>
                                          </p:stCondLst>
                                        </p:cTn>
                                        <p:tgtEl>
                                          <p:spTgt spid="11">
                                            <p:txEl>
                                              <p:pRg st="8" end="8"/>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3" grpId="0" animBg="1"/>
      <p:bldP spid="3" grpId="1" animBg="1"/>
      <p:bldP spid="18" grpId="0" animBg="1"/>
      <p:bldP spid="18" grpId="1" animBg="1"/>
      <p:bldP spid="19" grpId="0" animBg="1"/>
      <p:bldP spid="19" grpId="1" animBg="1"/>
      <p:bldP spid="40" grpId="0" animBg="1"/>
      <p:bldP spid="23" grpId="0" animBg="1"/>
      <p:bldP spid="2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33634" y="303165"/>
            <a:ext cx="4407787" cy="6251670"/>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Wat als we ondanks de vorige controles nu nog vaststellen dat we een fout gemaakt hebben bij het ingeven van de opstellingen ???</a:t>
            </a:r>
          </a:p>
          <a:p>
            <a:pPr>
              <a:lnSpc>
                <a:spcPct val="120000"/>
              </a:lnSpc>
              <a:spcBef>
                <a:spcPts val="600"/>
              </a:spcBef>
            </a:pPr>
            <a:endParaRPr lang="nl-BE" sz="8000" b="1" dirty="0"/>
          </a:p>
          <a:p>
            <a:pPr>
              <a:lnSpc>
                <a:spcPct val="120000"/>
              </a:lnSpc>
              <a:spcBef>
                <a:spcPts val="600"/>
              </a:spcBef>
            </a:pPr>
            <a:r>
              <a:rPr lang="nl-BE" sz="8000" b="1" dirty="0"/>
              <a:t>Bovenaan de logs staat </a:t>
            </a:r>
          </a:p>
          <a:p>
            <a:pPr marL="0" indent="0" algn="ctr">
              <a:lnSpc>
                <a:spcPct val="120000"/>
              </a:lnSpc>
              <a:spcBef>
                <a:spcPts val="600"/>
              </a:spcBef>
              <a:buNone/>
            </a:pPr>
            <a:r>
              <a:rPr lang="nl-BE" sz="8000" b="1" dirty="0"/>
              <a:t>Setup Set</a:t>
            </a:r>
          </a:p>
          <a:p>
            <a:pPr>
              <a:lnSpc>
                <a:spcPct val="120000"/>
              </a:lnSpc>
              <a:spcBef>
                <a:spcPts val="600"/>
              </a:spcBef>
            </a:pPr>
            <a:endParaRPr lang="nl-BE" sz="8000" b="1" dirty="0"/>
          </a:p>
          <a:p>
            <a:pPr marL="182563" indent="-182563">
              <a:lnSpc>
                <a:spcPct val="120000"/>
              </a:lnSpc>
              <a:spcBef>
                <a:spcPts val="600"/>
              </a:spcBef>
            </a:pPr>
            <a:r>
              <a:rPr lang="nl-BE" sz="8000" b="1" dirty="0"/>
              <a:t>Door hier op te klikken keren we terug naar “Start Set” :</a:t>
            </a:r>
          </a:p>
          <a:p>
            <a:pPr marL="456883" lvl="1" indent="-182563">
              <a:lnSpc>
                <a:spcPct val="120000"/>
              </a:lnSpc>
              <a:spcBef>
                <a:spcPts val="600"/>
              </a:spcBef>
            </a:pPr>
            <a:r>
              <a:rPr lang="nl-BE" sz="7800" b="1" dirty="0"/>
              <a:t>De toss gegevens moeten terug ingegeven worden</a:t>
            </a:r>
          </a:p>
          <a:p>
            <a:pPr marL="456883" lvl="1" indent="-182563">
              <a:lnSpc>
                <a:spcPct val="120000"/>
              </a:lnSpc>
              <a:spcBef>
                <a:spcPts val="600"/>
              </a:spcBef>
            </a:pPr>
            <a:r>
              <a:rPr lang="nl-BE" sz="7800" b="1" dirty="0"/>
              <a:t>Er moet opnieuw getekend worden</a:t>
            </a:r>
          </a:p>
          <a:p>
            <a:pPr marL="456883" lvl="1" indent="-182563">
              <a:lnSpc>
                <a:spcPct val="120000"/>
              </a:lnSpc>
              <a:spcBef>
                <a:spcPts val="600"/>
              </a:spcBef>
            </a:pPr>
            <a:r>
              <a:rPr lang="nl-BE" sz="7800" b="1" dirty="0"/>
              <a:t>En dan kunnen de opstellingen aangepast worden</a:t>
            </a:r>
          </a:p>
          <a:p>
            <a:pPr marL="182563" indent="-182563">
              <a:lnSpc>
                <a:spcPct val="120000"/>
              </a:lnSpc>
              <a:spcBef>
                <a:spcPts val="600"/>
              </a:spcBef>
            </a:pPr>
            <a:endParaRPr lang="nl-BE" sz="8000" dirty="0"/>
          </a:p>
          <a:p>
            <a:pPr>
              <a:lnSpc>
                <a:spcPct val="120000"/>
              </a:lnSpc>
              <a:spcBef>
                <a:spcPts val="600"/>
              </a:spcBef>
            </a:pPr>
            <a:endParaRPr lang="nl-BE" sz="8000" dirty="0"/>
          </a:p>
          <a:p>
            <a:pPr>
              <a:lnSpc>
                <a:spcPct val="120000"/>
              </a:lnSpc>
              <a:spcBef>
                <a:spcPts val="600"/>
              </a:spcBef>
            </a:pPr>
            <a:endParaRPr lang="nl-BE" sz="8000" dirty="0"/>
          </a:p>
          <a:p>
            <a:pPr>
              <a:lnSpc>
                <a:spcPct val="120000"/>
              </a:lnSpc>
              <a:spcBef>
                <a:spcPts val="600"/>
              </a:spcBef>
            </a:pPr>
            <a:endParaRPr lang="nl-BE" sz="8000" dirty="0"/>
          </a:p>
          <a:p>
            <a:pPr>
              <a:lnSpc>
                <a:spcPct val="120000"/>
              </a:lnSpc>
              <a:spcBef>
                <a:spcPts val="600"/>
              </a:spcBef>
            </a:pPr>
            <a:endParaRPr lang="nl-BE" sz="8000" dirty="0"/>
          </a:p>
          <a:p>
            <a:endParaRPr lang="nl-BE" sz="8000" dirty="0"/>
          </a:p>
          <a:p>
            <a:endParaRPr lang="nl-BE" sz="8000" dirty="0"/>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3" name="Afbeelding 2" descr="Afbeelding met schermafbeelding&#10;&#10;Automatisch gegenereerde beschrijving">
            <a:extLst>
              <a:ext uri="{FF2B5EF4-FFF2-40B4-BE49-F238E27FC236}">
                <a16:creationId xmlns:a16="http://schemas.microsoft.com/office/drawing/2014/main" id="{C9392BA0-94BA-4BFB-BBB7-9BC0D023BECA}"/>
              </a:ext>
            </a:extLst>
          </p:cNvPr>
          <p:cNvPicPr>
            <a:picLocks noChangeAspect="1"/>
          </p:cNvPicPr>
          <p:nvPr/>
        </p:nvPicPr>
        <p:blipFill>
          <a:blip r:embed="rId2"/>
          <a:stretch>
            <a:fillRect/>
          </a:stretch>
        </p:blipFill>
        <p:spPr>
          <a:xfrm>
            <a:off x="4923064" y="691456"/>
            <a:ext cx="6766832" cy="4229270"/>
          </a:xfrm>
          <a:prstGeom prst="rect">
            <a:avLst/>
          </a:prstGeom>
        </p:spPr>
      </p:pic>
      <p:sp>
        <p:nvSpPr>
          <p:cNvPr id="5" name="Pijl: rechts 4">
            <a:extLst>
              <a:ext uri="{FF2B5EF4-FFF2-40B4-BE49-F238E27FC236}">
                <a16:creationId xmlns:a16="http://schemas.microsoft.com/office/drawing/2014/main" id="{2ED3F82F-72B2-493D-9E67-E86567BD8008}"/>
              </a:ext>
            </a:extLst>
          </p:cNvPr>
          <p:cNvSpPr/>
          <p:nvPr/>
        </p:nvSpPr>
        <p:spPr>
          <a:xfrm rot="20974370">
            <a:off x="3386117" y="2250658"/>
            <a:ext cx="4317334" cy="307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Wolk 5">
            <a:extLst>
              <a:ext uri="{FF2B5EF4-FFF2-40B4-BE49-F238E27FC236}">
                <a16:creationId xmlns:a16="http://schemas.microsoft.com/office/drawing/2014/main" id="{9B39B111-82DF-4045-85A8-6397A24AFFBD}"/>
              </a:ext>
            </a:extLst>
          </p:cNvPr>
          <p:cNvSpPr/>
          <p:nvPr/>
        </p:nvSpPr>
        <p:spPr>
          <a:xfrm>
            <a:off x="7695601" y="1747157"/>
            <a:ext cx="1301442" cy="432707"/>
          </a:xfrm>
          <a:prstGeom prst="cloud">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198071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additive="base">
                                        <p:cTn id="2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anim calcmode="lin" valueType="num">
                                      <p:cBhvr additive="base">
                                        <p:cTn id="33"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additive="base">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schermafbeelding&#10;&#10;Automatisch gegenereerde beschrijving">
            <a:extLst>
              <a:ext uri="{FF2B5EF4-FFF2-40B4-BE49-F238E27FC236}">
                <a16:creationId xmlns:a16="http://schemas.microsoft.com/office/drawing/2014/main" id="{8B0E5581-1BDD-44DC-B56C-593DCD5120F0}"/>
              </a:ext>
            </a:extLst>
          </p:cNvPr>
          <p:cNvPicPr>
            <a:picLocks noChangeAspect="1"/>
          </p:cNvPicPr>
          <p:nvPr/>
        </p:nvPicPr>
        <p:blipFill>
          <a:blip r:embed="rId2"/>
          <a:stretch>
            <a:fillRect/>
          </a:stretch>
        </p:blipFill>
        <p:spPr>
          <a:xfrm>
            <a:off x="5159829" y="-652511"/>
            <a:ext cx="6766832" cy="4081511"/>
          </a:xfrm>
          <a:prstGeom prst="rect">
            <a:avLst/>
          </a:prstGeom>
        </p:spPr>
      </p:pic>
      <p:sp>
        <p:nvSpPr>
          <p:cNvPr id="3" name="Tekstvak 2">
            <a:extLst>
              <a:ext uri="{FF2B5EF4-FFF2-40B4-BE49-F238E27FC236}">
                <a16:creationId xmlns:a16="http://schemas.microsoft.com/office/drawing/2014/main" id="{FA246680-6D2E-49B0-A686-A4FCDD7F8E3C}"/>
              </a:ext>
            </a:extLst>
          </p:cNvPr>
          <p:cNvSpPr txBox="1"/>
          <p:nvPr/>
        </p:nvSpPr>
        <p:spPr>
          <a:xfrm>
            <a:off x="375557" y="506186"/>
            <a:ext cx="3910693" cy="4506685"/>
          </a:xfrm>
          <a:prstGeom prst="rect">
            <a:avLst/>
          </a:prstGeom>
        </p:spPr>
        <p:txBody>
          <a:bodyPr vert="horz" wrap="square" lIns="91440" tIns="45720" rIns="91440" bIns="45720" rtlCol="0">
            <a:normAutofit lnSpcReduction="10000"/>
          </a:bodyPr>
          <a:lstStyle/>
          <a:p>
            <a:pPr algn="l"/>
            <a:r>
              <a:rPr lang="nl-BE" sz="3600" dirty="0">
                <a:latin typeface="Rockwell" panose="02060603020205020403" pitchFamily="18" charset="0"/>
              </a:rPr>
              <a:t>Libero speelt</a:t>
            </a:r>
          </a:p>
          <a:p>
            <a:pPr algn="l"/>
            <a:r>
              <a:rPr lang="nl-BE" sz="1000" dirty="0">
                <a:latin typeface="Rockwell" panose="02060603020205020403" pitchFamily="18" charset="0"/>
              </a:rPr>
              <a:t> </a:t>
            </a:r>
          </a:p>
          <a:p>
            <a:pPr marL="285750" indent="-285750" algn="l">
              <a:buClr>
                <a:schemeClr val="accent2"/>
              </a:buClr>
              <a:buFont typeface="Wingdings" panose="05000000000000000000" pitchFamily="2" charset="2"/>
              <a:buChar char="§"/>
            </a:pPr>
            <a:r>
              <a:rPr lang="nl-BE" b="1" dirty="0"/>
              <a:t>Als een libero deel neemt aan het spel, moet dit aangegeven worden door op het vakje van de libero te klikken</a:t>
            </a:r>
          </a:p>
          <a:p>
            <a:pPr marL="285750" indent="-285750" algn="l">
              <a:buClr>
                <a:schemeClr val="accent2"/>
              </a:buClr>
              <a:buFont typeface="Wingdings" panose="05000000000000000000" pitchFamily="2" charset="2"/>
              <a:buChar char="§"/>
            </a:pPr>
            <a:endParaRPr lang="nl-BE" b="1" dirty="0"/>
          </a:p>
          <a:p>
            <a:pPr marL="285750" indent="-285750" algn="l">
              <a:buClr>
                <a:schemeClr val="accent2"/>
              </a:buClr>
              <a:buFont typeface="Wingdings" panose="05000000000000000000" pitchFamily="2" charset="2"/>
              <a:buChar char="§"/>
            </a:pPr>
            <a:r>
              <a:rPr lang="nl-BE" b="1" dirty="0"/>
              <a:t>Er verschijnt een nieuw scherm met drie vakken</a:t>
            </a:r>
          </a:p>
          <a:p>
            <a:pPr marL="285750" indent="-285750" algn="l">
              <a:buClr>
                <a:schemeClr val="accent2"/>
              </a:buClr>
              <a:buFont typeface="Wingdings" panose="05000000000000000000" pitchFamily="2" charset="2"/>
              <a:buChar char="§"/>
            </a:pPr>
            <a:r>
              <a:rPr lang="nl-BE" b="1" dirty="0"/>
              <a:t>Je klikt op ‘player played’ </a:t>
            </a:r>
          </a:p>
          <a:p>
            <a:pPr marL="285750" indent="-285750" algn="l">
              <a:buClr>
                <a:schemeClr val="accent2"/>
              </a:buClr>
              <a:buFont typeface="Wingdings" panose="05000000000000000000" pitchFamily="2" charset="2"/>
              <a:buChar char="§"/>
            </a:pPr>
            <a:endParaRPr lang="nl-BE" b="1" dirty="0"/>
          </a:p>
          <a:p>
            <a:pPr marL="285750" indent="-285750" algn="l">
              <a:buClr>
                <a:schemeClr val="accent2"/>
              </a:buClr>
              <a:buFont typeface="Wingdings" panose="05000000000000000000" pitchFamily="2" charset="2"/>
              <a:buChar char="§"/>
            </a:pPr>
            <a:r>
              <a:rPr lang="nl-BE" b="1" dirty="0"/>
              <a:t>Er verschijnt een geel bolletje in het vak van deze libero</a:t>
            </a:r>
          </a:p>
          <a:p>
            <a:pPr marL="285750" indent="-285750" algn="l">
              <a:buClr>
                <a:schemeClr val="accent2"/>
              </a:buClr>
              <a:buFont typeface="Wingdings" panose="05000000000000000000" pitchFamily="2" charset="2"/>
              <a:buChar char="§"/>
            </a:pPr>
            <a:endParaRPr lang="nl-BE" b="1" dirty="0"/>
          </a:p>
          <a:p>
            <a:pPr marL="285750" indent="-285750" algn="l">
              <a:buClr>
                <a:schemeClr val="accent2"/>
              </a:buClr>
              <a:buFont typeface="Wingdings" panose="05000000000000000000" pitchFamily="2" charset="2"/>
              <a:buChar char="§"/>
            </a:pPr>
            <a:r>
              <a:rPr lang="nl-BE" b="1" dirty="0"/>
              <a:t>Als de tweede libero inkomt, moet men dit ook doen voor deze libero</a:t>
            </a:r>
          </a:p>
          <a:p>
            <a:pPr marL="285750" indent="-285750" algn="l">
              <a:buClr>
                <a:schemeClr val="accent2"/>
              </a:buClr>
              <a:buFont typeface="Wingdings" panose="05000000000000000000" pitchFamily="2" charset="2"/>
              <a:buChar char="§"/>
            </a:pPr>
            <a:endParaRPr lang="nl-BE" b="1" dirty="0"/>
          </a:p>
          <a:p>
            <a:pPr algn="l"/>
            <a:endParaRPr lang="nl-BE" dirty="0">
              <a:latin typeface="Rockwell" panose="02060603020205020403" pitchFamily="18" charset="0"/>
            </a:endParaRPr>
          </a:p>
        </p:txBody>
      </p:sp>
      <p:cxnSp>
        <p:nvCxnSpPr>
          <p:cNvPr id="5" name="Rechte verbindingslijn met pijl 4">
            <a:extLst>
              <a:ext uri="{FF2B5EF4-FFF2-40B4-BE49-F238E27FC236}">
                <a16:creationId xmlns:a16="http://schemas.microsoft.com/office/drawing/2014/main" id="{F2576723-3912-4F02-871F-34D6B2A66B17}"/>
              </a:ext>
            </a:extLst>
          </p:cNvPr>
          <p:cNvCxnSpPr>
            <a:cxnSpLocks/>
          </p:cNvCxnSpPr>
          <p:nvPr/>
        </p:nvCxnSpPr>
        <p:spPr>
          <a:xfrm flipV="1">
            <a:off x="3175907" y="994787"/>
            <a:ext cx="2169816" cy="1201406"/>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555C6F64-F581-4E4D-85BF-F5C1441B95A3}"/>
              </a:ext>
            </a:extLst>
          </p:cNvPr>
          <p:cNvPicPr>
            <a:picLocks noChangeAspect="1"/>
          </p:cNvPicPr>
          <p:nvPr/>
        </p:nvPicPr>
        <p:blipFill>
          <a:blip r:embed="rId3"/>
          <a:stretch>
            <a:fillRect/>
          </a:stretch>
        </p:blipFill>
        <p:spPr>
          <a:xfrm>
            <a:off x="6096000" y="2382548"/>
            <a:ext cx="5158740" cy="2529840"/>
          </a:xfrm>
          <a:prstGeom prst="rect">
            <a:avLst/>
          </a:prstGeom>
        </p:spPr>
      </p:pic>
      <p:pic>
        <p:nvPicPr>
          <p:cNvPr id="10" name="Afbeelding 9">
            <a:extLst>
              <a:ext uri="{FF2B5EF4-FFF2-40B4-BE49-F238E27FC236}">
                <a16:creationId xmlns:a16="http://schemas.microsoft.com/office/drawing/2014/main" id="{1E00D439-8779-48E1-BE93-FCC29D7386EA}"/>
              </a:ext>
            </a:extLst>
          </p:cNvPr>
          <p:cNvPicPr>
            <a:picLocks noChangeAspect="1"/>
          </p:cNvPicPr>
          <p:nvPr/>
        </p:nvPicPr>
        <p:blipFill>
          <a:blip r:embed="rId4"/>
          <a:stretch>
            <a:fillRect/>
          </a:stretch>
        </p:blipFill>
        <p:spPr>
          <a:xfrm>
            <a:off x="4065563" y="4369902"/>
            <a:ext cx="2560320" cy="2263140"/>
          </a:xfrm>
          <a:prstGeom prst="rect">
            <a:avLst/>
          </a:prstGeom>
        </p:spPr>
      </p:pic>
      <p:cxnSp>
        <p:nvCxnSpPr>
          <p:cNvPr id="11" name="Rechte verbindingslijn met pijl 10">
            <a:extLst>
              <a:ext uri="{FF2B5EF4-FFF2-40B4-BE49-F238E27FC236}">
                <a16:creationId xmlns:a16="http://schemas.microsoft.com/office/drawing/2014/main" id="{DB401002-A956-44F0-997A-ECE95FFED188}"/>
              </a:ext>
            </a:extLst>
          </p:cNvPr>
          <p:cNvCxnSpPr>
            <a:cxnSpLocks/>
          </p:cNvCxnSpPr>
          <p:nvPr/>
        </p:nvCxnSpPr>
        <p:spPr>
          <a:xfrm>
            <a:off x="3728425" y="3175279"/>
            <a:ext cx="2763386" cy="472189"/>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76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303004" y="1749389"/>
            <a:ext cx="4915847" cy="4571023"/>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Als een ploeg scoort, druk je op de knop ‘+1’ </a:t>
            </a:r>
          </a:p>
          <a:p>
            <a:pPr>
              <a:lnSpc>
                <a:spcPct val="120000"/>
              </a:lnSpc>
              <a:spcBef>
                <a:spcPts val="600"/>
              </a:spcBef>
            </a:pPr>
            <a:endParaRPr lang="nl-BE" sz="8000" b="1" dirty="0"/>
          </a:p>
          <a:p>
            <a:pPr>
              <a:lnSpc>
                <a:spcPct val="120000"/>
              </a:lnSpc>
              <a:spcBef>
                <a:spcPts val="600"/>
              </a:spcBef>
            </a:pPr>
            <a:r>
              <a:rPr lang="nl-BE" sz="8000" b="1" dirty="0"/>
              <a:t>Je ziet de puntenstand wijzigen</a:t>
            </a:r>
          </a:p>
          <a:p>
            <a:pPr>
              <a:lnSpc>
                <a:spcPct val="120000"/>
              </a:lnSpc>
              <a:spcBef>
                <a:spcPts val="600"/>
              </a:spcBef>
            </a:pPr>
            <a:endParaRPr lang="nl-BE" sz="8000" b="1" dirty="0"/>
          </a:p>
          <a:p>
            <a:pPr>
              <a:lnSpc>
                <a:spcPct val="120000"/>
              </a:lnSpc>
              <a:spcBef>
                <a:spcPts val="600"/>
              </a:spcBef>
            </a:pPr>
            <a:endParaRPr lang="nl-BE" sz="8000" b="1" dirty="0"/>
          </a:p>
          <a:p>
            <a:pPr>
              <a:lnSpc>
                <a:spcPct val="120000"/>
              </a:lnSpc>
              <a:spcBef>
                <a:spcPts val="600"/>
              </a:spcBef>
            </a:pPr>
            <a:r>
              <a:rPr lang="nl-BE" sz="8000" b="1" dirty="0"/>
              <a:t>Bij het wijzigen van de service van ploeg, druk je gewoon op ‘+1’ bij de andere ploeg en je ziet dat </a:t>
            </a:r>
          </a:p>
          <a:p>
            <a:pPr lvl="1">
              <a:lnSpc>
                <a:spcPct val="120000"/>
              </a:lnSpc>
              <a:spcBef>
                <a:spcPts val="600"/>
              </a:spcBef>
            </a:pPr>
            <a:r>
              <a:rPr lang="nl-BE" sz="7800" b="1" dirty="0"/>
              <a:t>“</a:t>
            </a:r>
            <a:r>
              <a:rPr lang="nl-BE" sz="7800" b="1" dirty="0" err="1"/>
              <a:t>Serving</a:t>
            </a:r>
            <a:r>
              <a:rPr lang="nl-BE" sz="7800" b="1" dirty="0"/>
              <a:t>” wisselt van kant</a:t>
            </a:r>
          </a:p>
          <a:p>
            <a:pPr lvl="1">
              <a:lnSpc>
                <a:spcPct val="120000"/>
              </a:lnSpc>
              <a:spcBef>
                <a:spcPts val="600"/>
              </a:spcBef>
            </a:pPr>
            <a:r>
              <a:rPr lang="nl-BE" sz="7800" b="1" dirty="0"/>
              <a:t>De rotatie doordraait.</a:t>
            </a:r>
          </a:p>
          <a:p>
            <a:pPr marL="0" indent="0">
              <a:lnSpc>
                <a:spcPct val="120000"/>
              </a:lnSpc>
              <a:spcBef>
                <a:spcPts val="600"/>
              </a:spcBef>
              <a:buNone/>
            </a:pPr>
            <a:endParaRPr lang="nl-BE" sz="8000" dirty="0"/>
          </a:p>
          <a:p>
            <a:pPr marL="0" indent="0">
              <a:buNone/>
            </a:pPr>
            <a:endParaRPr lang="nl-BE" sz="8000" dirty="0"/>
          </a:p>
          <a:p>
            <a:endParaRPr lang="nl-BE" sz="8000" dirty="0"/>
          </a:p>
          <a:p>
            <a:endParaRPr lang="nl-BE" dirty="0"/>
          </a:p>
          <a:p>
            <a:endParaRPr lang="nl-BE" dirty="0"/>
          </a:p>
          <a:p>
            <a:pPr marL="0" indent="0">
              <a:buNone/>
            </a:pPr>
            <a:r>
              <a:rPr lang="nl-BE" dirty="0"/>
              <a:t> </a:t>
            </a:r>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5" name="Afbeelding 4" descr="Afbeelding met schermafbeelding&#10;&#10;Automatisch gegenereerde beschrijving">
            <a:extLst>
              <a:ext uri="{FF2B5EF4-FFF2-40B4-BE49-F238E27FC236}">
                <a16:creationId xmlns:a16="http://schemas.microsoft.com/office/drawing/2014/main" id="{DD747498-5235-4EB4-8FF1-E1A22C9C4BC3}"/>
              </a:ext>
            </a:extLst>
          </p:cNvPr>
          <p:cNvPicPr>
            <a:picLocks noChangeAspect="1"/>
          </p:cNvPicPr>
          <p:nvPr/>
        </p:nvPicPr>
        <p:blipFill>
          <a:blip r:embed="rId2"/>
          <a:stretch>
            <a:fillRect/>
          </a:stretch>
        </p:blipFill>
        <p:spPr>
          <a:xfrm>
            <a:off x="6096000" y="489857"/>
            <a:ext cx="4702629" cy="2939143"/>
          </a:xfrm>
          <a:prstGeom prst="rect">
            <a:avLst/>
          </a:prstGeom>
        </p:spPr>
      </p:pic>
      <p:pic>
        <p:nvPicPr>
          <p:cNvPr id="7" name="Afbeelding 6" descr="Afbeelding met schermafbeelding&#10;&#10;Automatisch gegenereerde beschrijving">
            <a:extLst>
              <a:ext uri="{FF2B5EF4-FFF2-40B4-BE49-F238E27FC236}">
                <a16:creationId xmlns:a16="http://schemas.microsoft.com/office/drawing/2014/main" id="{580ECD1E-65D9-4F42-B786-232470892885}"/>
              </a:ext>
            </a:extLst>
          </p:cNvPr>
          <p:cNvPicPr>
            <a:picLocks noChangeAspect="1"/>
          </p:cNvPicPr>
          <p:nvPr/>
        </p:nvPicPr>
        <p:blipFill>
          <a:blip r:embed="rId3"/>
          <a:stretch>
            <a:fillRect/>
          </a:stretch>
        </p:blipFill>
        <p:spPr>
          <a:xfrm>
            <a:off x="6096000" y="3731078"/>
            <a:ext cx="4702631" cy="2939144"/>
          </a:xfrm>
          <a:prstGeom prst="rect">
            <a:avLst/>
          </a:prstGeom>
        </p:spPr>
      </p:pic>
      <p:sp>
        <p:nvSpPr>
          <p:cNvPr id="8" name="Pijl: gebogen 7">
            <a:extLst>
              <a:ext uri="{FF2B5EF4-FFF2-40B4-BE49-F238E27FC236}">
                <a16:creationId xmlns:a16="http://schemas.microsoft.com/office/drawing/2014/main" id="{02830B3E-4840-4706-8933-856A5DE053C8}"/>
              </a:ext>
            </a:extLst>
          </p:cNvPr>
          <p:cNvSpPr/>
          <p:nvPr/>
        </p:nvSpPr>
        <p:spPr>
          <a:xfrm>
            <a:off x="2760926" y="979714"/>
            <a:ext cx="3215331" cy="844187"/>
          </a:xfrm>
          <a:prstGeom prst="bentArrow">
            <a:avLst>
              <a:gd name="adj1" fmla="val 14662"/>
              <a:gd name="adj2" fmla="val 17965"/>
              <a:gd name="adj3" fmla="val 21482"/>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 name="Wolk 8">
            <a:extLst>
              <a:ext uri="{FF2B5EF4-FFF2-40B4-BE49-F238E27FC236}">
                <a16:creationId xmlns:a16="http://schemas.microsoft.com/office/drawing/2014/main" id="{F43A7C0E-158E-463B-A58C-7B1BEA7ABD2A}"/>
              </a:ext>
            </a:extLst>
          </p:cNvPr>
          <p:cNvSpPr/>
          <p:nvPr/>
        </p:nvSpPr>
        <p:spPr>
          <a:xfrm>
            <a:off x="7730740" y="870125"/>
            <a:ext cx="716574" cy="406958"/>
          </a:xfrm>
          <a:prstGeom prst="cloud">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Wolk 13">
            <a:extLst>
              <a:ext uri="{FF2B5EF4-FFF2-40B4-BE49-F238E27FC236}">
                <a16:creationId xmlns:a16="http://schemas.microsoft.com/office/drawing/2014/main" id="{29E5E30D-C6B0-448C-993C-754C193D7291}"/>
              </a:ext>
            </a:extLst>
          </p:cNvPr>
          <p:cNvSpPr/>
          <p:nvPr/>
        </p:nvSpPr>
        <p:spPr>
          <a:xfrm>
            <a:off x="7730740" y="4127675"/>
            <a:ext cx="716574" cy="406958"/>
          </a:xfrm>
          <a:prstGeom prst="cloud">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6" name="Rechte verbindingslijn met pijl 15">
            <a:extLst>
              <a:ext uri="{FF2B5EF4-FFF2-40B4-BE49-F238E27FC236}">
                <a16:creationId xmlns:a16="http://schemas.microsoft.com/office/drawing/2014/main" id="{E04AEC2A-757C-4383-8A8C-CDAD07EFB30D}"/>
              </a:ext>
            </a:extLst>
          </p:cNvPr>
          <p:cNvCxnSpPr>
            <a:cxnSpLocks/>
          </p:cNvCxnSpPr>
          <p:nvPr/>
        </p:nvCxnSpPr>
        <p:spPr>
          <a:xfrm>
            <a:off x="8109857" y="1246825"/>
            <a:ext cx="33555" cy="28598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3DCDE16F-51E0-430C-AC8E-F43B2C348CA9}"/>
              </a:ext>
            </a:extLst>
          </p:cNvPr>
          <p:cNvCxnSpPr>
            <a:cxnSpLocks/>
          </p:cNvCxnSpPr>
          <p:nvPr/>
        </p:nvCxnSpPr>
        <p:spPr>
          <a:xfrm flipH="1">
            <a:off x="7345345" y="1153276"/>
            <a:ext cx="2220687" cy="2974399"/>
          </a:xfrm>
          <a:prstGeom prst="straightConnector1">
            <a:avLst/>
          </a:prstGeom>
          <a:ln w="412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Rechthoek: afgeronde hoeken 22">
            <a:extLst>
              <a:ext uri="{FF2B5EF4-FFF2-40B4-BE49-F238E27FC236}">
                <a16:creationId xmlns:a16="http://schemas.microsoft.com/office/drawing/2014/main" id="{4DF1A522-2B2D-4F2E-B269-C2F7DC6600CB}"/>
              </a:ext>
            </a:extLst>
          </p:cNvPr>
          <p:cNvSpPr/>
          <p:nvPr/>
        </p:nvSpPr>
        <p:spPr>
          <a:xfrm>
            <a:off x="6634624" y="1211349"/>
            <a:ext cx="1421441" cy="910065"/>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Rechthoek: afgeronde hoeken 23">
            <a:extLst>
              <a:ext uri="{FF2B5EF4-FFF2-40B4-BE49-F238E27FC236}">
                <a16:creationId xmlns:a16="http://schemas.microsoft.com/office/drawing/2014/main" id="{2AEF8D13-D61A-4340-AE68-394A55AC7DFA}"/>
              </a:ext>
            </a:extLst>
          </p:cNvPr>
          <p:cNvSpPr/>
          <p:nvPr/>
        </p:nvSpPr>
        <p:spPr>
          <a:xfrm>
            <a:off x="6669156" y="4437084"/>
            <a:ext cx="1421441" cy="910065"/>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6224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1"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4" grpId="0" animBg="1"/>
      <p:bldP spid="14" grpId="1" animBg="1"/>
      <p:bldP spid="23" grpId="0" animBg="1"/>
      <p:bldP spid="2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185231" y="1065247"/>
            <a:ext cx="3586669" cy="3702696"/>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solidFill>
                  <a:srgbClr val="FF0000"/>
                </a:solidFill>
              </a:rPr>
              <a:t>Opgepast !</a:t>
            </a:r>
          </a:p>
          <a:p>
            <a:pPr marL="274320" lvl="1" indent="0">
              <a:lnSpc>
                <a:spcPct val="120000"/>
              </a:lnSpc>
              <a:spcBef>
                <a:spcPts val="600"/>
              </a:spcBef>
              <a:buNone/>
            </a:pPr>
            <a:r>
              <a:rPr lang="nl-BE" sz="7800" b="1" dirty="0"/>
              <a:t>Druk bij een vergissing niet op -1. </a:t>
            </a:r>
          </a:p>
          <a:p>
            <a:pPr>
              <a:lnSpc>
                <a:spcPct val="120000"/>
              </a:lnSpc>
              <a:spcBef>
                <a:spcPts val="600"/>
              </a:spcBef>
            </a:pPr>
            <a:endParaRPr lang="nl-BE" sz="8000" dirty="0"/>
          </a:p>
          <a:p>
            <a:pPr>
              <a:lnSpc>
                <a:spcPct val="120000"/>
              </a:lnSpc>
              <a:spcBef>
                <a:spcPts val="600"/>
              </a:spcBef>
            </a:pPr>
            <a:endParaRPr lang="nl-BE" sz="8000" dirty="0"/>
          </a:p>
          <a:p>
            <a:pPr>
              <a:lnSpc>
                <a:spcPct val="120000"/>
              </a:lnSpc>
              <a:spcBef>
                <a:spcPts val="600"/>
              </a:spcBef>
            </a:pPr>
            <a:endParaRPr lang="nl-BE" sz="8000" dirty="0"/>
          </a:p>
          <a:p>
            <a:pPr>
              <a:lnSpc>
                <a:spcPct val="120000"/>
              </a:lnSpc>
              <a:spcBef>
                <a:spcPts val="600"/>
              </a:spcBef>
            </a:pPr>
            <a:r>
              <a:rPr lang="nl-BE" sz="8000" b="1" dirty="0"/>
              <a:t>In het midden staat een omkeerpijl = </a:t>
            </a:r>
            <a:r>
              <a:rPr lang="nl-BE" sz="8000" b="1" dirty="0" err="1"/>
              <a:t>Undo</a:t>
            </a:r>
            <a:r>
              <a:rPr lang="nl-BE" sz="8000" b="1" dirty="0"/>
              <a:t> die de laatste bewerking ongedaan maakt.</a:t>
            </a:r>
          </a:p>
          <a:p>
            <a:endParaRPr lang="nl-BE" sz="8000" dirty="0"/>
          </a:p>
          <a:p>
            <a:endParaRPr lang="nl-BE" sz="8000" dirty="0"/>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3" name="Afbeelding 2" descr="Afbeelding met schermafbeelding&#10;&#10;Automatisch gegenereerde beschrijving">
            <a:extLst>
              <a:ext uri="{FF2B5EF4-FFF2-40B4-BE49-F238E27FC236}">
                <a16:creationId xmlns:a16="http://schemas.microsoft.com/office/drawing/2014/main" id="{EA2DDDE1-18B9-4679-ABAA-C6CF4E65E001}"/>
              </a:ext>
            </a:extLst>
          </p:cNvPr>
          <p:cNvPicPr>
            <a:picLocks noChangeAspect="1"/>
          </p:cNvPicPr>
          <p:nvPr/>
        </p:nvPicPr>
        <p:blipFill>
          <a:blip r:embed="rId2"/>
          <a:stretch>
            <a:fillRect/>
          </a:stretch>
        </p:blipFill>
        <p:spPr>
          <a:xfrm>
            <a:off x="4621277" y="1800941"/>
            <a:ext cx="6654381" cy="4158988"/>
          </a:xfrm>
          <a:prstGeom prst="rect">
            <a:avLst/>
          </a:prstGeom>
        </p:spPr>
      </p:pic>
      <p:sp>
        <p:nvSpPr>
          <p:cNvPr id="4" name="Pijl: gebogen 3">
            <a:extLst>
              <a:ext uri="{FF2B5EF4-FFF2-40B4-BE49-F238E27FC236}">
                <a16:creationId xmlns:a16="http://schemas.microsoft.com/office/drawing/2014/main" id="{A0995667-D125-445B-BE73-4387904F6D61}"/>
              </a:ext>
            </a:extLst>
          </p:cNvPr>
          <p:cNvSpPr/>
          <p:nvPr/>
        </p:nvSpPr>
        <p:spPr>
          <a:xfrm flipV="1">
            <a:off x="1390601" y="2073729"/>
            <a:ext cx="3230675" cy="3755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5" name="Pijl: gekromd omhoog 4">
            <a:extLst>
              <a:ext uri="{FF2B5EF4-FFF2-40B4-BE49-F238E27FC236}">
                <a16:creationId xmlns:a16="http://schemas.microsoft.com/office/drawing/2014/main" id="{9455D945-9111-4612-ADDA-9DCCEBC8FD14}"/>
              </a:ext>
            </a:extLst>
          </p:cNvPr>
          <p:cNvSpPr/>
          <p:nvPr/>
        </p:nvSpPr>
        <p:spPr>
          <a:xfrm rot="20124243">
            <a:off x="2654202" y="3251702"/>
            <a:ext cx="6091714" cy="1189075"/>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43000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10;&#10;Automatisch gegenereerde beschrijving">
            <a:extLst>
              <a:ext uri="{FF2B5EF4-FFF2-40B4-BE49-F238E27FC236}">
                <a16:creationId xmlns:a16="http://schemas.microsoft.com/office/drawing/2014/main" id="{807C9C87-0BCF-43D9-9249-BA347E5192BF}"/>
              </a:ext>
            </a:extLst>
          </p:cNvPr>
          <p:cNvPicPr>
            <a:picLocks noChangeAspect="1"/>
          </p:cNvPicPr>
          <p:nvPr/>
        </p:nvPicPr>
        <p:blipFill>
          <a:blip r:embed="rId2"/>
          <a:stretch>
            <a:fillRect/>
          </a:stretch>
        </p:blipFill>
        <p:spPr>
          <a:xfrm>
            <a:off x="938893" y="383551"/>
            <a:ext cx="9745436" cy="6090898"/>
          </a:xfrm>
          <a:prstGeom prst="rect">
            <a:avLst/>
          </a:prstGeom>
        </p:spPr>
      </p:pic>
    </p:spTree>
    <p:extLst>
      <p:ext uri="{BB962C8B-B14F-4D97-AF65-F5344CB8AC3E}">
        <p14:creationId xmlns:p14="http://schemas.microsoft.com/office/powerpoint/2010/main" val="4038003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rmafbeelding&#10;&#10;Automatisch gegenereerde beschrijving">
            <a:extLst>
              <a:ext uri="{FF2B5EF4-FFF2-40B4-BE49-F238E27FC236}">
                <a16:creationId xmlns:a16="http://schemas.microsoft.com/office/drawing/2014/main" id="{A58FE067-3CD7-4558-B4A2-BC05FBA7ADA1}"/>
              </a:ext>
            </a:extLst>
          </p:cNvPr>
          <p:cNvPicPr>
            <a:picLocks noChangeAspect="1"/>
          </p:cNvPicPr>
          <p:nvPr/>
        </p:nvPicPr>
        <p:blipFill>
          <a:blip r:embed="rId2"/>
          <a:stretch>
            <a:fillRect/>
          </a:stretch>
        </p:blipFill>
        <p:spPr>
          <a:xfrm>
            <a:off x="391885" y="2696657"/>
            <a:ext cx="11258550" cy="1785536"/>
          </a:xfrm>
          <a:prstGeom prst="rect">
            <a:avLst/>
          </a:prstGeom>
        </p:spPr>
      </p:pic>
      <p:sp>
        <p:nvSpPr>
          <p:cNvPr id="6" name="Tekstvak 5">
            <a:extLst>
              <a:ext uri="{FF2B5EF4-FFF2-40B4-BE49-F238E27FC236}">
                <a16:creationId xmlns:a16="http://schemas.microsoft.com/office/drawing/2014/main" id="{C775041B-6A1E-40AF-9FDF-881CED7E75F5}"/>
              </a:ext>
            </a:extLst>
          </p:cNvPr>
          <p:cNvSpPr txBox="1"/>
          <p:nvPr/>
        </p:nvSpPr>
        <p:spPr>
          <a:xfrm>
            <a:off x="1624694" y="947058"/>
            <a:ext cx="8270422" cy="1428750"/>
          </a:xfrm>
          <a:prstGeom prst="rect">
            <a:avLst/>
          </a:prstGeom>
        </p:spPr>
        <p:txBody>
          <a:bodyPr vert="horz" wrap="square" lIns="91440" tIns="45720" rIns="91440" bIns="45720" rtlCol="0">
            <a:normAutofit/>
          </a:bodyPr>
          <a:lstStyle/>
          <a:p>
            <a:pPr algn="ctr"/>
            <a:r>
              <a:rPr lang="nl-BE" sz="4300" dirty="0">
                <a:latin typeface="Rockwell" panose="02060603020205020403" pitchFamily="18" charset="0"/>
              </a:rPr>
              <a:t>Waar dienen de knoppen bovenaan het scherm voor ?</a:t>
            </a:r>
          </a:p>
        </p:txBody>
      </p:sp>
      <p:sp>
        <p:nvSpPr>
          <p:cNvPr id="7" name="Wolk 6">
            <a:extLst>
              <a:ext uri="{FF2B5EF4-FFF2-40B4-BE49-F238E27FC236}">
                <a16:creationId xmlns:a16="http://schemas.microsoft.com/office/drawing/2014/main" id="{98AE9AC9-8E39-4CF2-8E25-E8B2CBD94B7E}"/>
              </a:ext>
            </a:extLst>
          </p:cNvPr>
          <p:cNvSpPr/>
          <p:nvPr/>
        </p:nvSpPr>
        <p:spPr>
          <a:xfrm>
            <a:off x="146328" y="2532186"/>
            <a:ext cx="5350120" cy="2270856"/>
          </a:xfrm>
          <a:prstGeom prst="cloud">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Wolk 7">
            <a:extLst>
              <a:ext uri="{FF2B5EF4-FFF2-40B4-BE49-F238E27FC236}">
                <a16:creationId xmlns:a16="http://schemas.microsoft.com/office/drawing/2014/main" id="{36B19355-7A9C-43B9-BB36-A4D7710D9861}"/>
              </a:ext>
            </a:extLst>
          </p:cNvPr>
          <p:cNvSpPr/>
          <p:nvPr/>
        </p:nvSpPr>
        <p:spPr>
          <a:xfrm rot="11426730">
            <a:off x="6431155" y="2382499"/>
            <a:ext cx="5442161" cy="2470263"/>
          </a:xfrm>
          <a:prstGeom prst="cloud">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a:extLst>
              <a:ext uri="{FF2B5EF4-FFF2-40B4-BE49-F238E27FC236}">
                <a16:creationId xmlns:a16="http://schemas.microsoft.com/office/drawing/2014/main" id="{C08B444E-4883-48A4-BC12-EFF14F21622C}"/>
              </a:ext>
            </a:extLst>
          </p:cNvPr>
          <p:cNvSpPr txBox="1"/>
          <p:nvPr/>
        </p:nvSpPr>
        <p:spPr>
          <a:xfrm>
            <a:off x="894303" y="5034224"/>
            <a:ext cx="4501662" cy="1547446"/>
          </a:xfrm>
          <a:prstGeom prst="rect">
            <a:avLst/>
          </a:prstGeom>
        </p:spPr>
        <p:txBody>
          <a:bodyPr vert="horz" wrap="square" lIns="91440" tIns="45720" rIns="91440" bIns="45720" rtlCol="0">
            <a:normAutofit/>
          </a:bodyPr>
          <a:lstStyle/>
          <a:p>
            <a:pPr algn="ctr"/>
            <a:r>
              <a:rPr lang="nl-BE" sz="4300" dirty="0">
                <a:latin typeface="Rockwell" panose="02060603020205020403" pitchFamily="18" charset="0"/>
              </a:rPr>
              <a:t>Knoppen voor team A</a:t>
            </a:r>
          </a:p>
        </p:txBody>
      </p:sp>
      <p:sp>
        <p:nvSpPr>
          <p:cNvPr id="10" name="Rechthoek 9">
            <a:extLst>
              <a:ext uri="{FF2B5EF4-FFF2-40B4-BE49-F238E27FC236}">
                <a16:creationId xmlns:a16="http://schemas.microsoft.com/office/drawing/2014/main" id="{72C0B37A-B989-44A8-B42A-8AA4584D477A}"/>
              </a:ext>
            </a:extLst>
          </p:cNvPr>
          <p:cNvSpPr/>
          <p:nvPr/>
        </p:nvSpPr>
        <p:spPr>
          <a:xfrm>
            <a:off x="5931878" y="5193344"/>
            <a:ext cx="4890197" cy="2077492"/>
          </a:xfrm>
          <a:prstGeom prst="rect">
            <a:avLst/>
          </a:prstGeom>
        </p:spPr>
        <p:txBody>
          <a:bodyPr wrap="square">
            <a:spAutoFit/>
          </a:bodyPr>
          <a:lstStyle/>
          <a:p>
            <a:pPr algn="ctr"/>
            <a:r>
              <a:rPr lang="nl-BE" sz="4300" dirty="0">
                <a:latin typeface="Rockwell" panose="02060603020205020403" pitchFamily="18" charset="0"/>
              </a:rPr>
              <a:t>Knoppen voor team B</a:t>
            </a:r>
          </a:p>
          <a:p>
            <a:pPr algn="ctr"/>
            <a:endParaRPr lang="nl-BE" sz="4300" dirty="0">
              <a:latin typeface="Rockwell" panose="02060603020205020403" pitchFamily="18" charset="0"/>
            </a:endParaRPr>
          </a:p>
        </p:txBody>
      </p:sp>
    </p:spTree>
    <p:extLst>
      <p:ext uri="{BB962C8B-B14F-4D97-AF65-F5344CB8AC3E}">
        <p14:creationId xmlns:p14="http://schemas.microsoft.com/office/powerpoint/2010/main" val="76112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33635" y="1041662"/>
            <a:ext cx="3535464" cy="4665802"/>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Aanvraag time out </a:t>
            </a:r>
            <a:r>
              <a:rPr lang="nl-BE" sz="8000" dirty="0">
                <a:solidFill>
                  <a:srgbClr val="FF0000"/>
                </a:solidFill>
              </a:rPr>
              <a:t>:</a:t>
            </a:r>
          </a:p>
          <a:p>
            <a:pPr lvl="1">
              <a:lnSpc>
                <a:spcPct val="120000"/>
              </a:lnSpc>
              <a:spcBef>
                <a:spcPts val="600"/>
              </a:spcBef>
            </a:pPr>
            <a:r>
              <a:rPr lang="nl-BE" sz="7800" b="1" dirty="0"/>
              <a:t>Klik hiervoor op het klokje boven het aanvragende team.</a:t>
            </a:r>
          </a:p>
          <a:p>
            <a:pPr lvl="1">
              <a:lnSpc>
                <a:spcPct val="120000"/>
              </a:lnSpc>
              <a:spcBef>
                <a:spcPts val="600"/>
              </a:spcBef>
            </a:pPr>
            <a:endParaRPr lang="nl-BE" sz="7800" b="1" dirty="0"/>
          </a:p>
          <a:p>
            <a:pPr lvl="1">
              <a:lnSpc>
                <a:spcPct val="120000"/>
              </a:lnSpc>
              <a:spcBef>
                <a:spcPts val="600"/>
              </a:spcBef>
            </a:pPr>
            <a:r>
              <a:rPr lang="nl-BE" sz="7800" b="1" dirty="0"/>
              <a:t>Je ziet bij het team de 1 verschijnen en de klok loopt.</a:t>
            </a:r>
          </a:p>
          <a:p>
            <a:pPr lvl="1">
              <a:lnSpc>
                <a:spcPct val="120000"/>
              </a:lnSpc>
              <a:spcBef>
                <a:spcPts val="600"/>
              </a:spcBef>
            </a:pPr>
            <a:endParaRPr lang="nl-BE" sz="7800" b="1" dirty="0"/>
          </a:p>
          <a:p>
            <a:pPr lvl="1">
              <a:lnSpc>
                <a:spcPct val="120000"/>
              </a:lnSpc>
              <a:spcBef>
                <a:spcPts val="600"/>
              </a:spcBef>
            </a:pPr>
            <a:r>
              <a:rPr lang="nl-BE" sz="7800" b="1" dirty="0"/>
              <a:t>De klok kan steeds onderbroken worden door op OK te klikken.</a:t>
            </a:r>
          </a:p>
          <a:p>
            <a:pPr>
              <a:lnSpc>
                <a:spcPct val="120000"/>
              </a:lnSpc>
              <a:spcBef>
                <a:spcPts val="600"/>
              </a:spcBef>
            </a:pPr>
            <a:endParaRPr lang="nl-BE" sz="8000" dirty="0"/>
          </a:p>
          <a:p>
            <a:endParaRPr lang="nl-BE" sz="8000" dirty="0"/>
          </a:p>
          <a:p>
            <a:endParaRPr lang="nl-BE" sz="8000" dirty="0"/>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16" name="Afbeelding 15" descr="Afbeelding met schermafbeelding, binnen&#10;&#10;Automatisch gegenereerde beschrijving">
            <a:extLst>
              <a:ext uri="{FF2B5EF4-FFF2-40B4-BE49-F238E27FC236}">
                <a16:creationId xmlns:a16="http://schemas.microsoft.com/office/drawing/2014/main" id="{E41DA4E9-E708-4B2F-BE49-48D209D279B8}"/>
              </a:ext>
            </a:extLst>
          </p:cNvPr>
          <p:cNvPicPr>
            <a:picLocks noChangeAspect="1"/>
          </p:cNvPicPr>
          <p:nvPr/>
        </p:nvPicPr>
        <p:blipFill>
          <a:blip r:embed="rId2"/>
          <a:stretch>
            <a:fillRect/>
          </a:stretch>
        </p:blipFill>
        <p:spPr>
          <a:xfrm>
            <a:off x="4053519" y="1041662"/>
            <a:ext cx="7802907" cy="4876817"/>
          </a:xfrm>
          <a:prstGeom prst="rect">
            <a:avLst/>
          </a:prstGeom>
        </p:spPr>
      </p:pic>
      <p:sp>
        <p:nvSpPr>
          <p:cNvPr id="17" name="Pijl: gekromd omlaag 16">
            <a:extLst>
              <a:ext uri="{FF2B5EF4-FFF2-40B4-BE49-F238E27FC236}">
                <a16:creationId xmlns:a16="http://schemas.microsoft.com/office/drawing/2014/main" id="{A3C1BF4A-9849-44F2-BE90-CF2CD11666BC}"/>
              </a:ext>
            </a:extLst>
          </p:cNvPr>
          <p:cNvSpPr/>
          <p:nvPr/>
        </p:nvSpPr>
        <p:spPr>
          <a:xfrm rot="10252023" flipH="1">
            <a:off x="3333996" y="1969610"/>
            <a:ext cx="3868820" cy="797325"/>
          </a:xfrm>
          <a:prstGeom prst="curvedDownArrow">
            <a:avLst>
              <a:gd name="adj1" fmla="val 14867"/>
              <a:gd name="adj2" fmla="val 26282"/>
              <a:gd name="adj3" fmla="val 25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06902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 calcmode="lin" valueType="num">
                                      <p:cBhvr additive="base">
                                        <p:cTn id="2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293866" y="388360"/>
            <a:ext cx="4227892" cy="4555429"/>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Spelvertraging :</a:t>
            </a:r>
          </a:p>
          <a:p>
            <a:pPr>
              <a:lnSpc>
                <a:spcPct val="120000"/>
              </a:lnSpc>
              <a:spcBef>
                <a:spcPts val="600"/>
              </a:spcBef>
            </a:pPr>
            <a:r>
              <a:rPr lang="nl-BE" sz="8000" b="1" dirty="0"/>
              <a:t>Bij stand 6-7 krijgt Team B een sanctie voor spelvertraging.</a:t>
            </a:r>
          </a:p>
          <a:p>
            <a:pPr>
              <a:lnSpc>
                <a:spcPct val="120000"/>
              </a:lnSpc>
              <a:spcBef>
                <a:spcPts val="600"/>
              </a:spcBef>
            </a:pPr>
            <a:endParaRPr lang="nl-BE" sz="8000" b="1" dirty="0"/>
          </a:p>
          <a:p>
            <a:pPr lvl="1">
              <a:lnSpc>
                <a:spcPct val="120000"/>
              </a:lnSpc>
              <a:spcBef>
                <a:spcPts val="600"/>
              </a:spcBef>
            </a:pPr>
            <a:r>
              <a:rPr lang="nl-BE" sz="7800" b="1" dirty="0"/>
              <a:t>Klik hiervoor op het onvolledige klokje</a:t>
            </a:r>
          </a:p>
          <a:p>
            <a:pPr lvl="1">
              <a:lnSpc>
                <a:spcPct val="120000"/>
              </a:lnSpc>
              <a:spcBef>
                <a:spcPts val="600"/>
              </a:spcBef>
            </a:pPr>
            <a:r>
              <a:rPr lang="nl-BE" sz="7800" b="1" dirty="0"/>
              <a:t>Telkens bevestigen met ok.</a:t>
            </a:r>
          </a:p>
          <a:p>
            <a:pPr lvl="1">
              <a:lnSpc>
                <a:spcPct val="120000"/>
              </a:lnSpc>
              <a:spcBef>
                <a:spcPts val="600"/>
              </a:spcBef>
            </a:pPr>
            <a:r>
              <a:rPr lang="nl-BE" sz="7800" b="1" dirty="0"/>
              <a:t>Er komt een 1 te staan naast het klokje</a:t>
            </a:r>
          </a:p>
          <a:p>
            <a:pPr lvl="1">
              <a:lnSpc>
                <a:spcPct val="120000"/>
              </a:lnSpc>
              <a:spcBef>
                <a:spcPts val="600"/>
              </a:spcBef>
            </a:pPr>
            <a:r>
              <a:rPr lang="nl-BE" sz="7800" b="1" dirty="0"/>
              <a:t>Naast het Team B staat bovenaan een gele kaart</a:t>
            </a:r>
            <a:endParaRPr lang="nl-BE" sz="8000" b="1"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8" name="Afbeelding 7" descr="Afbeelding met schermafbeelding, binnen&#10;&#10;Automatisch gegenereerde beschrijving">
            <a:extLst>
              <a:ext uri="{FF2B5EF4-FFF2-40B4-BE49-F238E27FC236}">
                <a16:creationId xmlns:a16="http://schemas.microsoft.com/office/drawing/2014/main" id="{1091BF7B-9D47-41B6-9BDF-061AF895F571}"/>
              </a:ext>
            </a:extLst>
          </p:cNvPr>
          <p:cNvPicPr>
            <a:picLocks noChangeAspect="1"/>
          </p:cNvPicPr>
          <p:nvPr/>
        </p:nvPicPr>
        <p:blipFill>
          <a:blip r:embed="rId2"/>
          <a:stretch>
            <a:fillRect/>
          </a:stretch>
        </p:blipFill>
        <p:spPr>
          <a:xfrm>
            <a:off x="5101553" y="1415615"/>
            <a:ext cx="6487216" cy="4054510"/>
          </a:xfrm>
          <a:prstGeom prst="rect">
            <a:avLst/>
          </a:prstGeom>
        </p:spPr>
      </p:pic>
      <p:sp>
        <p:nvSpPr>
          <p:cNvPr id="15" name="Pijl: gekromd omlaag 14">
            <a:extLst>
              <a:ext uri="{FF2B5EF4-FFF2-40B4-BE49-F238E27FC236}">
                <a16:creationId xmlns:a16="http://schemas.microsoft.com/office/drawing/2014/main" id="{F959451D-F575-4973-9D60-50E92A34900B}"/>
              </a:ext>
            </a:extLst>
          </p:cNvPr>
          <p:cNvSpPr/>
          <p:nvPr/>
        </p:nvSpPr>
        <p:spPr>
          <a:xfrm rot="10600243" flipH="1" flipV="1">
            <a:off x="3208094" y="1043319"/>
            <a:ext cx="6434244" cy="875292"/>
          </a:xfrm>
          <a:prstGeom prst="curvedDownArrow">
            <a:avLst>
              <a:gd name="adj1" fmla="val 14867"/>
              <a:gd name="adj2" fmla="val 26282"/>
              <a:gd name="adj3" fmla="val 25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6" name="Afbeelding 15" descr="Afbeelding met schermafbeelding&#10;&#10;Automatisch gegenereerde beschrijving">
            <a:extLst>
              <a:ext uri="{FF2B5EF4-FFF2-40B4-BE49-F238E27FC236}">
                <a16:creationId xmlns:a16="http://schemas.microsoft.com/office/drawing/2014/main" id="{9F581570-A8C1-4C8B-A0D1-45E77D73FB81}"/>
              </a:ext>
            </a:extLst>
          </p:cNvPr>
          <p:cNvPicPr>
            <a:picLocks noChangeAspect="1"/>
          </p:cNvPicPr>
          <p:nvPr/>
        </p:nvPicPr>
        <p:blipFill>
          <a:blip r:embed="rId3"/>
          <a:stretch>
            <a:fillRect/>
          </a:stretch>
        </p:blipFill>
        <p:spPr>
          <a:xfrm>
            <a:off x="2976257" y="4868416"/>
            <a:ext cx="5877745" cy="2114845"/>
          </a:xfrm>
          <a:prstGeom prst="rect">
            <a:avLst/>
          </a:prstGeom>
        </p:spPr>
      </p:pic>
      <p:sp>
        <p:nvSpPr>
          <p:cNvPr id="17" name="Pijl: gekromd omlaag 16">
            <a:extLst>
              <a:ext uri="{FF2B5EF4-FFF2-40B4-BE49-F238E27FC236}">
                <a16:creationId xmlns:a16="http://schemas.microsoft.com/office/drawing/2014/main" id="{8D2B962C-57AB-4A36-BB55-F8BBB2BCDFF5}"/>
              </a:ext>
            </a:extLst>
          </p:cNvPr>
          <p:cNvSpPr/>
          <p:nvPr/>
        </p:nvSpPr>
        <p:spPr>
          <a:xfrm rot="12808182" flipH="1">
            <a:off x="1813867" y="4825994"/>
            <a:ext cx="1692553" cy="747774"/>
          </a:xfrm>
          <a:prstGeom prst="curvedDownArrow">
            <a:avLst>
              <a:gd name="adj1" fmla="val 14867"/>
              <a:gd name="adj2" fmla="val 26282"/>
              <a:gd name="adj3"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2472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9"/>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522110" y="593272"/>
            <a:ext cx="3927426" cy="4746172"/>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Geven van sancties :</a:t>
            </a:r>
          </a:p>
          <a:p>
            <a:pPr>
              <a:lnSpc>
                <a:spcPct val="120000"/>
              </a:lnSpc>
              <a:spcBef>
                <a:spcPts val="600"/>
              </a:spcBef>
            </a:pPr>
            <a:r>
              <a:rPr lang="nl-BE" sz="8000" b="1" dirty="0"/>
              <a:t>Bij een stand 8-12 krijgt de coach van team A een gele kaart</a:t>
            </a:r>
          </a:p>
          <a:p>
            <a:pPr>
              <a:lnSpc>
                <a:spcPct val="120000"/>
              </a:lnSpc>
              <a:spcBef>
                <a:spcPts val="600"/>
              </a:spcBef>
            </a:pPr>
            <a:endParaRPr lang="nl-BE" sz="8000" b="1" dirty="0"/>
          </a:p>
          <a:p>
            <a:pPr lvl="1">
              <a:lnSpc>
                <a:spcPct val="120000"/>
              </a:lnSpc>
              <a:spcBef>
                <a:spcPts val="600"/>
              </a:spcBef>
            </a:pPr>
            <a:r>
              <a:rPr lang="nl-BE" sz="7800" b="1" dirty="0"/>
              <a:t>Klik op het sterretje</a:t>
            </a:r>
          </a:p>
          <a:p>
            <a:pPr lvl="1">
              <a:lnSpc>
                <a:spcPct val="120000"/>
              </a:lnSpc>
              <a:spcBef>
                <a:spcPts val="600"/>
              </a:spcBef>
            </a:pPr>
            <a:endParaRPr lang="nl-BE" sz="7800" b="1" dirty="0"/>
          </a:p>
          <a:p>
            <a:pPr lvl="1">
              <a:lnSpc>
                <a:spcPct val="120000"/>
              </a:lnSpc>
              <a:spcBef>
                <a:spcPts val="600"/>
              </a:spcBef>
            </a:pPr>
            <a:endParaRPr lang="nl-BE" sz="7800" b="1" dirty="0"/>
          </a:p>
          <a:p>
            <a:pPr lvl="1">
              <a:lnSpc>
                <a:spcPct val="120000"/>
              </a:lnSpc>
              <a:spcBef>
                <a:spcPts val="600"/>
              </a:spcBef>
            </a:pPr>
            <a:r>
              <a:rPr lang="nl-BE" sz="7800" b="1" dirty="0"/>
              <a:t>Er verschijnt een scherm waarop alle spelers en de staf staan</a:t>
            </a:r>
          </a:p>
          <a:p>
            <a:pPr lvl="1">
              <a:lnSpc>
                <a:spcPct val="120000"/>
              </a:lnSpc>
              <a:spcBef>
                <a:spcPts val="600"/>
              </a:spcBef>
            </a:pPr>
            <a:r>
              <a:rPr lang="nl-BE" sz="7800" b="1" dirty="0"/>
              <a:t>Klik op het vakje “Coach”</a:t>
            </a:r>
          </a:p>
          <a:p>
            <a:pPr lvl="1">
              <a:lnSpc>
                <a:spcPct val="120000"/>
              </a:lnSpc>
              <a:spcBef>
                <a:spcPts val="600"/>
              </a:spcBef>
            </a:pPr>
            <a:endParaRPr lang="nl-BE" sz="7800" dirty="0"/>
          </a:p>
          <a:p>
            <a:pPr lvl="1">
              <a:lnSpc>
                <a:spcPct val="120000"/>
              </a:lnSpc>
              <a:spcBef>
                <a:spcPts val="600"/>
              </a:spcBef>
            </a:pPr>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3" name="Afbeelding 2" descr="Afbeelding met schermafbeelding&#10;&#10;Automatisch gegenereerde beschrijving">
            <a:extLst>
              <a:ext uri="{FF2B5EF4-FFF2-40B4-BE49-F238E27FC236}">
                <a16:creationId xmlns:a16="http://schemas.microsoft.com/office/drawing/2014/main" id="{BBAB8F4B-AC35-4904-8F03-02B03BD6D04D}"/>
              </a:ext>
            </a:extLst>
          </p:cNvPr>
          <p:cNvPicPr>
            <a:picLocks noChangeAspect="1"/>
          </p:cNvPicPr>
          <p:nvPr/>
        </p:nvPicPr>
        <p:blipFill>
          <a:blip r:embed="rId2"/>
          <a:stretch>
            <a:fillRect/>
          </a:stretch>
        </p:blipFill>
        <p:spPr>
          <a:xfrm>
            <a:off x="5802796" y="357863"/>
            <a:ext cx="5557729" cy="3473581"/>
          </a:xfrm>
          <a:prstGeom prst="rect">
            <a:avLst/>
          </a:prstGeom>
        </p:spPr>
      </p:pic>
      <p:pic>
        <p:nvPicPr>
          <p:cNvPr id="5" name="Afbeelding 4" descr="Afbeelding met schermafbeelding&#10;&#10;Automatisch gegenereerde beschrijving">
            <a:extLst>
              <a:ext uri="{FF2B5EF4-FFF2-40B4-BE49-F238E27FC236}">
                <a16:creationId xmlns:a16="http://schemas.microsoft.com/office/drawing/2014/main" id="{8ECD6E31-9986-415E-AD27-4A5D2D3DDACE}"/>
              </a:ext>
            </a:extLst>
          </p:cNvPr>
          <p:cNvPicPr>
            <a:picLocks noChangeAspect="1"/>
          </p:cNvPicPr>
          <p:nvPr/>
        </p:nvPicPr>
        <p:blipFill>
          <a:blip r:embed="rId3"/>
          <a:stretch>
            <a:fillRect/>
          </a:stretch>
        </p:blipFill>
        <p:spPr>
          <a:xfrm>
            <a:off x="5954407" y="3354159"/>
            <a:ext cx="5214257" cy="3258911"/>
          </a:xfrm>
          <a:prstGeom prst="rect">
            <a:avLst/>
          </a:prstGeom>
        </p:spPr>
      </p:pic>
      <p:sp>
        <p:nvSpPr>
          <p:cNvPr id="2" name="Pijl: gekromd omhoog 1">
            <a:extLst>
              <a:ext uri="{FF2B5EF4-FFF2-40B4-BE49-F238E27FC236}">
                <a16:creationId xmlns:a16="http://schemas.microsoft.com/office/drawing/2014/main" id="{95C3AA18-A831-47F7-B9AB-9B1FD1747B06}"/>
              </a:ext>
            </a:extLst>
          </p:cNvPr>
          <p:cNvSpPr/>
          <p:nvPr/>
        </p:nvSpPr>
        <p:spPr>
          <a:xfrm rot="19884896">
            <a:off x="3412732" y="1687560"/>
            <a:ext cx="4426392" cy="1837477"/>
          </a:xfrm>
          <a:prstGeom prst="curvedUpArrow">
            <a:avLst>
              <a:gd name="adj1" fmla="val 10073"/>
              <a:gd name="adj2" fmla="val 29951"/>
              <a:gd name="adj3" fmla="val 172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Pijl: gekromd omhoog 6">
            <a:extLst>
              <a:ext uri="{FF2B5EF4-FFF2-40B4-BE49-F238E27FC236}">
                <a16:creationId xmlns:a16="http://schemas.microsoft.com/office/drawing/2014/main" id="{51AC5F6E-F52B-45BC-A9CD-E33B5BC5554B}"/>
              </a:ext>
            </a:extLst>
          </p:cNvPr>
          <p:cNvSpPr/>
          <p:nvPr/>
        </p:nvSpPr>
        <p:spPr>
          <a:xfrm rot="20967269">
            <a:off x="4040450" y="4484068"/>
            <a:ext cx="5294373" cy="1051959"/>
          </a:xfrm>
          <a:prstGeom prst="curvedUpArrow">
            <a:avLst>
              <a:gd name="adj1" fmla="val 10073"/>
              <a:gd name="adj2" fmla="val 29951"/>
              <a:gd name="adj3" fmla="val 17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41754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9"/>
                                          </p:stCondLst>
                                        </p:cTn>
                                        <p:tgtEl>
                                          <p:spTgt spid="1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
                                          </p:stCondLst>
                                        </p:cTn>
                                        <p:tgtEl>
                                          <p:spTgt spid="11">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522110" y="315685"/>
            <a:ext cx="3747811" cy="5146222"/>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Geven van sancties :</a:t>
            </a:r>
          </a:p>
          <a:p>
            <a:pPr lvl="1">
              <a:lnSpc>
                <a:spcPct val="120000"/>
              </a:lnSpc>
              <a:spcBef>
                <a:spcPts val="600"/>
              </a:spcBef>
            </a:pPr>
            <a:endParaRPr lang="nl-BE" sz="7800" dirty="0"/>
          </a:p>
          <a:p>
            <a:pPr lvl="1">
              <a:lnSpc>
                <a:spcPct val="120000"/>
              </a:lnSpc>
              <a:spcBef>
                <a:spcPts val="600"/>
              </a:spcBef>
            </a:pPr>
            <a:r>
              <a:rPr lang="nl-BE" sz="7800" b="1" dirty="0"/>
              <a:t>Je krijgt een scherm met de mogelijke sancties</a:t>
            </a:r>
          </a:p>
          <a:p>
            <a:pPr lvl="1">
              <a:lnSpc>
                <a:spcPct val="120000"/>
              </a:lnSpc>
              <a:spcBef>
                <a:spcPts val="600"/>
              </a:spcBef>
            </a:pPr>
            <a:endParaRPr lang="nl-BE" sz="7800" b="1" dirty="0"/>
          </a:p>
          <a:p>
            <a:pPr lvl="1">
              <a:lnSpc>
                <a:spcPct val="120000"/>
              </a:lnSpc>
              <a:spcBef>
                <a:spcPts val="600"/>
              </a:spcBef>
            </a:pPr>
            <a:r>
              <a:rPr lang="nl-BE" sz="7800" b="1" dirty="0"/>
              <a:t>Klik op de gele kaart = Warning</a:t>
            </a:r>
          </a:p>
          <a:p>
            <a:pPr lvl="1">
              <a:lnSpc>
                <a:spcPct val="120000"/>
              </a:lnSpc>
              <a:spcBef>
                <a:spcPts val="600"/>
              </a:spcBef>
            </a:pPr>
            <a:endParaRPr lang="nl-BE" sz="7800" b="1" dirty="0"/>
          </a:p>
          <a:p>
            <a:pPr lvl="1">
              <a:lnSpc>
                <a:spcPct val="120000"/>
              </a:lnSpc>
              <a:spcBef>
                <a:spcPts val="600"/>
              </a:spcBef>
            </a:pPr>
            <a:endParaRPr lang="nl-BE" sz="7800" b="1" dirty="0"/>
          </a:p>
          <a:p>
            <a:pPr lvl="1">
              <a:lnSpc>
                <a:spcPct val="120000"/>
              </a:lnSpc>
              <a:spcBef>
                <a:spcPts val="600"/>
              </a:spcBef>
            </a:pPr>
            <a:r>
              <a:rPr lang="nl-BE" sz="7800" b="1" dirty="0"/>
              <a:t>Op deze manier kunnen dus alle sancties aan alle spelers, libero’s en staf gegeven worden</a:t>
            </a:r>
          </a:p>
          <a:p>
            <a:pPr lvl="1">
              <a:lnSpc>
                <a:spcPct val="120000"/>
              </a:lnSpc>
              <a:spcBef>
                <a:spcPts val="600"/>
              </a:spcBef>
            </a:pPr>
            <a:endParaRPr lang="nl-BE" sz="7800" dirty="0"/>
          </a:p>
          <a:p>
            <a:pPr lvl="1">
              <a:lnSpc>
                <a:spcPct val="120000"/>
              </a:lnSpc>
              <a:spcBef>
                <a:spcPts val="600"/>
              </a:spcBef>
            </a:pPr>
            <a:endParaRPr lang="nl-BE" sz="7800" dirty="0"/>
          </a:p>
          <a:p>
            <a:pPr lvl="1">
              <a:lnSpc>
                <a:spcPct val="120000"/>
              </a:lnSpc>
              <a:spcBef>
                <a:spcPts val="600"/>
              </a:spcBef>
            </a:pPr>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9" name="Afbeelding 8" descr="Afbeelding met schermafbeelding&#10;&#10;Automatisch gegenereerde beschrijving">
            <a:extLst>
              <a:ext uri="{FF2B5EF4-FFF2-40B4-BE49-F238E27FC236}">
                <a16:creationId xmlns:a16="http://schemas.microsoft.com/office/drawing/2014/main" id="{2E483560-FDCB-448A-BB25-916968C7025A}"/>
              </a:ext>
            </a:extLst>
          </p:cNvPr>
          <p:cNvPicPr>
            <a:picLocks noChangeAspect="1"/>
          </p:cNvPicPr>
          <p:nvPr/>
        </p:nvPicPr>
        <p:blipFill>
          <a:blip r:embed="rId2"/>
          <a:stretch>
            <a:fillRect/>
          </a:stretch>
        </p:blipFill>
        <p:spPr>
          <a:xfrm>
            <a:off x="4563696" y="620486"/>
            <a:ext cx="7106194" cy="4441371"/>
          </a:xfrm>
          <a:prstGeom prst="rect">
            <a:avLst/>
          </a:prstGeom>
        </p:spPr>
      </p:pic>
      <p:sp>
        <p:nvSpPr>
          <p:cNvPr id="18" name="Pijl: gekromd omhoog 17">
            <a:extLst>
              <a:ext uri="{FF2B5EF4-FFF2-40B4-BE49-F238E27FC236}">
                <a16:creationId xmlns:a16="http://schemas.microsoft.com/office/drawing/2014/main" id="{D68B0819-9D4A-487E-9DAD-A95FDD859BA2}"/>
              </a:ext>
            </a:extLst>
          </p:cNvPr>
          <p:cNvSpPr/>
          <p:nvPr/>
        </p:nvSpPr>
        <p:spPr>
          <a:xfrm rot="20580962">
            <a:off x="2942923" y="2003714"/>
            <a:ext cx="5167581" cy="1421167"/>
          </a:xfrm>
          <a:prstGeom prst="curvedUpArrow">
            <a:avLst>
              <a:gd name="adj1" fmla="val 10073"/>
              <a:gd name="adj2" fmla="val 29951"/>
              <a:gd name="adj3" fmla="val 172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14960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226756" y="649662"/>
            <a:ext cx="4915847" cy="5351088"/>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Geven van een rode kaart :</a:t>
            </a:r>
          </a:p>
          <a:p>
            <a:pPr>
              <a:lnSpc>
                <a:spcPct val="120000"/>
              </a:lnSpc>
              <a:spcBef>
                <a:spcPts val="600"/>
              </a:spcBef>
            </a:pPr>
            <a:r>
              <a:rPr lang="nl-BE" sz="8000" b="1" dirty="0"/>
              <a:t>Bij stand 13-17 krijgt speler 12 van team A een rode kaart</a:t>
            </a:r>
          </a:p>
          <a:p>
            <a:pPr>
              <a:lnSpc>
                <a:spcPct val="120000"/>
              </a:lnSpc>
              <a:spcBef>
                <a:spcPts val="600"/>
              </a:spcBef>
            </a:pPr>
            <a:endParaRPr lang="nl-BE" sz="8000" b="1" dirty="0"/>
          </a:p>
          <a:p>
            <a:pPr lvl="1">
              <a:lnSpc>
                <a:spcPct val="120000"/>
              </a:lnSpc>
              <a:spcBef>
                <a:spcPts val="600"/>
              </a:spcBef>
            </a:pPr>
            <a:r>
              <a:rPr lang="nl-BE" sz="7800" b="1" dirty="0"/>
              <a:t>Klik op het sterretje en je krijgt het scherm met alle spelers, de libero’s en de staf</a:t>
            </a:r>
          </a:p>
          <a:p>
            <a:pPr lvl="1">
              <a:lnSpc>
                <a:spcPct val="120000"/>
              </a:lnSpc>
              <a:spcBef>
                <a:spcPts val="600"/>
              </a:spcBef>
            </a:pPr>
            <a:endParaRPr lang="nl-BE" sz="7800" b="1" dirty="0"/>
          </a:p>
          <a:p>
            <a:pPr>
              <a:lnSpc>
                <a:spcPct val="120000"/>
              </a:lnSpc>
              <a:spcBef>
                <a:spcPts val="600"/>
              </a:spcBef>
            </a:pPr>
            <a:r>
              <a:rPr lang="nl-BE" sz="8000" b="1" dirty="0"/>
              <a:t>Merk op dat er in het vakje van de coach een geel kaartje staat </a:t>
            </a:r>
          </a:p>
          <a:p>
            <a:pPr lvl="1">
              <a:lnSpc>
                <a:spcPct val="120000"/>
              </a:lnSpc>
              <a:spcBef>
                <a:spcPts val="600"/>
              </a:spcBef>
            </a:pPr>
            <a:endParaRPr lang="nl-BE" sz="7800" b="1" dirty="0"/>
          </a:p>
          <a:p>
            <a:pPr lvl="1">
              <a:lnSpc>
                <a:spcPct val="120000"/>
              </a:lnSpc>
              <a:spcBef>
                <a:spcPts val="600"/>
              </a:spcBef>
            </a:pPr>
            <a:r>
              <a:rPr lang="nl-BE" sz="7800" b="1" dirty="0"/>
              <a:t>Je klikt op speler 12</a:t>
            </a:r>
          </a:p>
        </p:txBody>
      </p:sp>
      <p:pic>
        <p:nvPicPr>
          <p:cNvPr id="8" name="Afbeelding 7" descr="Afbeelding met schermafbeelding&#10;&#10;Automatisch gegenereerde beschrijving">
            <a:extLst>
              <a:ext uri="{FF2B5EF4-FFF2-40B4-BE49-F238E27FC236}">
                <a16:creationId xmlns:a16="http://schemas.microsoft.com/office/drawing/2014/main" id="{18B4EA35-B06F-441E-A453-E12ADD7AB314}"/>
              </a:ext>
            </a:extLst>
          </p:cNvPr>
          <p:cNvPicPr>
            <a:picLocks noChangeAspect="1"/>
          </p:cNvPicPr>
          <p:nvPr/>
        </p:nvPicPr>
        <p:blipFill>
          <a:blip r:embed="rId2"/>
          <a:stretch>
            <a:fillRect/>
          </a:stretch>
        </p:blipFill>
        <p:spPr>
          <a:xfrm>
            <a:off x="5684521" y="342900"/>
            <a:ext cx="5865222" cy="3665764"/>
          </a:xfrm>
          <a:prstGeom prst="rect">
            <a:avLst/>
          </a:prstGeom>
        </p:spPr>
      </p:pic>
      <p:pic>
        <p:nvPicPr>
          <p:cNvPr id="20" name="Afbeelding 19" descr="Afbeelding met schermafbeelding&#10;&#10;Automatisch gegenereerde beschrijving">
            <a:extLst>
              <a:ext uri="{FF2B5EF4-FFF2-40B4-BE49-F238E27FC236}">
                <a16:creationId xmlns:a16="http://schemas.microsoft.com/office/drawing/2014/main" id="{0AB5CA17-6EFD-47E3-BCE9-A84B3B995DEA}"/>
              </a:ext>
            </a:extLst>
          </p:cNvPr>
          <p:cNvPicPr>
            <a:picLocks noChangeAspect="1"/>
          </p:cNvPicPr>
          <p:nvPr/>
        </p:nvPicPr>
        <p:blipFill>
          <a:blip r:embed="rId3"/>
          <a:stretch>
            <a:fillRect/>
          </a:stretch>
        </p:blipFill>
        <p:spPr>
          <a:xfrm>
            <a:off x="5873932" y="3257550"/>
            <a:ext cx="5486400" cy="3429000"/>
          </a:xfrm>
          <a:prstGeom prst="rect">
            <a:avLst/>
          </a:prstGeom>
        </p:spPr>
      </p:pic>
      <p:sp>
        <p:nvSpPr>
          <p:cNvPr id="21" name="Wolk 20">
            <a:extLst>
              <a:ext uri="{FF2B5EF4-FFF2-40B4-BE49-F238E27FC236}">
                <a16:creationId xmlns:a16="http://schemas.microsoft.com/office/drawing/2014/main" id="{1863234A-D65C-4FB2-A040-A55B9AFDCA90}"/>
              </a:ext>
            </a:extLst>
          </p:cNvPr>
          <p:cNvSpPr/>
          <p:nvPr/>
        </p:nvSpPr>
        <p:spPr>
          <a:xfrm>
            <a:off x="6370655" y="579664"/>
            <a:ext cx="592853" cy="432707"/>
          </a:xfrm>
          <a:prstGeom prst="cloud">
            <a:avLst/>
          </a:prstGeom>
          <a:noFill/>
          <a:ln w="508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Pijl: gekromd omhoog 21">
            <a:extLst>
              <a:ext uri="{FF2B5EF4-FFF2-40B4-BE49-F238E27FC236}">
                <a16:creationId xmlns:a16="http://schemas.microsoft.com/office/drawing/2014/main" id="{583930E4-C9EB-45C8-AAC3-E849E73B7D5C}"/>
              </a:ext>
            </a:extLst>
          </p:cNvPr>
          <p:cNvSpPr/>
          <p:nvPr/>
        </p:nvSpPr>
        <p:spPr>
          <a:xfrm rot="20949715">
            <a:off x="2744731" y="4773832"/>
            <a:ext cx="3755005" cy="994947"/>
          </a:xfrm>
          <a:prstGeom prst="curvedUpArrow">
            <a:avLst>
              <a:gd name="adj1" fmla="val 10073"/>
              <a:gd name="adj2" fmla="val 29951"/>
              <a:gd name="adj3" fmla="val 172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3" name="Pijl: omhoog 22">
            <a:extLst>
              <a:ext uri="{FF2B5EF4-FFF2-40B4-BE49-F238E27FC236}">
                <a16:creationId xmlns:a16="http://schemas.microsoft.com/office/drawing/2014/main" id="{00AC6729-D301-4FA8-9F63-0F14EDA1A74E}"/>
              </a:ext>
            </a:extLst>
          </p:cNvPr>
          <p:cNvSpPr/>
          <p:nvPr/>
        </p:nvSpPr>
        <p:spPr>
          <a:xfrm rot="19867771">
            <a:off x="9074860" y="3882920"/>
            <a:ext cx="319293" cy="979714"/>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30756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9"/>
                                          </p:stCondLst>
                                        </p:cTn>
                                        <p:tgtEl>
                                          <p:spTgt spid="1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3" grpId="0" animBg="1"/>
      <p:bldP spid="2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226756" y="649662"/>
            <a:ext cx="4915847" cy="5351088"/>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Geven van een rode kaart :</a:t>
            </a:r>
          </a:p>
          <a:p>
            <a:pPr lvl="1">
              <a:lnSpc>
                <a:spcPct val="120000"/>
              </a:lnSpc>
              <a:spcBef>
                <a:spcPts val="600"/>
              </a:spcBef>
            </a:pPr>
            <a:endParaRPr lang="nl-BE" sz="7800" dirty="0"/>
          </a:p>
          <a:p>
            <a:pPr lvl="1">
              <a:lnSpc>
                <a:spcPct val="120000"/>
              </a:lnSpc>
              <a:spcBef>
                <a:spcPts val="600"/>
              </a:spcBef>
            </a:pPr>
            <a:r>
              <a:rPr lang="nl-BE" sz="7800" b="1" dirty="0"/>
              <a:t>Je krijgt het scherm met de mogelijke sancties</a:t>
            </a:r>
          </a:p>
          <a:p>
            <a:pPr lvl="1">
              <a:lnSpc>
                <a:spcPct val="120000"/>
              </a:lnSpc>
              <a:spcBef>
                <a:spcPts val="600"/>
              </a:spcBef>
            </a:pPr>
            <a:endParaRPr lang="nl-BE" sz="7800" b="1" dirty="0"/>
          </a:p>
          <a:p>
            <a:pPr lvl="1">
              <a:lnSpc>
                <a:spcPct val="120000"/>
              </a:lnSpc>
              <a:spcBef>
                <a:spcPts val="600"/>
              </a:spcBef>
            </a:pPr>
            <a:r>
              <a:rPr lang="nl-BE" sz="7800" b="1" dirty="0"/>
              <a:t>Aangezien deze ploeg reeds een gele kaart gekregen heeft, staat “Warning” niet meer in het rood want je kan maar één keer een gele kaart geven aan een ploeg</a:t>
            </a:r>
          </a:p>
          <a:p>
            <a:pPr lvl="1">
              <a:lnSpc>
                <a:spcPct val="120000"/>
              </a:lnSpc>
              <a:spcBef>
                <a:spcPts val="600"/>
              </a:spcBef>
            </a:pPr>
            <a:endParaRPr lang="nl-BE" sz="7800" b="1" dirty="0"/>
          </a:p>
          <a:p>
            <a:pPr lvl="1">
              <a:lnSpc>
                <a:spcPct val="120000"/>
              </a:lnSpc>
              <a:spcBef>
                <a:spcPts val="600"/>
              </a:spcBef>
            </a:pPr>
            <a:r>
              <a:rPr lang="nl-BE" sz="7800" b="1" dirty="0"/>
              <a:t>Je klikt op “</a:t>
            </a:r>
            <a:r>
              <a:rPr lang="nl-BE" sz="7800" b="1" dirty="0" err="1"/>
              <a:t>Sanction</a:t>
            </a:r>
            <a:r>
              <a:rPr lang="nl-BE" sz="7800" b="1" dirty="0"/>
              <a:t>” voor het geven van de rode kaart</a:t>
            </a:r>
          </a:p>
          <a:p>
            <a:pPr lvl="1">
              <a:lnSpc>
                <a:spcPct val="120000"/>
              </a:lnSpc>
              <a:spcBef>
                <a:spcPts val="600"/>
              </a:spcBef>
            </a:pPr>
            <a:endParaRPr lang="nl-BE" sz="7800" dirty="0"/>
          </a:p>
        </p:txBody>
      </p:sp>
      <p:pic>
        <p:nvPicPr>
          <p:cNvPr id="15" name="Afbeelding 14" descr="Afbeelding met schermafbeelding&#10;&#10;Automatisch gegenereerde beschrijving">
            <a:extLst>
              <a:ext uri="{FF2B5EF4-FFF2-40B4-BE49-F238E27FC236}">
                <a16:creationId xmlns:a16="http://schemas.microsoft.com/office/drawing/2014/main" id="{507E27CE-515F-4AD7-B673-FF7718832FA6}"/>
              </a:ext>
            </a:extLst>
          </p:cNvPr>
          <p:cNvPicPr>
            <a:picLocks noChangeAspect="1"/>
          </p:cNvPicPr>
          <p:nvPr/>
        </p:nvPicPr>
        <p:blipFill>
          <a:blip r:embed="rId2"/>
          <a:stretch>
            <a:fillRect/>
          </a:stretch>
        </p:blipFill>
        <p:spPr>
          <a:xfrm>
            <a:off x="5622472" y="641498"/>
            <a:ext cx="5368834" cy="3355521"/>
          </a:xfrm>
          <a:prstGeom prst="rect">
            <a:avLst/>
          </a:prstGeom>
        </p:spPr>
      </p:pic>
    </p:spTree>
    <p:extLst>
      <p:ext uri="{BB962C8B-B14F-4D97-AF65-F5344CB8AC3E}">
        <p14:creationId xmlns:p14="http://schemas.microsoft.com/office/powerpoint/2010/main" val="1854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9"/>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332892" y="216955"/>
            <a:ext cx="4915847" cy="2860981"/>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Gevolgen van het geven van een rode kaart :</a:t>
            </a:r>
          </a:p>
          <a:p>
            <a:pPr lvl="1">
              <a:lnSpc>
                <a:spcPct val="120000"/>
              </a:lnSpc>
              <a:spcBef>
                <a:spcPts val="600"/>
              </a:spcBef>
            </a:pPr>
            <a:r>
              <a:rPr lang="nl-BE" sz="9600" b="1" dirty="0"/>
              <a:t>Speler 12 van team A krijgt een rode kaart bij stand 13-17 en zijn ploeg is op dat ogenblik aan de opslag</a:t>
            </a:r>
          </a:p>
          <a:p>
            <a:pPr marL="0" indent="0">
              <a:buNone/>
            </a:pPr>
            <a:endParaRPr lang="nl-BE" dirty="0"/>
          </a:p>
          <a:p>
            <a:pPr marL="0" indent="0">
              <a:buNone/>
            </a:pPr>
            <a:r>
              <a:rPr lang="nl-BE" dirty="0"/>
              <a:t> </a:t>
            </a:r>
          </a:p>
          <a:p>
            <a:endParaRPr lang="nl-BE" u="sng" dirty="0"/>
          </a:p>
          <a:p>
            <a:endParaRPr lang="nl-BE" dirty="0"/>
          </a:p>
          <a:p>
            <a:endParaRPr lang="nl-BE" dirty="0"/>
          </a:p>
          <a:p>
            <a:endParaRPr lang="nl-BE" dirty="0"/>
          </a:p>
        </p:txBody>
      </p:sp>
      <p:pic>
        <p:nvPicPr>
          <p:cNvPr id="8" name="Afbeelding 7" descr="Afbeelding met schermafbeelding&#10;&#10;Automatisch gegenereerde beschrijving">
            <a:extLst>
              <a:ext uri="{FF2B5EF4-FFF2-40B4-BE49-F238E27FC236}">
                <a16:creationId xmlns:a16="http://schemas.microsoft.com/office/drawing/2014/main" id="{18B4EA35-B06F-441E-A453-E12ADD7AB314}"/>
              </a:ext>
            </a:extLst>
          </p:cNvPr>
          <p:cNvPicPr>
            <a:picLocks noChangeAspect="1"/>
          </p:cNvPicPr>
          <p:nvPr/>
        </p:nvPicPr>
        <p:blipFill>
          <a:blip r:embed="rId2"/>
          <a:stretch>
            <a:fillRect/>
          </a:stretch>
        </p:blipFill>
        <p:spPr>
          <a:xfrm>
            <a:off x="5684521" y="342900"/>
            <a:ext cx="5865222" cy="3665764"/>
          </a:xfrm>
          <a:prstGeom prst="rect">
            <a:avLst/>
          </a:prstGeom>
        </p:spPr>
      </p:pic>
      <p:pic>
        <p:nvPicPr>
          <p:cNvPr id="3" name="Afbeelding 2" descr="Afbeelding met schermafbeelding&#10;&#10;Automatisch gegenereerde beschrijving">
            <a:extLst>
              <a:ext uri="{FF2B5EF4-FFF2-40B4-BE49-F238E27FC236}">
                <a16:creationId xmlns:a16="http://schemas.microsoft.com/office/drawing/2014/main" id="{2E8F09F4-64DD-4B2B-A9A8-0380F302AB64}"/>
              </a:ext>
            </a:extLst>
          </p:cNvPr>
          <p:cNvPicPr>
            <a:picLocks noChangeAspect="1"/>
          </p:cNvPicPr>
          <p:nvPr/>
        </p:nvPicPr>
        <p:blipFill>
          <a:blip r:embed="rId3"/>
          <a:stretch>
            <a:fillRect/>
          </a:stretch>
        </p:blipFill>
        <p:spPr>
          <a:xfrm>
            <a:off x="148308" y="3429000"/>
            <a:ext cx="5285014" cy="3303134"/>
          </a:xfrm>
          <a:prstGeom prst="rect">
            <a:avLst/>
          </a:prstGeom>
        </p:spPr>
      </p:pic>
      <p:sp>
        <p:nvSpPr>
          <p:cNvPr id="4" name="Tekstvak 3">
            <a:extLst>
              <a:ext uri="{FF2B5EF4-FFF2-40B4-BE49-F238E27FC236}">
                <a16:creationId xmlns:a16="http://schemas.microsoft.com/office/drawing/2014/main" id="{CC6499E6-9049-4689-A24A-D03BEE0E58AF}"/>
              </a:ext>
            </a:extLst>
          </p:cNvPr>
          <p:cNvSpPr txBox="1"/>
          <p:nvPr/>
        </p:nvSpPr>
        <p:spPr>
          <a:xfrm>
            <a:off x="6498771" y="4449536"/>
            <a:ext cx="4490358" cy="2065564"/>
          </a:xfrm>
          <a:prstGeom prst="rect">
            <a:avLst/>
          </a:prstGeom>
        </p:spPr>
        <p:txBody>
          <a:bodyPr vert="horz" wrap="square" lIns="91440" tIns="45720" rIns="91440" bIns="45720" rtlCol="0">
            <a:normAutofit/>
          </a:bodyPr>
          <a:lstStyle/>
          <a:p>
            <a:pPr algn="l"/>
            <a:endParaRPr lang="nl-BE" sz="4300" dirty="0">
              <a:latin typeface="Rockwell" panose="02060603020205020403" pitchFamily="18" charset="0"/>
            </a:endParaRPr>
          </a:p>
        </p:txBody>
      </p:sp>
      <p:sp>
        <p:nvSpPr>
          <p:cNvPr id="7" name="Tekstvak 6">
            <a:extLst>
              <a:ext uri="{FF2B5EF4-FFF2-40B4-BE49-F238E27FC236}">
                <a16:creationId xmlns:a16="http://schemas.microsoft.com/office/drawing/2014/main" id="{1A9756DC-A292-4D83-A1B7-08A0D9F7A410}"/>
              </a:ext>
            </a:extLst>
          </p:cNvPr>
          <p:cNvSpPr txBox="1"/>
          <p:nvPr/>
        </p:nvSpPr>
        <p:spPr>
          <a:xfrm>
            <a:off x="6498771" y="4588329"/>
            <a:ext cx="3265715" cy="1534885"/>
          </a:xfrm>
          <a:prstGeom prst="rect">
            <a:avLst/>
          </a:prstGeom>
        </p:spPr>
        <p:txBody>
          <a:bodyPr vert="horz" wrap="square" lIns="91440" tIns="45720" rIns="91440" bIns="45720" rtlCol="0">
            <a:normAutofit/>
          </a:bodyPr>
          <a:lstStyle/>
          <a:p>
            <a:pPr algn="l"/>
            <a:endParaRPr lang="nl-BE" sz="4300" dirty="0">
              <a:latin typeface="Rockwell" panose="02060603020205020403" pitchFamily="18" charset="0"/>
            </a:endParaRPr>
          </a:p>
        </p:txBody>
      </p:sp>
      <p:sp>
        <p:nvSpPr>
          <p:cNvPr id="9" name="Rechthoek 8">
            <a:extLst>
              <a:ext uri="{FF2B5EF4-FFF2-40B4-BE49-F238E27FC236}">
                <a16:creationId xmlns:a16="http://schemas.microsoft.com/office/drawing/2014/main" id="{CD3B619E-A27E-48C1-B2FE-B7E6F4A7C817}"/>
              </a:ext>
            </a:extLst>
          </p:cNvPr>
          <p:cNvSpPr/>
          <p:nvPr/>
        </p:nvSpPr>
        <p:spPr>
          <a:xfrm>
            <a:off x="6155871" y="4114443"/>
            <a:ext cx="5393872" cy="2308324"/>
          </a:xfrm>
          <a:prstGeom prst="rect">
            <a:avLst/>
          </a:prstGeom>
        </p:spPr>
        <p:txBody>
          <a:bodyPr wrap="square">
            <a:spAutoFit/>
          </a:bodyPr>
          <a:lstStyle/>
          <a:p>
            <a:pPr marL="342900" indent="-342900">
              <a:buClr>
                <a:schemeClr val="accent2"/>
              </a:buClr>
              <a:buFont typeface="Wingdings" panose="05000000000000000000" pitchFamily="2" charset="2"/>
              <a:buChar char="§"/>
            </a:pPr>
            <a:r>
              <a:rPr lang="nl-BE" sz="2400" b="1" dirty="0"/>
              <a:t>De opslag gaat naar team B</a:t>
            </a:r>
          </a:p>
          <a:p>
            <a:pPr marL="342900" indent="-342900">
              <a:buClr>
                <a:schemeClr val="accent2"/>
              </a:buClr>
              <a:buFont typeface="Wingdings" panose="05000000000000000000" pitchFamily="2" charset="2"/>
              <a:buChar char="§"/>
            </a:pPr>
            <a:r>
              <a:rPr lang="nl-BE" sz="2400" b="1" dirty="0"/>
              <a:t>Team B heeft een punt bijgekregen</a:t>
            </a:r>
          </a:p>
          <a:p>
            <a:pPr marL="342900" indent="-342900">
              <a:buClr>
                <a:schemeClr val="accent2"/>
              </a:buClr>
              <a:buFont typeface="Wingdings" panose="05000000000000000000" pitchFamily="2" charset="2"/>
              <a:buChar char="§"/>
            </a:pPr>
            <a:endParaRPr lang="nl-BE" sz="2400" b="1" dirty="0"/>
          </a:p>
          <a:p>
            <a:pPr marL="342900" indent="-342900">
              <a:buClr>
                <a:schemeClr val="accent2"/>
              </a:buClr>
              <a:buFont typeface="Wingdings" panose="05000000000000000000" pitchFamily="2" charset="2"/>
              <a:buChar char="§"/>
            </a:pPr>
            <a:r>
              <a:rPr lang="nl-BE" sz="2400" b="1" dirty="0"/>
              <a:t>In het vakje van speler 12 staat een rood kaartje</a:t>
            </a:r>
            <a:endParaRPr lang="nl-BE" sz="1600" b="1" dirty="0"/>
          </a:p>
        </p:txBody>
      </p:sp>
      <p:sp>
        <p:nvSpPr>
          <p:cNvPr id="14" name="Wolk 13">
            <a:extLst>
              <a:ext uri="{FF2B5EF4-FFF2-40B4-BE49-F238E27FC236}">
                <a16:creationId xmlns:a16="http://schemas.microsoft.com/office/drawing/2014/main" id="{5C03C731-D46D-400D-9AD0-C7E840F3B6A8}"/>
              </a:ext>
            </a:extLst>
          </p:cNvPr>
          <p:cNvSpPr/>
          <p:nvPr/>
        </p:nvSpPr>
        <p:spPr>
          <a:xfrm>
            <a:off x="3815233" y="3792310"/>
            <a:ext cx="707781" cy="493940"/>
          </a:xfrm>
          <a:prstGeom prst="cloud">
            <a:avLst/>
          </a:prstGeom>
          <a:noFill/>
          <a:ln w="508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6" name="Rechte verbindingslijn met pijl 15">
            <a:extLst>
              <a:ext uri="{FF2B5EF4-FFF2-40B4-BE49-F238E27FC236}">
                <a16:creationId xmlns:a16="http://schemas.microsoft.com/office/drawing/2014/main" id="{1198CA73-16F0-442A-8951-78B805B3FAC5}"/>
              </a:ext>
            </a:extLst>
          </p:cNvPr>
          <p:cNvCxnSpPr/>
          <p:nvPr/>
        </p:nvCxnSpPr>
        <p:spPr>
          <a:xfrm flipH="1">
            <a:off x="4449536" y="1110343"/>
            <a:ext cx="2710543" cy="268196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7" name="Wolk 16">
            <a:extLst>
              <a:ext uri="{FF2B5EF4-FFF2-40B4-BE49-F238E27FC236}">
                <a16:creationId xmlns:a16="http://schemas.microsoft.com/office/drawing/2014/main" id="{CE60F541-8BCC-4217-847B-2C3FD16CF0A9}"/>
              </a:ext>
            </a:extLst>
          </p:cNvPr>
          <p:cNvSpPr/>
          <p:nvPr/>
        </p:nvSpPr>
        <p:spPr>
          <a:xfrm>
            <a:off x="2843850" y="3799637"/>
            <a:ext cx="707781" cy="493940"/>
          </a:xfrm>
          <a:prstGeom prst="cloud">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8" name="Rechte verbindingslijn met pijl 17">
            <a:extLst>
              <a:ext uri="{FF2B5EF4-FFF2-40B4-BE49-F238E27FC236}">
                <a16:creationId xmlns:a16="http://schemas.microsoft.com/office/drawing/2014/main" id="{7CF5BCE8-EEDA-431D-8AB5-FF4DFAEB85BC}"/>
              </a:ext>
            </a:extLst>
          </p:cNvPr>
          <p:cNvCxnSpPr>
            <a:cxnSpLocks/>
          </p:cNvCxnSpPr>
          <p:nvPr/>
        </p:nvCxnSpPr>
        <p:spPr>
          <a:xfrm flipH="1">
            <a:off x="3385458" y="1195754"/>
            <a:ext cx="5587720" cy="249810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Wolk 19">
            <a:extLst>
              <a:ext uri="{FF2B5EF4-FFF2-40B4-BE49-F238E27FC236}">
                <a16:creationId xmlns:a16="http://schemas.microsoft.com/office/drawing/2014/main" id="{E5E1AB41-F713-480B-B16E-7A8C023AB929}"/>
              </a:ext>
            </a:extLst>
          </p:cNvPr>
          <p:cNvSpPr/>
          <p:nvPr/>
        </p:nvSpPr>
        <p:spPr>
          <a:xfrm>
            <a:off x="6506155" y="757594"/>
            <a:ext cx="3397124" cy="614006"/>
          </a:xfrm>
          <a:prstGeom prst="cloud">
            <a:avLst/>
          </a:prstGeom>
          <a:noFill/>
          <a:ln w="508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1" name="Pijl: gekromd omhoog 20">
            <a:extLst>
              <a:ext uri="{FF2B5EF4-FFF2-40B4-BE49-F238E27FC236}">
                <a16:creationId xmlns:a16="http://schemas.microsoft.com/office/drawing/2014/main" id="{2F163B09-4119-4325-8412-BB950688B71B}"/>
              </a:ext>
            </a:extLst>
          </p:cNvPr>
          <p:cNvSpPr/>
          <p:nvPr/>
        </p:nvSpPr>
        <p:spPr>
          <a:xfrm rot="743604" flipH="1">
            <a:off x="513317" y="5284317"/>
            <a:ext cx="5873667" cy="107080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73413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3" end="3"/>
                                            </p:txEl>
                                          </p:spTgt>
                                        </p:tgtEl>
                                        <p:attrNameLst>
                                          <p:attrName>style.visibility</p:attrName>
                                        </p:attrNameLst>
                                      </p:cBhvr>
                                      <p:to>
                                        <p:strVal val="visible"/>
                                      </p:to>
                                    </p:set>
                                    <p:anim calcmode="lin" valueType="num">
                                      <p:cBhvr additive="base">
                                        <p:cTn id="6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7" grpId="0" animBg="1"/>
      <p:bldP spid="17" grpId="1" animBg="1"/>
      <p:bldP spid="20" grpId="0" animBg="1"/>
      <p:bldP spid="20" grpId="1"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92104" y="568359"/>
            <a:ext cx="3677962" cy="4536204"/>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endParaRPr lang="nl-BE" sz="8000" dirty="0"/>
          </a:p>
          <a:p>
            <a:pPr>
              <a:lnSpc>
                <a:spcPct val="120000"/>
              </a:lnSpc>
              <a:spcBef>
                <a:spcPts val="600"/>
              </a:spcBef>
            </a:pPr>
            <a:r>
              <a:rPr lang="nl-BE" sz="9600" dirty="0">
                <a:solidFill>
                  <a:srgbClr val="FF0000"/>
                </a:solidFill>
              </a:rPr>
              <a:t>Uitwijzing van een speler:</a:t>
            </a:r>
          </a:p>
          <a:p>
            <a:pPr>
              <a:lnSpc>
                <a:spcPct val="120000"/>
              </a:lnSpc>
              <a:spcBef>
                <a:spcPts val="600"/>
              </a:spcBef>
            </a:pPr>
            <a:r>
              <a:rPr lang="nl-BE" sz="8000" b="1" dirty="0"/>
              <a:t>Bij stand 16-23 krijgt speler 3 van team A geel en rood in één hand</a:t>
            </a:r>
          </a:p>
          <a:p>
            <a:pPr>
              <a:lnSpc>
                <a:spcPct val="120000"/>
              </a:lnSpc>
              <a:spcBef>
                <a:spcPts val="600"/>
              </a:spcBef>
            </a:pPr>
            <a:endParaRPr lang="nl-BE" sz="8000" b="1" dirty="0"/>
          </a:p>
          <a:p>
            <a:pPr lvl="1">
              <a:lnSpc>
                <a:spcPct val="120000"/>
              </a:lnSpc>
              <a:spcBef>
                <a:spcPts val="600"/>
              </a:spcBef>
            </a:pPr>
            <a:r>
              <a:rPr lang="nl-BE" sz="7800" b="1" dirty="0"/>
              <a:t>Je klikt op het sterretje aan de kant van team A</a:t>
            </a:r>
          </a:p>
          <a:p>
            <a:pPr lvl="1">
              <a:lnSpc>
                <a:spcPct val="120000"/>
              </a:lnSpc>
              <a:spcBef>
                <a:spcPts val="600"/>
              </a:spcBef>
            </a:pPr>
            <a:r>
              <a:rPr lang="nl-BE" sz="7800" b="1" dirty="0"/>
              <a:t>Je klikt op speler 3</a:t>
            </a:r>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13" name="Afbeelding 12" descr="Afbeelding met schermafbeelding, binnen&#10;&#10;Automatisch gegenereerde beschrijving">
            <a:extLst>
              <a:ext uri="{FF2B5EF4-FFF2-40B4-BE49-F238E27FC236}">
                <a16:creationId xmlns:a16="http://schemas.microsoft.com/office/drawing/2014/main" id="{7B823C41-86E1-4865-8FF2-0DE0CE53672C}"/>
              </a:ext>
            </a:extLst>
          </p:cNvPr>
          <p:cNvPicPr>
            <a:picLocks noChangeAspect="1"/>
          </p:cNvPicPr>
          <p:nvPr/>
        </p:nvPicPr>
        <p:blipFill>
          <a:blip r:embed="rId2"/>
          <a:stretch>
            <a:fillRect/>
          </a:stretch>
        </p:blipFill>
        <p:spPr>
          <a:xfrm>
            <a:off x="5647173" y="568359"/>
            <a:ext cx="5742005" cy="3588753"/>
          </a:xfrm>
          <a:prstGeom prst="rect">
            <a:avLst/>
          </a:prstGeom>
        </p:spPr>
      </p:pic>
      <p:pic>
        <p:nvPicPr>
          <p:cNvPr id="18" name="Afbeelding 17" descr="Afbeelding met schermafbeelding&#10;&#10;Automatisch gegenereerde beschrijving">
            <a:extLst>
              <a:ext uri="{FF2B5EF4-FFF2-40B4-BE49-F238E27FC236}">
                <a16:creationId xmlns:a16="http://schemas.microsoft.com/office/drawing/2014/main" id="{619AE9B8-48D8-4968-8408-D5021895C08C}"/>
              </a:ext>
            </a:extLst>
          </p:cNvPr>
          <p:cNvPicPr>
            <a:picLocks noChangeAspect="1"/>
          </p:cNvPicPr>
          <p:nvPr/>
        </p:nvPicPr>
        <p:blipFill>
          <a:blip r:embed="rId3"/>
          <a:stretch>
            <a:fillRect/>
          </a:stretch>
        </p:blipFill>
        <p:spPr>
          <a:xfrm>
            <a:off x="4240404" y="3396343"/>
            <a:ext cx="5466304" cy="3416440"/>
          </a:xfrm>
          <a:prstGeom prst="rect">
            <a:avLst/>
          </a:prstGeom>
        </p:spPr>
      </p:pic>
      <p:sp>
        <p:nvSpPr>
          <p:cNvPr id="19" name="Wolk 18">
            <a:extLst>
              <a:ext uri="{FF2B5EF4-FFF2-40B4-BE49-F238E27FC236}">
                <a16:creationId xmlns:a16="http://schemas.microsoft.com/office/drawing/2014/main" id="{8D8EE4ED-4BC2-4DCC-B5CD-9F2E9ACF3693}"/>
              </a:ext>
            </a:extLst>
          </p:cNvPr>
          <p:cNvSpPr/>
          <p:nvPr/>
        </p:nvSpPr>
        <p:spPr>
          <a:xfrm>
            <a:off x="6225581" y="844061"/>
            <a:ext cx="747975" cy="450919"/>
          </a:xfrm>
          <a:prstGeom prst="cloud">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Pijl: gebogen 19">
            <a:extLst>
              <a:ext uri="{FF2B5EF4-FFF2-40B4-BE49-F238E27FC236}">
                <a16:creationId xmlns:a16="http://schemas.microsoft.com/office/drawing/2014/main" id="{58F23D0D-C91D-40FC-A12F-56727A5CD0A6}"/>
              </a:ext>
            </a:extLst>
          </p:cNvPr>
          <p:cNvSpPr/>
          <p:nvPr/>
        </p:nvSpPr>
        <p:spPr>
          <a:xfrm flipV="1">
            <a:off x="2557934" y="4421275"/>
            <a:ext cx="1416817" cy="542611"/>
          </a:xfrm>
          <a:prstGeom prst="ben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4020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92105" y="767443"/>
            <a:ext cx="4811622" cy="4899428"/>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600" dirty="0">
                <a:solidFill>
                  <a:srgbClr val="FF0000"/>
                </a:solidFill>
              </a:rPr>
              <a:t>Uitwijzing van een speler:</a:t>
            </a:r>
          </a:p>
          <a:p>
            <a:pPr>
              <a:lnSpc>
                <a:spcPct val="120000"/>
              </a:lnSpc>
              <a:spcBef>
                <a:spcPts val="600"/>
              </a:spcBef>
            </a:pPr>
            <a:endParaRPr lang="nl-BE" sz="8600" dirty="0">
              <a:solidFill>
                <a:srgbClr val="FF0000"/>
              </a:solidFill>
            </a:endParaRPr>
          </a:p>
          <a:p>
            <a:pPr>
              <a:lnSpc>
                <a:spcPct val="120000"/>
              </a:lnSpc>
              <a:spcBef>
                <a:spcPts val="600"/>
              </a:spcBef>
            </a:pPr>
            <a:r>
              <a:rPr lang="nl-BE" sz="8000" b="1" dirty="0"/>
              <a:t>In het volgende scherm klik je op “</a:t>
            </a:r>
            <a:r>
              <a:rPr lang="nl-BE" sz="8000" b="1" dirty="0" err="1"/>
              <a:t>Expulsion</a:t>
            </a:r>
            <a:r>
              <a:rPr lang="nl-BE" sz="8000" b="1" dirty="0"/>
              <a:t>” = Uitwijzing</a:t>
            </a:r>
          </a:p>
          <a:p>
            <a:pPr>
              <a:lnSpc>
                <a:spcPct val="120000"/>
              </a:lnSpc>
              <a:spcBef>
                <a:spcPts val="600"/>
              </a:spcBef>
            </a:pPr>
            <a:endParaRPr lang="nl-BE" sz="8000" b="1" dirty="0"/>
          </a:p>
          <a:p>
            <a:pPr>
              <a:lnSpc>
                <a:spcPct val="120000"/>
              </a:lnSpc>
              <a:spcBef>
                <a:spcPts val="600"/>
              </a:spcBef>
            </a:pPr>
            <a:r>
              <a:rPr lang="nl-BE" sz="8000" b="1" dirty="0"/>
              <a:t>Daarna moet je de vervanger kiezen : op het scherm staan alle beschikbare spelers</a:t>
            </a:r>
          </a:p>
          <a:p>
            <a:pPr>
              <a:lnSpc>
                <a:spcPct val="120000"/>
              </a:lnSpc>
              <a:spcBef>
                <a:spcPts val="600"/>
              </a:spcBef>
            </a:pPr>
            <a:r>
              <a:rPr lang="nl-BE" sz="8000" b="1" dirty="0"/>
              <a:t>We kiezen voor speler 2</a:t>
            </a:r>
          </a:p>
          <a:p>
            <a:endParaRPr lang="nl-BE" dirty="0"/>
          </a:p>
          <a:p>
            <a:endParaRPr lang="nl-BE" dirty="0"/>
          </a:p>
          <a:p>
            <a:pPr marL="0" indent="0">
              <a:buNone/>
            </a:pPr>
            <a:r>
              <a:rPr lang="nl-BE" dirty="0"/>
              <a:t> </a:t>
            </a:r>
          </a:p>
          <a:p>
            <a:endParaRPr lang="nl-BE" u="sng" dirty="0"/>
          </a:p>
          <a:p>
            <a:endParaRPr lang="nl-BE" dirty="0"/>
          </a:p>
          <a:p>
            <a:pPr marL="0" indent="0">
              <a:buNone/>
            </a:pPr>
            <a:endParaRPr lang="nl-BE" dirty="0"/>
          </a:p>
          <a:p>
            <a:endParaRPr lang="nl-BE" dirty="0"/>
          </a:p>
        </p:txBody>
      </p:sp>
      <p:pic>
        <p:nvPicPr>
          <p:cNvPr id="3" name="Afbeelding 2" descr="Afbeelding met schermafbeelding&#10;&#10;Automatisch gegenereerde beschrijving">
            <a:extLst>
              <a:ext uri="{FF2B5EF4-FFF2-40B4-BE49-F238E27FC236}">
                <a16:creationId xmlns:a16="http://schemas.microsoft.com/office/drawing/2014/main" id="{E615F96E-BF07-4AB7-8DD3-D4A086BE2C4F}"/>
              </a:ext>
            </a:extLst>
          </p:cNvPr>
          <p:cNvPicPr>
            <a:picLocks noChangeAspect="1"/>
          </p:cNvPicPr>
          <p:nvPr/>
        </p:nvPicPr>
        <p:blipFill>
          <a:blip r:embed="rId2"/>
          <a:stretch>
            <a:fillRect/>
          </a:stretch>
        </p:blipFill>
        <p:spPr>
          <a:xfrm>
            <a:off x="5464631" y="263932"/>
            <a:ext cx="6174449" cy="3859031"/>
          </a:xfrm>
          <a:prstGeom prst="rect">
            <a:avLst/>
          </a:prstGeom>
        </p:spPr>
      </p:pic>
      <p:pic>
        <p:nvPicPr>
          <p:cNvPr id="5" name="Afbeelding 4" descr="Afbeelding met schermafbeelding&#10;&#10;Automatisch gegenereerde beschrijving">
            <a:extLst>
              <a:ext uri="{FF2B5EF4-FFF2-40B4-BE49-F238E27FC236}">
                <a16:creationId xmlns:a16="http://schemas.microsoft.com/office/drawing/2014/main" id="{77633168-6B73-4F06-8445-FB55A95E7FD8}"/>
              </a:ext>
            </a:extLst>
          </p:cNvPr>
          <p:cNvPicPr>
            <a:picLocks noChangeAspect="1"/>
          </p:cNvPicPr>
          <p:nvPr/>
        </p:nvPicPr>
        <p:blipFill>
          <a:blip r:embed="rId3"/>
          <a:stretch>
            <a:fillRect/>
          </a:stretch>
        </p:blipFill>
        <p:spPr>
          <a:xfrm>
            <a:off x="5862246" y="3495989"/>
            <a:ext cx="5379218" cy="3362011"/>
          </a:xfrm>
          <a:prstGeom prst="rect">
            <a:avLst/>
          </a:prstGeom>
        </p:spPr>
      </p:pic>
      <p:sp>
        <p:nvSpPr>
          <p:cNvPr id="6" name="Pijl: rechts 5">
            <a:extLst>
              <a:ext uri="{FF2B5EF4-FFF2-40B4-BE49-F238E27FC236}">
                <a16:creationId xmlns:a16="http://schemas.microsoft.com/office/drawing/2014/main" id="{D30B403F-7F46-43F8-9731-840D487F9CE7}"/>
              </a:ext>
            </a:extLst>
          </p:cNvPr>
          <p:cNvSpPr/>
          <p:nvPr/>
        </p:nvSpPr>
        <p:spPr>
          <a:xfrm>
            <a:off x="5701342" y="2193447"/>
            <a:ext cx="1404257" cy="212271"/>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Pijl: gekromd omhoog 6">
            <a:extLst>
              <a:ext uri="{FF2B5EF4-FFF2-40B4-BE49-F238E27FC236}">
                <a16:creationId xmlns:a16="http://schemas.microsoft.com/office/drawing/2014/main" id="{2F98E946-8C5B-4C01-92B9-38CC81EB8E52}"/>
              </a:ext>
            </a:extLst>
          </p:cNvPr>
          <p:cNvSpPr/>
          <p:nvPr/>
        </p:nvSpPr>
        <p:spPr>
          <a:xfrm rot="20869406">
            <a:off x="3940629" y="5037599"/>
            <a:ext cx="4310743" cy="1045029"/>
          </a:xfrm>
          <a:prstGeom prst="curved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86376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1539904" y="1156630"/>
            <a:ext cx="10058400" cy="18376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b="1" dirty="0"/>
          </a:p>
          <a:p>
            <a:r>
              <a:rPr lang="nl-BE" b="1" dirty="0"/>
              <a:t>Klik op ADMINISTRATION</a:t>
            </a:r>
          </a:p>
          <a:p>
            <a:endParaRPr lang="nl-BE" dirty="0"/>
          </a:p>
          <a:p>
            <a:endParaRPr lang="nl-BE" u="sng" dirty="0"/>
          </a:p>
          <a:p>
            <a:endParaRPr lang="nl-BE" dirty="0"/>
          </a:p>
          <a:p>
            <a:endParaRPr lang="nl-BE" dirty="0"/>
          </a:p>
          <a:p>
            <a:endParaRPr lang="nl-BE" dirty="0"/>
          </a:p>
        </p:txBody>
      </p:sp>
      <p:sp>
        <p:nvSpPr>
          <p:cNvPr id="3" name="Pijl: gebogen 2">
            <a:extLst>
              <a:ext uri="{FF2B5EF4-FFF2-40B4-BE49-F238E27FC236}">
                <a16:creationId xmlns:a16="http://schemas.microsoft.com/office/drawing/2014/main" id="{836BA193-8059-4872-855B-1B0CD74F3D9E}"/>
              </a:ext>
            </a:extLst>
          </p:cNvPr>
          <p:cNvSpPr/>
          <p:nvPr/>
        </p:nvSpPr>
        <p:spPr>
          <a:xfrm rot="10800000" flipH="1">
            <a:off x="2318587" y="2842691"/>
            <a:ext cx="2814764" cy="880223"/>
          </a:xfrm>
          <a:prstGeom prst="bentArrow">
            <a:avLst>
              <a:gd name="adj1" fmla="val 13240"/>
              <a:gd name="adj2" fmla="val 22648"/>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8" name="Afbeelding 7" descr="Afbeelding met schermafbeelding&#10;&#10;Automatisch gegenereerde beschrijving">
            <a:extLst>
              <a:ext uri="{FF2B5EF4-FFF2-40B4-BE49-F238E27FC236}">
                <a16:creationId xmlns:a16="http://schemas.microsoft.com/office/drawing/2014/main" id="{D82ADCE5-6D58-4C7D-BEF9-ED86CFCF9963}"/>
              </a:ext>
            </a:extLst>
          </p:cNvPr>
          <p:cNvPicPr>
            <a:picLocks noChangeAspect="1"/>
          </p:cNvPicPr>
          <p:nvPr/>
        </p:nvPicPr>
        <p:blipFill>
          <a:blip r:embed="rId2"/>
          <a:stretch>
            <a:fillRect/>
          </a:stretch>
        </p:blipFill>
        <p:spPr>
          <a:xfrm>
            <a:off x="5293727" y="2557135"/>
            <a:ext cx="5604762" cy="3790626"/>
          </a:xfrm>
          <a:prstGeom prst="rect">
            <a:avLst/>
          </a:prstGeom>
        </p:spPr>
      </p:pic>
    </p:spTree>
    <p:extLst>
      <p:ext uri="{BB962C8B-B14F-4D97-AF65-F5344CB8AC3E}">
        <p14:creationId xmlns:p14="http://schemas.microsoft.com/office/powerpoint/2010/main" val="390240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92104" y="767443"/>
            <a:ext cx="4915847" cy="4899428"/>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Uitwijzing van een speler:</a:t>
            </a:r>
          </a:p>
          <a:p>
            <a:pPr>
              <a:lnSpc>
                <a:spcPct val="120000"/>
              </a:lnSpc>
              <a:spcBef>
                <a:spcPts val="600"/>
              </a:spcBef>
            </a:pPr>
            <a:endParaRPr lang="nl-BE" sz="9600" dirty="0">
              <a:solidFill>
                <a:srgbClr val="FF0000"/>
              </a:solidFill>
            </a:endParaRPr>
          </a:p>
          <a:p>
            <a:pPr>
              <a:lnSpc>
                <a:spcPct val="120000"/>
              </a:lnSpc>
              <a:spcBef>
                <a:spcPts val="600"/>
              </a:spcBef>
            </a:pPr>
            <a:r>
              <a:rPr lang="nl-BE" sz="8000" b="1" dirty="0"/>
              <a:t>Aangezien de uitgewezen speler de kapitein is, verschijnt volgende vraag</a:t>
            </a:r>
          </a:p>
          <a:p>
            <a:pPr>
              <a:lnSpc>
                <a:spcPct val="120000"/>
              </a:lnSpc>
              <a:spcBef>
                <a:spcPts val="600"/>
              </a:spcBef>
            </a:pPr>
            <a:endParaRPr lang="nl-BE" sz="8000" b="1" dirty="0"/>
          </a:p>
          <a:p>
            <a:pPr>
              <a:lnSpc>
                <a:spcPct val="120000"/>
              </a:lnSpc>
              <a:spcBef>
                <a:spcPts val="600"/>
              </a:spcBef>
            </a:pPr>
            <a:r>
              <a:rPr lang="nl-BE" sz="8000" b="1" dirty="0"/>
              <a:t>We klikken op OK en krijgen een scherm met de mogelijke spelers</a:t>
            </a:r>
          </a:p>
          <a:p>
            <a:pPr>
              <a:lnSpc>
                <a:spcPct val="120000"/>
              </a:lnSpc>
              <a:spcBef>
                <a:spcPts val="600"/>
              </a:spcBef>
            </a:pPr>
            <a:endParaRPr lang="nl-BE" sz="8000" b="1" dirty="0"/>
          </a:p>
          <a:p>
            <a:pPr>
              <a:lnSpc>
                <a:spcPct val="120000"/>
              </a:lnSpc>
              <a:spcBef>
                <a:spcPts val="600"/>
              </a:spcBef>
            </a:pPr>
            <a:r>
              <a:rPr lang="nl-BE" sz="8000" b="1" dirty="0"/>
              <a:t>We kiezen voor speler 4</a:t>
            </a:r>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4" name="Afbeelding 3" descr="Afbeelding met schermafbeelding&#10;&#10;Automatisch gegenereerde beschrijving">
            <a:extLst>
              <a:ext uri="{FF2B5EF4-FFF2-40B4-BE49-F238E27FC236}">
                <a16:creationId xmlns:a16="http://schemas.microsoft.com/office/drawing/2014/main" id="{9159905E-F250-4CD1-A26B-CE9A6657C348}"/>
              </a:ext>
            </a:extLst>
          </p:cNvPr>
          <p:cNvPicPr>
            <a:picLocks noChangeAspect="1"/>
          </p:cNvPicPr>
          <p:nvPr/>
        </p:nvPicPr>
        <p:blipFill>
          <a:blip r:embed="rId2"/>
          <a:stretch>
            <a:fillRect/>
          </a:stretch>
        </p:blipFill>
        <p:spPr>
          <a:xfrm>
            <a:off x="5545934" y="433310"/>
            <a:ext cx="5484891" cy="3428057"/>
          </a:xfrm>
          <a:prstGeom prst="rect">
            <a:avLst/>
          </a:prstGeom>
        </p:spPr>
      </p:pic>
      <p:pic>
        <p:nvPicPr>
          <p:cNvPr id="9" name="Afbeelding 8" descr="Afbeelding met schermafbeelding&#10;&#10;Automatisch gegenereerde beschrijving">
            <a:extLst>
              <a:ext uri="{FF2B5EF4-FFF2-40B4-BE49-F238E27FC236}">
                <a16:creationId xmlns:a16="http://schemas.microsoft.com/office/drawing/2014/main" id="{E0014094-DF5E-42CF-9947-FB05754A26EB}"/>
              </a:ext>
            </a:extLst>
          </p:cNvPr>
          <p:cNvPicPr>
            <a:picLocks noChangeAspect="1"/>
          </p:cNvPicPr>
          <p:nvPr/>
        </p:nvPicPr>
        <p:blipFill>
          <a:blip r:embed="rId3"/>
          <a:stretch>
            <a:fillRect/>
          </a:stretch>
        </p:blipFill>
        <p:spPr>
          <a:xfrm>
            <a:off x="5955957" y="3352286"/>
            <a:ext cx="4915847" cy="3072404"/>
          </a:xfrm>
          <a:prstGeom prst="rect">
            <a:avLst/>
          </a:prstGeom>
        </p:spPr>
      </p:pic>
      <p:sp>
        <p:nvSpPr>
          <p:cNvPr id="7" name="Pijl: gekromd omhoog 6">
            <a:extLst>
              <a:ext uri="{FF2B5EF4-FFF2-40B4-BE49-F238E27FC236}">
                <a16:creationId xmlns:a16="http://schemas.microsoft.com/office/drawing/2014/main" id="{2F98E946-8C5B-4C01-92B9-38CC81EB8E52}"/>
              </a:ext>
            </a:extLst>
          </p:cNvPr>
          <p:cNvSpPr/>
          <p:nvPr/>
        </p:nvSpPr>
        <p:spPr>
          <a:xfrm rot="20371948">
            <a:off x="3839607" y="4778352"/>
            <a:ext cx="4512786" cy="1045029"/>
          </a:xfrm>
          <a:prstGeom prst="curved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5354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rmafbeelding&#10;&#10;Automatisch gegenereerde beschrijving">
            <a:extLst>
              <a:ext uri="{FF2B5EF4-FFF2-40B4-BE49-F238E27FC236}">
                <a16:creationId xmlns:a16="http://schemas.microsoft.com/office/drawing/2014/main" id="{28BAB26E-DDBB-45E4-9F71-A2A5EB2327F9}"/>
              </a:ext>
            </a:extLst>
          </p:cNvPr>
          <p:cNvPicPr>
            <a:picLocks noChangeAspect="1"/>
          </p:cNvPicPr>
          <p:nvPr/>
        </p:nvPicPr>
        <p:blipFill>
          <a:blip r:embed="rId2"/>
          <a:stretch>
            <a:fillRect/>
          </a:stretch>
        </p:blipFill>
        <p:spPr>
          <a:xfrm>
            <a:off x="4908642" y="906236"/>
            <a:ext cx="6871062" cy="4294414"/>
          </a:xfrm>
          <a:prstGeom prst="rect">
            <a:avLst/>
          </a:prstGeom>
        </p:spPr>
      </p:pic>
      <p:sp>
        <p:nvSpPr>
          <p:cNvPr id="6" name="Tekstvak 5">
            <a:extLst>
              <a:ext uri="{FF2B5EF4-FFF2-40B4-BE49-F238E27FC236}">
                <a16:creationId xmlns:a16="http://schemas.microsoft.com/office/drawing/2014/main" id="{C83F74AF-7F0A-4709-ABB5-91B41C7563A4}"/>
              </a:ext>
            </a:extLst>
          </p:cNvPr>
          <p:cNvSpPr txBox="1"/>
          <p:nvPr/>
        </p:nvSpPr>
        <p:spPr>
          <a:xfrm>
            <a:off x="222741" y="800100"/>
            <a:ext cx="4441371" cy="4506686"/>
          </a:xfrm>
          <a:prstGeom prst="rect">
            <a:avLst/>
          </a:prstGeom>
        </p:spPr>
        <p:txBody>
          <a:bodyPr vert="horz" wrap="square" lIns="91440" tIns="45720" rIns="91440" bIns="45720" rtlCol="0">
            <a:noAutofit/>
          </a:bodyPr>
          <a:lstStyle/>
          <a:p>
            <a:pPr algn="l"/>
            <a:r>
              <a:rPr lang="nl-BE" sz="2000" b="1" dirty="0">
                <a:latin typeface="Rockwell" panose="02060603020205020403" pitchFamily="18" charset="0"/>
              </a:rPr>
              <a:t>Na het afhandelen van de uitwijzing hebben we volgende info op het scherm:</a:t>
            </a:r>
          </a:p>
          <a:p>
            <a:pPr algn="l"/>
            <a:endParaRPr lang="nl-BE" sz="2000" b="1" dirty="0">
              <a:latin typeface="Rockwell" panose="02060603020205020403" pitchFamily="18" charset="0"/>
            </a:endParaRPr>
          </a:p>
          <a:p>
            <a:pPr marL="342900" indent="-342900" algn="l">
              <a:buClr>
                <a:schemeClr val="accent4"/>
              </a:buClr>
              <a:buFont typeface="Wingdings" panose="05000000000000000000" pitchFamily="2" charset="2"/>
              <a:buChar char="§"/>
            </a:pPr>
            <a:r>
              <a:rPr lang="nl-BE" sz="2000" b="1" dirty="0">
                <a:latin typeface="Rockwell" panose="02060603020205020403" pitchFamily="18" charset="0"/>
              </a:rPr>
              <a:t>Speler 2 staat op het veld als vervanger van speler 3</a:t>
            </a:r>
          </a:p>
          <a:p>
            <a:pPr marL="342900" indent="-342900" algn="l">
              <a:buClr>
                <a:schemeClr val="accent4"/>
              </a:buClr>
              <a:buFont typeface="Wingdings" panose="05000000000000000000" pitchFamily="2" charset="2"/>
              <a:buChar char="§"/>
            </a:pPr>
            <a:endParaRPr lang="nl-BE" sz="2000" b="1" dirty="0">
              <a:latin typeface="Rockwell" panose="02060603020205020403" pitchFamily="18" charset="0"/>
            </a:endParaRPr>
          </a:p>
          <a:p>
            <a:pPr marL="342900" indent="-342900" algn="l">
              <a:buClr>
                <a:schemeClr val="accent4"/>
              </a:buClr>
              <a:buFont typeface="Wingdings" panose="05000000000000000000" pitchFamily="2" charset="2"/>
              <a:buChar char="§"/>
            </a:pPr>
            <a:r>
              <a:rPr lang="nl-BE" sz="2000" b="1" dirty="0">
                <a:latin typeface="Rockwell" panose="02060603020205020403" pitchFamily="18" charset="0"/>
              </a:rPr>
              <a:t>Speler 3 heeft geel + rood gekregen, is dus uitgewezen en is vervangen door speler 2 </a:t>
            </a:r>
          </a:p>
          <a:p>
            <a:pPr marL="342900" indent="-342900" algn="l">
              <a:buClr>
                <a:schemeClr val="accent4"/>
              </a:buClr>
              <a:buFont typeface="Wingdings" panose="05000000000000000000" pitchFamily="2" charset="2"/>
              <a:buChar char="§"/>
            </a:pPr>
            <a:endParaRPr lang="nl-BE" sz="2000" b="1" dirty="0">
              <a:latin typeface="Rockwell" panose="02060603020205020403" pitchFamily="18" charset="0"/>
            </a:endParaRPr>
          </a:p>
          <a:p>
            <a:pPr marL="342900" indent="-342900" algn="l">
              <a:buClr>
                <a:schemeClr val="accent4"/>
              </a:buClr>
              <a:buFont typeface="Wingdings" panose="05000000000000000000" pitchFamily="2" charset="2"/>
              <a:buChar char="§"/>
            </a:pPr>
            <a:r>
              <a:rPr lang="nl-BE" sz="2000" b="1" dirty="0">
                <a:latin typeface="Rockwell" panose="02060603020205020403" pitchFamily="18" charset="0"/>
              </a:rPr>
              <a:t>Speler 4 is veldkapitein geworden</a:t>
            </a:r>
          </a:p>
        </p:txBody>
      </p:sp>
      <p:sp>
        <p:nvSpPr>
          <p:cNvPr id="7" name="Wolk 6">
            <a:extLst>
              <a:ext uri="{FF2B5EF4-FFF2-40B4-BE49-F238E27FC236}">
                <a16:creationId xmlns:a16="http://schemas.microsoft.com/office/drawing/2014/main" id="{CC0D592C-0576-43E2-8668-75B81F90D587}"/>
              </a:ext>
            </a:extLst>
          </p:cNvPr>
          <p:cNvSpPr/>
          <p:nvPr/>
        </p:nvSpPr>
        <p:spPr>
          <a:xfrm>
            <a:off x="5848142" y="2341265"/>
            <a:ext cx="914400" cy="552659"/>
          </a:xfrm>
          <a:prstGeom prst="cloud">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Wolk 7">
            <a:extLst>
              <a:ext uri="{FF2B5EF4-FFF2-40B4-BE49-F238E27FC236}">
                <a16:creationId xmlns:a16="http://schemas.microsoft.com/office/drawing/2014/main" id="{8680851B-0AC4-46F4-87B5-4A28548B5F7F}"/>
              </a:ext>
            </a:extLst>
          </p:cNvPr>
          <p:cNvSpPr/>
          <p:nvPr/>
        </p:nvSpPr>
        <p:spPr>
          <a:xfrm>
            <a:off x="5478027" y="3218298"/>
            <a:ext cx="1194077" cy="640269"/>
          </a:xfrm>
          <a:prstGeom prst="cloud">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Wolk 8">
            <a:extLst>
              <a:ext uri="{FF2B5EF4-FFF2-40B4-BE49-F238E27FC236}">
                <a16:creationId xmlns:a16="http://schemas.microsoft.com/office/drawing/2014/main" id="{E8B960C5-27FF-4493-9365-C3F1C50A59B2}"/>
              </a:ext>
            </a:extLst>
          </p:cNvPr>
          <p:cNvSpPr/>
          <p:nvPr/>
        </p:nvSpPr>
        <p:spPr>
          <a:xfrm>
            <a:off x="6757498" y="2441749"/>
            <a:ext cx="818959" cy="462222"/>
          </a:xfrm>
          <a:prstGeom prst="cloud">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3279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56795" y="1094772"/>
            <a:ext cx="4698009" cy="4110274"/>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11200" dirty="0">
                <a:solidFill>
                  <a:srgbClr val="FF0000"/>
                </a:solidFill>
              </a:rPr>
              <a:t>Uitsluiten van een speler:</a:t>
            </a:r>
          </a:p>
          <a:p>
            <a:pPr marL="274320" lvl="1" indent="0">
              <a:lnSpc>
                <a:spcPct val="120000"/>
              </a:lnSpc>
              <a:spcBef>
                <a:spcPts val="600"/>
              </a:spcBef>
              <a:buNone/>
            </a:pPr>
            <a:r>
              <a:rPr lang="nl-BE" sz="8000" b="1" dirty="0"/>
              <a:t>= </a:t>
            </a:r>
            <a:r>
              <a:rPr lang="nl-BE" sz="8000" b="1" dirty="0" err="1"/>
              <a:t>Disqualification</a:t>
            </a:r>
            <a:endParaRPr lang="nl-BE" sz="8000" b="1" dirty="0"/>
          </a:p>
          <a:p>
            <a:pPr marL="274320" lvl="1" indent="0">
              <a:lnSpc>
                <a:spcPct val="120000"/>
              </a:lnSpc>
              <a:spcBef>
                <a:spcPts val="600"/>
              </a:spcBef>
              <a:buNone/>
            </a:pPr>
            <a:endParaRPr lang="nl-BE" sz="8000" b="1" dirty="0"/>
          </a:p>
          <a:p>
            <a:pPr marL="274320" lvl="1" indent="0">
              <a:lnSpc>
                <a:spcPct val="120000"/>
              </a:lnSpc>
              <a:spcBef>
                <a:spcPts val="600"/>
              </a:spcBef>
              <a:buNone/>
            </a:pPr>
            <a:endParaRPr lang="nl-BE" sz="8000" b="1" dirty="0"/>
          </a:p>
          <a:p>
            <a:pPr>
              <a:lnSpc>
                <a:spcPct val="120000"/>
              </a:lnSpc>
              <a:spcBef>
                <a:spcPts val="600"/>
              </a:spcBef>
            </a:pPr>
            <a:r>
              <a:rPr lang="nl-BE" sz="8000" b="1" dirty="0"/>
              <a:t>Afhandeling gebeurt op dezelfde wijze als een uitwijzing</a:t>
            </a:r>
          </a:p>
          <a:p>
            <a:pPr>
              <a:lnSpc>
                <a:spcPct val="120000"/>
              </a:lnSpc>
              <a:spcBef>
                <a:spcPts val="600"/>
              </a:spcBef>
            </a:pPr>
            <a:endParaRPr lang="nl-BE" sz="8000" dirty="0"/>
          </a:p>
          <a:p>
            <a:pPr>
              <a:lnSpc>
                <a:spcPct val="120000"/>
              </a:lnSpc>
              <a:spcBef>
                <a:spcPts val="600"/>
              </a:spcBef>
            </a:pPr>
            <a:endParaRPr lang="nl-BE" sz="8000" dirty="0"/>
          </a:p>
          <a:p>
            <a:pPr>
              <a:lnSpc>
                <a:spcPct val="120000"/>
              </a:lnSpc>
              <a:spcBef>
                <a:spcPts val="600"/>
              </a:spcBef>
            </a:pPr>
            <a:endParaRPr lang="nl-BE" sz="8000" dirty="0"/>
          </a:p>
          <a:p>
            <a:endParaRPr lang="nl-BE" sz="8000" dirty="0"/>
          </a:p>
          <a:p>
            <a:endParaRPr lang="nl-BE" sz="8000" dirty="0"/>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15" name="Afbeelding 14">
            <a:extLst>
              <a:ext uri="{FF2B5EF4-FFF2-40B4-BE49-F238E27FC236}">
                <a16:creationId xmlns:a16="http://schemas.microsoft.com/office/drawing/2014/main" id="{5BCCE7ED-3837-48CB-8588-6759BD719D0B}"/>
              </a:ext>
            </a:extLst>
          </p:cNvPr>
          <p:cNvPicPr/>
          <p:nvPr/>
        </p:nvPicPr>
        <p:blipFill rotWithShape="1">
          <a:blip r:embed="rId2">
            <a:extLst>
              <a:ext uri="{28A0092B-C50C-407E-A947-70E740481C1C}">
                <a14:useLocalDpi xmlns:a14="http://schemas.microsoft.com/office/drawing/2010/main" val="0"/>
              </a:ext>
            </a:extLst>
          </a:blip>
          <a:srcRect l="573" t="2676" r="1"/>
          <a:stretch/>
        </p:blipFill>
        <p:spPr bwMode="auto">
          <a:xfrm>
            <a:off x="5372642" y="702141"/>
            <a:ext cx="6607175" cy="48507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060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410068" y="527004"/>
            <a:ext cx="8848669" cy="2638318"/>
          </a:xfrm>
        </p:spPr>
        <p:txBody>
          <a:bodyPr>
            <a:normAutofit/>
          </a:bodyPr>
          <a:lstStyle/>
          <a:p>
            <a:r>
              <a:rPr lang="nl-BE" sz="2800" dirty="0">
                <a:solidFill>
                  <a:srgbClr val="FF0000"/>
                </a:solidFill>
              </a:rPr>
              <a:t>Ongegronde aanvraag  </a:t>
            </a:r>
            <a:r>
              <a:rPr lang="nl-BE" sz="2800" dirty="0"/>
              <a:t>= IR</a:t>
            </a:r>
          </a:p>
          <a:p>
            <a:pPr lvl="0"/>
            <a:r>
              <a:rPr lang="nl-BE" b="1" dirty="0"/>
              <a:t>De scheidsrechter zal aangeven als dit moet genoteerd worden.</a:t>
            </a:r>
          </a:p>
          <a:p>
            <a:pPr lvl="0"/>
            <a:r>
              <a:rPr lang="nl-BE" b="1" dirty="0"/>
              <a:t>Dit kan </a:t>
            </a:r>
            <a:r>
              <a:rPr lang="nl-BE" b="1" dirty="0" err="1"/>
              <a:t>bvb</a:t>
            </a:r>
            <a:r>
              <a:rPr lang="nl-BE" b="1" dirty="0"/>
              <a:t> gebeuren bij aanvragen van een derde time out in een zelfde set.</a:t>
            </a:r>
          </a:p>
          <a:p>
            <a:r>
              <a:rPr lang="nl-BE" b="1" dirty="0"/>
              <a:t>Dit moet je ingeven via het symbool IR</a:t>
            </a:r>
          </a:p>
          <a:p>
            <a:pPr marL="0" lvl="0" indent="0">
              <a:buNone/>
            </a:pPr>
            <a:endParaRPr lang="nl-BE" u="sng" dirty="0"/>
          </a:p>
          <a:p>
            <a:endParaRPr lang="nl-BE" dirty="0"/>
          </a:p>
          <a:p>
            <a:endParaRPr lang="nl-BE" dirty="0"/>
          </a:p>
          <a:p>
            <a:endParaRPr lang="nl-BE" dirty="0"/>
          </a:p>
        </p:txBody>
      </p:sp>
      <p:pic>
        <p:nvPicPr>
          <p:cNvPr id="8" name="Afbeelding 7" descr="Afbeelding met schermafbeelding&#10;&#10;Automatisch gegenereerde beschrijving">
            <a:extLst>
              <a:ext uri="{FF2B5EF4-FFF2-40B4-BE49-F238E27FC236}">
                <a16:creationId xmlns:a16="http://schemas.microsoft.com/office/drawing/2014/main" id="{F3C08F48-33D2-4C70-837B-7E5011968882}"/>
              </a:ext>
            </a:extLst>
          </p:cNvPr>
          <p:cNvPicPr>
            <a:picLocks noChangeAspect="1"/>
          </p:cNvPicPr>
          <p:nvPr/>
        </p:nvPicPr>
        <p:blipFill>
          <a:blip r:embed="rId2"/>
          <a:stretch>
            <a:fillRect/>
          </a:stretch>
        </p:blipFill>
        <p:spPr>
          <a:xfrm>
            <a:off x="5395720" y="3350759"/>
            <a:ext cx="5611586" cy="3507241"/>
          </a:xfrm>
          <a:prstGeom prst="rect">
            <a:avLst/>
          </a:prstGeom>
        </p:spPr>
      </p:pic>
      <p:sp>
        <p:nvSpPr>
          <p:cNvPr id="13" name="Pijl: gekromd omhoog 12">
            <a:extLst>
              <a:ext uri="{FF2B5EF4-FFF2-40B4-BE49-F238E27FC236}">
                <a16:creationId xmlns:a16="http://schemas.microsoft.com/office/drawing/2014/main" id="{EACCC3A7-CA82-487A-98D1-FA14C2B739A4}"/>
              </a:ext>
            </a:extLst>
          </p:cNvPr>
          <p:cNvSpPr/>
          <p:nvPr/>
        </p:nvSpPr>
        <p:spPr>
          <a:xfrm rot="1064039">
            <a:off x="1531279" y="3284287"/>
            <a:ext cx="4512786" cy="1045029"/>
          </a:xfrm>
          <a:prstGeom prst="curved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89840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rmafbeelding&#10;&#10;Automatisch gegenereerde beschrijving">
            <a:extLst>
              <a:ext uri="{FF2B5EF4-FFF2-40B4-BE49-F238E27FC236}">
                <a16:creationId xmlns:a16="http://schemas.microsoft.com/office/drawing/2014/main" id="{A58FE067-3CD7-4558-B4A2-BC05FBA7ADA1}"/>
              </a:ext>
            </a:extLst>
          </p:cNvPr>
          <p:cNvPicPr>
            <a:picLocks noChangeAspect="1"/>
          </p:cNvPicPr>
          <p:nvPr/>
        </p:nvPicPr>
        <p:blipFill>
          <a:blip r:embed="rId2"/>
          <a:stretch>
            <a:fillRect/>
          </a:stretch>
        </p:blipFill>
        <p:spPr>
          <a:xfrm>
            <a:off x="391885" y="2696657"/>
            <a:ext cx="11258550" cy="1785536"/>
          </a:xfrm>
          <a:prstGeom prst="rect">
            <a:avLst/>
          </a:prstGeom>
        </p:spPr>
      </p:pic>
      <p:sp>
        <p:nvSpPr>
          <p:cNvPr id="6" name="Tekstvak 5">
            <a:extLst>
              <a:ext uri="{FF2B5EF4-FFF2-40B4-BE49-F238E27FC236}">
                <a16:creationId xmlns:a16="http://schemas.microsoft.com/office/drawing/2014/main" id="{C775041B-6A1E-40AF-9FDF-881CED7E75F5}"/>
              </a:ext>
            </a:extLst>
          </p:cNvPr>
          <p:cNvSpPr txBox="1"/>
          <p:nvPr/>
        </p:nvSpPr>
        <p:spPr>
          <a:xfrm>
            <a:off x="1624694" y="947058"/>
            <a:ext cx="8270422" cy="1428750"/>
          </a:xfrm>
          <a:prstGeom prst="rect">
            <a:avLst/>
          </a:prstGeom>
        </p:spPr>
        <p:txBody>
          <a:bodyPr vert="horz" wrap="square" lIns="91440" tIns="45720" rIns="91440" bIns="45720" rtlCol="0">
            <a:normAutofit/>
          </a:bodyPr>
          <a:lstStyle/>
          <a:p>
            <a:r>
              <a:rPr lang="nl-BE" sz="2800" dirty="0">
                <a:solidFill>
                  <a:srgbClr val="FF0000"/>
                </a:solidFill>
                <a:latin typeface="Rockwell" panose="02060603020205020403" pitchFamily="18" charset="0"/>
              </a:rPr>
              <a:t>Noteren van opmerkingen</a:t>
            </a:r>
          </a:p>
        </p:txBody>
      </p:sp>
      <p:sp>
        <p:nvSpPr>
          <p:cNvPr id="8" name="Wolk 7">
            <a:extLst>
              <a:ext uri="{FF2B5EF4-FFF2-40B4-BE49-F238E27FC236}">
                <a16:creationId xmlns:a16="http://schemas.microsoft.com/office/drawing/2014/main" id="{36B19355-7A9C-43B9-BB36-A4D7710D9861}"/>
              </a:ext>
            </a:extLst>
          </p:cNvPr>
          <p:cNvSpPr/>
          <p:nvPr/>
        </p:nvSpPr>
        <p:spPr>
          <a:xfrm rot="11426730">
            <a:off x="5239445" y="3151065"/>
            <a:ext cx="1567581" cy="877484"/>
          </a:xfrm>
          <a:prstGeom prst="cloud">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3" name="Rechte verbindingslijn met pijl 2">
            <a:extLst>
              <a:ext uri="{FF2B5EF4-FFF2-40B4-BE49-F238E27FC236}">
                <a16:creationId xmlns:a16="http://schemas.microsoft.com/office/drawing/2014/main" id="{A80F9EEA-B95E-46B1-99FA-D5AF0ADF7132}"/>
              </a:ext>
            </a:extLst>
          </p:cNvPr>
          <p:cNvCxnSpPr>
            <a:cxnSpLocks/>
          </p:cNvCxnSpPr>
          <p:nvPr/>
        </p:nvCxnSpPr>
        <p:spPr>
          <a:xfrm>
            <a:off x="3665764" y="1510393"/>
            <a:ext cx="2090057" cy="191860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41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35869" y="1046460"/>
            <a:ext cx="4128456" cy="4322274"/>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Na het einde van set 1 kom je op het startscherm waar Start set 2 op staat</a:t>
            </a:r>
          </a:p>
          <a:p>
            <a:pPr>
              <a:lnSpc>
                <a:spcPct val="120000"/>
              </a:lnSpc>
              <a:spcBef>
                <a:spcPts val="600"/>
              </a:spcBef>
            </a:pPr>
            <a:endParaRPr lang="nl-BE" sz="8000" b="1" dirty="0"/>
          </a:p>
          <a:p>
            <a:pPr>
              <a:lnSpc>
                <a:spcPct val="120000"/>
              </a:lnSpc>
              <a:spcBef>
                <a:spcPts val="600"/>
              </a:spcBef>
            </a:pPr>
            <a:r>
              <a:rPr lang="nl-BE" sz="8000" b="1" dirty="0"/>
              <a:t>Je bent nu klaar om set 2 te starten</a:t>
            </a:r>
          </a:p>
          <a:p>
            <a:pPr>
              <a:lnSpc>
                <a:spcPct val="120000"/>
              </a:lnSpc>
              <a:spcBef>
                <a:spcPts val="600"/>
              </a:spcBef>
            </a:pPr>
            <a:endParaRPr lang="nl-BE" sz="8000" b="1" dirty="0"/>
          </a:p>
          <a:p>
            <a:pPr>
              <a:lnSpc>
                <a:spcPct val="120000"/>
              </a:lnSpc>
              <a:spcBef>
                <a:spcPts val="600"/>
              </a:spcBef>
            </a:pPr>
            <a:r>
              <a:rPr lang="nl-BE" sz="8000" b="1" dirty="0">
                <a:solidFill>
                  <a:srgbClr val="FF0000"/>
                </a:solidFill>
              </a:rPr>
              <a:t>Als een speler te laat is toegekomen, moet je hem via Administration nu invoeren voor je start set 2 indrukt</a:t>
            </a:r>
          </a:p>
          <a:p>
            <a:pPr marL="0" indent="0">
              <a:buNone/>
            </a:pPr>
            <a:endParaRPr lang="nl-BE" sz="8000" dirty="0"/>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dirty="0"/>
          </a:p>
          <a:p>
            <a:endParaRPr lang="nl-BE" dirty="0"/>
          </a:p>
          <a:p>
            <a:endParaRPr lang="nl-BE" dirty="0"/>
          </a:p>
        </p:txBody>
      </p:sp>
      <p:pic>
        <p:nvPicPr>
          <p:cNvPr id="3" name="Afbeelding 2" descr="Afbeelding met schermafbeelding&#10;&#10;Automatisch gegenereerde beschrijving">
            <a:extLst>
              <a:ext uri="{FF2B5EF4-FFF2-40B4-BE49-F238E27FC236}">
                <a16:creationId xmlns:a16="http://schemas.microsoft.com/office/drawing/2014/main" id="{02B6B40B-926F-4D87-B2DF-3164A8572214}"/>
              </a:ext>
            </a:extLst>
          </p:cNvPr>
          <p:cNvPicPr>
            <a:picLocks noChangeAspect="1"/>
          </p:cNvPicPr>
          <p:nvPr/>
        </p:nvPicPr>
        <p:blipFill>
          <a:blip r:embed="rId2"/>
          <a:stretch>
            <a:fillRect/>
          </a:stretch>
        </p:blipFill>
        <p:spPr>
          <a:xfrm>
            <a:off x="5042808" y="1133028"/>
            <a:ext cx="6338207" cy="3961379"/>
          </a:xfrm>
          <a:prstGeom prst="rect">
            <a:avLst/>
          </a:prstGeom>
        </p:spPr>
      </p:pic>
    </p:spTree>
    <p:extLst>
      <p:ext uri="{BB962C8B-B14F-4D97-AF65-F5344CB8AC3E}">
        <p14:creationId xmlns:p14="http://schemas.microsoft.com/office/powerpoint/2010/main" val="366439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D4E61-F191-4A03-B867-B6D4E71800F2}"/>
              </a:ext>
            </a:extLst>
          </p:cNvPr>
          <p:cNvSpPr>
            <a:spLocks noGrp="1"/>
          </p:cNvSpPr>
          <p:nvPr>
            <p:ph type="title"/>
          </p:nvPr>
        </p:nvSpPr>
        <p:spPr>
          <a:xfrm>
            <a:off x="1066799" y="220091"/>
            <a:ext cx="10058400" cy="768864"/>
          </a:xfrm>
        </p:spPr>
        <p:txBody>
          <a:bodyPr>
            <a:normAutofit fontScale="90000"/>
          </a:bodyPr>
          <a:lstStyle/>
          <a:p>
            <a:pPr algn="ctr"/>
            <a:r>
              <a:rPr lang="nl-BE" dirty="0"/>
              <a:t>AANVANG SET 5</a:t>
            </a:r>
          </a:p>
        </p:txBody>
      </p:sp>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56795" y="1286477"/>
            <a:ext cx="10014741" cy="1529452"/>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8000" b="1" dirty="0"/>
              <a:t>Opgepast : voor set 5 wordt terug </a:t>
            </a:r>
            <a:r>
              <a:rPr lang="nl-BE" sz="8000" b="1" dirty="0" err="1"/>
              <a:t>getosst</a:t>
            </a:r>
            <a:r>
              <a:rPr lang="nl-BE" sz="8000" b="1" dirty="0"/>
              <a:t>.</a:t>
            </a:r>
          </a:p>
          <a:p>
            <a:pPr>
              <a:lnSpc>
                <a:spcPct val="120000"/>
              </a:lnSpc>
              <a:spcBef>
                <a:spcPts val="600"/>
              </a:spcBef>
            </a:pPr>
            <a:r>
              <a:rPr lang="nl-BE" sz="8000" b="1" dirty="0"/>
              <a:t>Je moet dus terug de toss noteren.</a:t>
            </a:r>
          </a:p>
          <a:p>
            <a:pPr>
              <a:lnSpc>
                <a:spcPct val="120000"/>
              </a:lnSpc>
              <a:spcBef>
                <a:spcPts val="600"/>
              </a:spcBef>
            </a:pPr>
            <a:r>
              <a:rPr lang="nl-BE" sz="8000" b="1" dirty="0"/>
              <a:t>Hou er rekening mee dat dit moet genoteerd worden in functie van de thuisploeg.</a:t>
            </a:r>
          </a:p>
          <a:p>
            <a:pPr>
              <a:lnSpc>
                <a:spcPct val="120000"/>
              </a:lnSpc>
              <a:spcBef>
                <a:spcPts val="600"/>
              </a:spcBef>
            </a:pPr>
            <a:endParaRPr lang="nl-BE" sz="8000" dirty="0"/>
          </a:p>
          <a:p>
            <a:endParaRPr lang="nl-BE" sz="8000" dirty="0"/>
          </a:p>
          <a:p>
            <a:endParaRPr lang="nl-BE" sz="8000" dirty="0"/>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9" name="Afbeelding 8">
            <a:extLst>
              <a:ext uri="{FF2B5EF4-FFF2-40B4-BE49-F238E27FC236}">
                <a16:creationId xmlns:a16="http://schemas.microsoft.com/office/drawing/2014/main" id="{C395FAC6-4833-46F5-B565-B63BF0AC6CC1}"/>
              </a:ext>
            </a:extLst>
          </p:cNvPr>
          <p:cNvPicPr/>
          <p:nvPr/>
        </p:nvPicPr>
        <p:blipFill rotWithShape="1">
          <a:blip r:embed="rId2">
            <a:extLst>
              <a:ext uri="{28A0092B-C50C-407E-A947-70E740481C1C}">
                <a14:useLocalDpi xmlns:a14="http://schemas.microsoft.com/office/drawing/2010/main" val="0"/>
              </a:ext>
            </a:extLst>
          </a:blip>
          <a:srcRect l="496" t="3968" r="794" b="48413"/>
          <a:stretch/>
        </p:blipFill>
        <p:spPr bwMode="auto">
          <a:xfrm>
            <a:off x="2197173" y="3186802"/>
            <a:ext cx="7797651" cy="2510777"/>
          </a:xfrm>
          <a:prstGeom prst="rect">
            <a:avLst/>
          </a:prstGeom>
          <a:noFill/>
          <a:ln>
            <a:noFill/>
          </a:ln>
          <a:extLst>
            <a:ext uri="{53640926-AAD7-44D8-BBD7-CCE9431645EC}">
              <a14:shadowObscured xmlns:a14="http://schemas.microsoft.com/office/drawing/2010/main"/>
            </a:ext>
          </a:extLst>
        </p:spPr>
      </p:pic>
      <p:sp>
        <p:nvSpPr>
          <p:cNvPr id="3" name="Wolk 2">
            <a:extLst>
              <a:ext uri="{FF2B5EF4-FFF2-40B4-BE49-F238E27FC236}">
                <a16:creationId xmlns:a16="http://schemas.microsoft.com/office/drawing/2014/main" id="{C8C5C3BE-50F3-45D6-9136-4EC9837E8376}"/>
              </a:ext>
            </a:extLst>
          </p:cNvPr>
          <p:cNvSpPr/>
          <p:nvPr/>
        </p:nvSpPr>
        <p:spPr>
          <a:xfrm>
            <a:off x="1240206" y="2843358"/>
            <a:ext cx="5797270" cy="923315"/>
          </a:xfrm>
          <a:prstGeom prst="cloud">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819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D4E61-F191-4A03-B867-B6D4E71800F2}"/>
              </a:ext>
            </a:extLst>
          </p:cNvPr>
          <p:cNvSpPr>
            <a:spLocks noGrp="1"/>
          </p:cNvSpPr>
          <p:nvPr>
            <p:ph type="title"/>
          </p:nvPr>
        </p:nvSpPr>
        <p:spPr>
          <a:xfrm>
            <a:off x="1066799" y="220091"/>
            <a:ext cx="10058400" cy="768864"/>
          </a:xfrm>
        </p:spPr>
        <p:txBody>
          <a:bodyPr>
            <a:normAutofit fontScale="90000"/>
          </a:bodyPr>
          <a:lstStyle/>
          <a:p>
            <a:pPr algn="ctr"/>
            <a:r>
              <a:rPr lang="nl-BE" dirty="0"/>
              <a:t>VERLOOP SET 5</a:t>
            </a:r>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33633" y="1356494"/>
            <a:ext cx="4497595" cy="4587105"/>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b="1" dirty="0"/>
              <a:t>Na ingeven van het resultaat van de toss en de opstellingen, kan de set starten</a:t>
            </a:r>
          </a:p>
          <a:p>
            <a:pPr>
              <a:lnSpc>
                <a:spcPct val="120000"/>
              </a:lnSpc>
              <a:spcBef>
                <a:spcPts val="600"/>
              </a:spcBef>
            </a:pPr>
            <a:endParaRPr lang="nl-BE" b="1" dirty="0"/>
          </a:p>
          <a:p>
            <a:pPr>
              <a:lnSpc>
                <a:spcPct val="120000"/>
              </a:lnSpc>
              <a:spcBef>
                <a:spcPts val="600"/>
              </a:spcBef>
            </a:pPr>
            <a:r>
              <a:rPr lang="nl-BE" b="1" dirty="0"/>
              <a:t>We markeren tot een van beide ploegen 8 punten heeft</a:t>
            </a:r>
          </a:p>
          <a:p>
            <a:pPr>
              <a:lnSpc>
                <a:spcPct val="120000"/>
              </a:lnSpc>
              <a:spcBef>
                <a:spcPts val="600"/>
              </a:spcBef>
            </a:pPr>
            <a:endParaRPr lang="nl-BE" b="1" dirty="0"/>
          </a:p>
          <a:p>
            <a:pPr lvl="1">
              <a:lnSpc>
                <a:spcPct val="120000"/>
              </a:lnSpc>
              <a:spcBef>
                <a:spcPts val="600"/>
              </a:spcBef>
            </a:pPr>
            <a:r>
              <a:rPr lang="nl-BE" sz="2000" b="1" dirty="0"/>
              <a:t>Er wordt gemeld dat de ploegen van kant moeten wisselen</a:t>
            </a:r>
          </a:p>
          <a:p>
            <a:pPr lvl="1">
              <a:lnSpc>
                <a:spcPct val="120000"/>
              </a:lnSpc>
              <a:spcBef>
                <a:spcPts val="600"/>
              </a:spcBef>
            </a:pPr>
            <a:r>
              <a:rPr lang="nl-BE" sz="2000" b="1" dirty="0"/>
              <a:t>Klik op OK</a:t>
            </a:r>
            <a:endParaRPr lang="nl-BE" sz="2400" b="1" dirty="0"/>
          </a:p>
          <a:p>
            <a:pPr>
              <a:lnSpc>
                <a:spcPct val="120000"/>
              </a:lnSpc>
              <a:spcBef>
                <a:spcPts val="600"/>
              </a:spcBef>
            </a:pPr>
            <a:endParaRPr lang="nl-BE" sz="2400" dirty="0"/>
          </a:p>
          <a:p>
            <a:endParaRPr lang="nl-BE" sz="2400" dirty="0"/>
          </a:p>
          <a:p>
            <a:endParaRPr lang="nl-BE" sz="2400" dirty="0"/>
          </a:p>
          <a:p>
            <a:endParaRPr lang="nl-BE" sz="2400" dirty="0"/>
          </a:p>
          <a:p>
            <a:endParaRPr lang="nl-BE" sz="600" dirty="0"/>
          </a:p>
          <a:p>
            <a:endParaRPr lang="nl-BE" sz="600" dirty="0"/>
          </a:p>
          <a:p>
            <a:pPr marL="0" indent="0">
              <a:buNone/>
            </a:pPr>
            <a:r>
              <a:rPr lang="nl-BE" sz="600" dirty="0"/>
              <a:t> </a:t>
            </a:r>
          </a:p>
          <a:p>
            <a:endParaRPr lang="nl-BE" sz="600" u="sng" dirty="0"/>
          </a:p>
          <a:p>
            <a:endParaRPr lang="nl-BE" sz="600" dirty="0"/>
          </a:p>
          <a:p>
            <a:endParaRPr lang="nl-BE" sz="600" dirty="0"/>
          </a:p>
          <a:p>
            <a:endParaRPr lang="nl-BE" sz="600"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4" name="Afbeelding 3" descr="Afbeelding met schermafbeelding&#10;&#10;Automatisch gegenereerde beschrijving">
            <a:extLst>
              <a:ext uri="{FF2B5EF4-FFF2-40B4-BE49-F238E27FC236}">
                <a16:creationId xmlns:a16="http://schemas.microsoft.com/office/drawing/2014/main" id="{C7AA540C-0D9A-438E-B80E-B0C672F0E0DF}"/>
              </a:ext>
            </a:extLst>
          </p:cNvPr>
          <p:cNvPicPr>
            <a:picLocks noChangeAspect="1"/>
          </p:cNvPicPr>
          <p:nvPr/>
        </p:nvPicPr>
        <p:blipFill>
          <a:blip r:embed="rId2"/>
          <a:stretch>
            <a:fillRect/>
          </a:stretch>
        </p:blipFill>
        <p:spPr>
          <a:xfrm>
            <a:off x="5531306" y="1041662"/>
            <a:ext cx="4960728" cy="3100455"/>
          </a:xfrm>
          <a:prstGeom prst="rect">
            <a:avLst/>
          </a:prstGeom>
        </p:spPr>
      </p:pic>
      <p:pic>
        <p:nvPicPr>
          <p:cNvPr id="8" name="Afbeelding 7" descr="Afbeelding met schermafbeelding&#10;&#10;Automatisch gegenereerde beschrijving">
            <a:extLst>
              <a:ext uri="{FF2B5EF4-FFF2-40B4-BE49-F238E27FC236}">
                <a16:creationId xmlns:a16="http://schemas.microsoft.com/office/drawing/2014/main" id="{9EAA6558-793F-4655-B90B-2CB289ADD3C4}"/>
              </a:ext>
            </a:extLst>
          </p:cNvPr>
          <p:cNvPicPr>
            <a:picLocks noChangeAspect="1"/>
          </p:cNvPicPr>
          <p:nvPr/>
        </p:nvPicPr>
        <p:blipFill>
          <a:blip r:embed="rId3"/>
          <a:stretch>
            <a:fillRect/>
          </a:stretch>
        </p:blipFill>
        <p:spPr>
          <a:xfrm>
            <a:off x="5531306" y="3647643"/>
            <a:ext cx="4960728" cy="3100455"/>
          </a:xfrm>
          <a:prstGeom prst="rect">
            <a:avLst/>
          </a:prstGeom>
        </p:spPr>
      </p:pic>
    </p:spTree>
    <p:extLst>
      <p:ext uri="{BB962C8B-B14F-4D97-AF65-F5344CB8AC3E}">
        <p14:creationId xmlns:p14="http://schemas.microsoft.com/office/powerpoint/2010/main" val="374625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376541" y="1923912"/>
            <a:ext cx="4563779" cy="289709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b="1" dirty="0"/>
              <a:t>De ploegen en alle gegevens zijn van kant gewisseld.</a:t>
            </a:r>
          </a:p>
          <a:p>
            <a:pPr>
              <a:lnSpc>
                <a:spcPct val="120000"/>
              </a:lnSpc>
              <a:spcBef>
                <a:spcPts val="600"/>
              </a:spcBef>
            </a:pPr>
            <a:endParaRPr lang="nl-BE" b="1" dirty="0"/>
          </a:p>
          <a:p>
            <a:pPr>
              <a:lnSpc>
                <a:spcPct val="120000"/>
              </a:lnSpc>
              <a:spcBef>
                <a:spcPts val="600"/>
              </a:spcBef>
            </a:pPr>
            <a:r>
              <a:rPr lang="nl-BE" b="1" dirty="0"/>
              <a:t>We kunnen verder markeren tot het einde van de set</a:t>
            </a:r>
          </a:p>
          <a:p>
            <a:pPr marL="0" indent="0">
              <a:buNone/>
            </a:pPr>
            <a:endParaRPr lang="nl-BE" sz="2400" dirty="0"/>
          </a:p>
          <a:p>
            <a:endParaRPr lang="nl-BE" sz="600" dirty="0"/>
          </a:p>
          <a:p>
            <a:endParaRPr lang="nl-BE" sz="600" dirty="0"/>
          </a:p>
          <a:p>
            <a:pPr marL="0" indent="0">
              <a:buNone/>
            </a:pPr>
            <a:r>
              <a:rPr lang="nl-BE" sz="600" dirty="0"/>
              <a:t> </a:t>
            </a:r>
          </a:p>
          <a:p>
            <a:endParaRPr lang="nl-BE" sz="600" u="sng" dirty="0"/>
          </a:p>
          <a:p>
            <a:endParaRPr lang="nl-BE" sz="600" dirty="0"/>
          </a:p>
          <a:p>
            <a:endParaRPr lang="nl-BE" sz="600" dirty="0"/>
          </a:p>
          <a:p>
            <a:endParaRPr lang="nl-BE" sz="600" dirty="0"/>
          </a:p>
        </p:txBody>
      </p:sp>
      <p:pic>
        <p:nvPicPr>
          <p:cNvPr id="8" name="Afbeelding 7" descr="Afbeelding met schermafbeelding&#10;&#10;Automatisch gegenereerde beschrijving">
            <a:extLst>
              <a:ext uri="{FF2B5EF4-FFF2-40B4-BE49-F238E27FC236}">
                <a16:creationId xmlns:a16="http://schemas.microsoft.com/office/drawing/2014/main" id="{A22052A1-B9AB-4CBC-BA7D-C4EBB3E05FB1}"/>
              </a:ext>
            </a:extLst>
          </p:cNvPr>
          <p:cNvPicPr>
            <a:picLocks noChangeAspect="1"/>
          </p:cNvPicPr>
          <p:nvPr/>
        </p:nvPicPr>
        <p:blipFill>
          <a:blip r:embed="rId2"/>
          <a:stretch>
            <a:fillRect/>
          </a:stretch>
        </p:blipFill>
        <p:spPr>
          <a:xfrm>
            <a:off x="5851071" y="236765"/>
            <a:ext cx="4927197" cy="3079498"/>
          </a:xfrm>
          <a:prstGeom prst="rect">
            <a:avLst/>
          </a:prstGeom>
        </p:spPr>
      </p:pic>
      <p:pic>
        <p:nvPicPr>
          <p:cNvPr id="16" name="Afbeelding 15" descr="Afbeelding met schermafbeelding&#10;&#10;Automatisch gegenereerde beschrijving">
            <a:extLst>
              <a:ext uri="{FF2B5EF4-FFF2-40B4-BE49-F238E27FC236}">
                <a16:creationId xmlns:a16="http://schemas.microsoft.com/office/drawing/2014/main" id="{8D6167E7-1AD0-4D49-8DA6-CDB05CD7141D}"/>
              </a:ext>
            </a:extLst>
          </p:cNvPr>
          <p:cNvPicPr>
            <a:picLocks noChangeAspect="1"/>
          </p:cNvPicPr>
          <p:nvPr/>
        </p:nvPicPr>
        <p:blipFill>
          <a:blip r:embed="rId3"/>
          <a:stretch>
            <a:fillRect/>
          </a:stretch>
        </p:blipFill>
        <p:spPr>
          <a:xfrm>
            <a:off x="5849711" y="3316263"/>
            <a:ext cx="4928557" cy="3080348"/>
          </a:xfrm>
          <a:prstGeom prst="rect">
            <a:avLst/>
          </a:prstGeom>
        </p:spPr>
      </p:pic>
    </p:spTree>
    <p:extLst>
      <p:ext uri="{BB962C8B-B14F-4D97-AF65-F5344CB8AC3E}">
        <p14:creationId xmlns:p14="http://schemas.microsoft.com/office/powerpoint/2010/main" val="127903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D4E61-F191-4A03-B867-B6D4E71800F2}"/>
              </a:ext>
            </a:extLst>
          </p:cNvPr>
          <p:cNvSpPr>
            <a:spLocks noGrp="1"/>
          </p:cNvSpPr>
          <p:nvPr>
            <p:ph type="title"/>
          </p:nvPr>
        </p:nvSpPr>
        <p:spPr>
          <a:xfrm>
            <a:off x="1066799" y="220091"/>
            <a:ext cx="10058400" cy="768864"/>
          </a:xfrm>
        </p:spPr>
        <p:txBody>
          <a:bodyPr>
            <a:normAutofit fontScale="90000"/>
          </a:bodyPr>
          <a:lstStyle/>
          <a:p>
            <a:pPr algn="ctr"/>
            <a:r>
              <a:rPr lang="nl-BE" dirty="0"/>
              <a:t>EINDE WEDSTRIJD</a:t>
            </a:r>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522110" y="1041662"/>
            <a:ext cx="6471227" cy="128372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b="1" dirty="0"/>
              <a:t>Na het einde van de wedstrijd krijg je de resultatentabel van de wedstrijd te zien</a:t>
            </a:r>
          </a:p>
          <a:p>
            <a:pPr>
              <a:lnSpc>
                <a:spcPct val="120000"/>
              </a:lnSpc>
              <a:spcBef>
                <a:spcPts val="600"/>
              </a:spcBef>
            </a:pPr>
            <a:endParaRPr lang="nl-BE" sz="2400" dirty="0"/>
          </a:p>
          <a:p>
            <a:pPr>
              <a:lnSpc>
                <a:spcPct val="120000"/>
              </a:lnSpc>
              <a:spcBef>
                <a:spcPts val="600"/>
              </a:spcBef>
            </a:pPr>
            <a:endParaRPr lang="nl-BE" sz="2400" dirty="0"/>
          </a:p>
          <a:p>
            <a:endParaRPr lang="nl-BE" sz="2400" dirty="0"/>
          </a:p>
          <a:p>
            <a:endParaRPr lang="nl-BE" sz="2400" dirty="0"/>
          </a:p>
          <a:p>
            <a:endParaRPr lang="nl-BE" sz="2400" dirty="0"/>
          </a:p>
          <a:p>
            <a:endParaRPr lang="nl-BE" sz="600" dirty="0"/>
          </a:p>
          <a:p>
            <a:endParaRPr lang="nl-BE" sz="600" dirty="0"/>
          </a:p>
          <a:p>
            <a:pPr marL="0" indent="0">
              <a:buNone/>
            </a:pPr>
            <a:endParaRPr lang="nl-BE" sz="600" dirty="0"/>
          </a:p>
          <a:p>
            <a:endParaRPr lang="nl-BE" sz="600"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pic>
        <p:nvPicPr>
          <p:cNvPr id="8" name="Afbeelding 7" descr="Afbeelding met schermafbeelding&#10;&#10;Automatisch gegenereerde beschrijving">
            <a:extLst>
              <a:ext uri="{FF2B5EF4-FFF2-40B4-BE49-F238E27FC236}">
                <a16:creationId xmlns:a16="http://schemas.microsoft.com/office/drawing/2014/main" id="{85128523-77F6-4FEB-9527-08D718EDA678}"/>
              </a:ext>
            </a:extLst>
          </p:cNvPr>
          <p:cNvPicPr>
            <a:picLocks noChangeAspect="1"/>
          </p:cNvPicPr>
          <p:nvPr/>
        </p:nvPicPr>
        <p:blipFill>
          <a:blip r:embed="rId2"/>
          <a:stretch>
            <a:fillRect/>
          </a:stretch>
        </p:blipFill>
        <p:spPr>
          <a:xfrm>
            <a:off x="2447924" y="2297906"/>
            <a:ext cx="7296150" cy="4560094"/>
          </a:xfrm>
          <a:prstGeom prst="rect">
            <a:avLst/>
          </a:prstGeom>
        </p:spPr>
      </p:pic>
    </p:spTree>
    <p:extLst>
      <p:ext uri="{BB962C8B-B14F-4D97-AF65-F5344CB8AC3E}">
        <p14:creationId xmlns:p14="http://schemas.microsoft.com/office/powerpoint/2010/main" val="87323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pic>
        <p:nvPicPr>
          <p:cNvPr id="9" name="Afbeelding 8" descr="Afbeelding met schermafbeelding&#10;&#10;Automatisch gegenereerde beschrijving">
            <a:extLst>
              <a:ext uri="{FF2B5EF4-FFF2-40B4-BE49-F238E27FC236}">
                <a16:creationId xmlns:a16="http://schemas.microsoft.com/office/drawing/2014/main" id="{A425836A-78FC-46AF-BE5B-5701109657B7}"/>
              </a:ext>
            </a:extLst>
          </p:cNvPr>
          <p:cNvPicPr>
            <a:picLocks noChangeAspect="1"/>
          </p:cNvPicPr>
          <p:nvPr/>
        </p:nvPicPr>
        <p:blipFill>
          <a:blip r:embed="rId2"/>
          <a:stretch>
            <a:fillRect/>
          </a:stretch>
        </p:blipFill>
        <p:spPr>
          <a:xfrm>
            <a:off x="386442" y="875138"/>
            <a:ext cx="11244942" cy="2846376"/>
          </a:xfrm>
          <a:prstGeom prst="rect">
            <a:avLst/>
          </a:prstGeom>
        </p:spPr>
      </p:pic>
      <p:sp>
        <p:nvSpPr>
          <p:cNvPr id="13" name="Tekstvak 12">
            <a:extLst>
              <a:ext uri="{FF2B5EF4-FFF2-40B4-BE49-F238E27FC236}">
                <a16:creationId xmlns:a16="http://schemas.microsoft.com/office/drawing/2014/main" id="{51DAC5A7-B128-4B4F-BB31-29F0480AF971}"/>
              </a:ext>
            </a:extLst>
          </p:cNvPr>
          <p:cNvSpPr txBox="1"/>
          <p:nvPr/>
        </p:nvSpPr>
        <p:spPr>
          <a:xfrm>
            <a:off x="1200150" y="5627703"/>
            <a:ext cx="9617529" cy="854740"/>
          </a:xfrm>
          <a:prstGeom prst="rect">
            <a:avLst/>
          </a:prstGeom>
        </p:spPr>
        <p:txBody>
          <a:bodyPr vert="horz" wrap="square" lIns="91440" tIns="45720" rIns="91440" bIns="45720" rtlCol="0">
            <a:normAutofit/>
          </a:bodyPr>
          <a:lstStyle/>
          <a:p>
            <a:pPr algn="l"/>
            <a:endParaRPr lang="nl-BE" sz="4300" dirty="0">
              <a:latin typeface="Rockwell" panose="02060603020205020403" pitchFamily="18" charset="0"/>
            </a:endParaRPr>
          </a:p>
        </p:txBody>
      </p:sp>
      <p:sp>
        <p:nvSpPr>
          <p:cNvPr id="14" name="Tekstvak 13">
            <a:extLst>
              <a:ext uri="{FF2B5EF4-FFF2-40B4-BE49-F238E27FC236}">
                <a16:creationId xmlns:a16="http://schemas.microsoft.com/office/drawing/2014/main" id="{CF6E84DD-D864-4329-BBE7-CB7FA5EC4639}"/>
              </a:ext>
            </a:extLst>
          </p:cNvPr>
          <p:cNvSpPr txBox="1"/>
          <p:nvPr/>
        </p:nvSpPr>
        <p:spPr>
          <a:xfrm>
            <a:off x="1258732" y="4373716"/>
            <a:ext cx="9558947" cy="1541972"/>
          </a:xfrm>
          <a:prstGeom prst="rect">
            <a:avLst/>
          </a:prstGeom>
        </p:spPr>
        <p:txBody>
          <a:bodyPr vert="horz" wrap="square" lIns="91440" tIns="45720" rIns="91440" bIns="45720" rtlCol="0">
            <a:normAutofit/>
          </a:bodyPr>
          <a:lstStyle/>
          <a:p>
            <a:pPr marL="342900" indent="-342900">
              <a:buFont typeface="Wingdings" panose="05000000000000000000" pitchFamily="2" charset="2"/>
              <a:buChar char="§"/>
            </a:pPr>
            <a:r>
              <a:rPr lang="nl-BE" sz="2600" b="1" dirty="0"/>
              <a:t>Als de </a:t>
            </a:r>
            <a:r>
              <a:rPr lang="nl-BE" sz="2600" b="1" dirty="0">
                <a:solidFill>
                  <a:srgbClr val="FF0000"/>
                </a:solidFill>
              </a:rPr>
              <a:t>tekst in het rood </a:t>
            </a:r>
            <a:r>
              <a:rPr lang="nl-BE" sz="2600" b="1" dirty="0"/>
              <a:t>staat, wil dit zeggen dat er nog fouten in de gegevens staan</a:t>
            </a:r>
          </a:p>
          <a:p>
            <a:pPr marL="342900" indent="-342900">
              <a:buFont typeface="Wingdings" panose="05000000000000000000" pitchFamily="2" charset="2"/>
              <a:buChar char="§"/>
            </a:pPr>
            <a:endParaRPr lang="nl-BE" sz="2600" b="1" dirty="0"/>
          </a:p>
          <a:p>
            <a:pPr algn="l"/>
            <a:endParaRPr lang="nl-BE" sz="2000" dirty="0">
              <a:latin typeface="Rockwell" panose="02060603020205020403" pitchFamily="18" charset="0"/>
            </a:endParaRPr>
          </a:p>
          <a:p>
            <a:pPr algn="l"/>
            <a:endParaRPr lang="nl-BE" sz="2000" dirty="0">
              <a:latin typeface="Rockwell" panose="02060603020205020403" pitchFamily="18" charset="0"/>
            </a:endParaRPr>
          </a:p>
        </p:txBody>
      </p:sp>
    </p:spTree>
    <p:extLst>
      <p:ext uri="{BB962C8B-B14F-4D97-AF65-F5344CB8AC3E}">
        <p14:creationId xmlns:p14="http://schemas.microsoft.com/office/powerpoint/2010/main" val="67444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56796" y="1286476"/>
            <a:ext cx="2939548" cy="445008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b="1" dirty="0"/>
              <a:t>Door op OK te klikken kom je op het startscherm</a:t>
            </a:r>
          </a:p>
          <a:p>
            <a:pPr>
              <a:lnSpc>
                <a:spcPct val="120000"/>
              </a:lnSpc>
              <a:spcBef>
                <a:spcPts val="600"/>
              </a:spcBef>
            </a:pPr>
            <a:endParaRPr lang="nl-BE" b="1" dirty="0"/>
          </a:p>
          <a:p>
            <a:pPr>
              <a:lnSpc>
                <a:spcPct val="120000"/>
              </a:lnSpc>
              <a:spcBef>
                <a:spcPts val="600"/>
              </a:spcBef>
            </a:pPr>
            <a:r>
              <a:rPr lang="nl-BE" b="1" dirty="0"/>
              <a:t>Door op Results te klikken, kan je van alles bekijken</a:t>
            </a:r>
          </a:p>
          <a:p>
            <a:pPr marL="0" indent="0">
              <a:buNone/>
            </a:pPr>
            <a:endParaRPr lang="nl-BE" sz="600" dirty="0"/>
          </a:p>
          <a:p>
            <a:endParaRPr lang="nl-BE" sz="600" dirty="0"/>
          </a:p>
        </p:txBody>
      </p:sp>
      <p:pic>
        <p:nvPicPr>
          <p:cNvPr id="8" name="Afbeelding 7" descr="Afbeelding met schermafbeelding&#10;&#10;Automatisch gegenereerde beschrijving">
            <a:extLst>
              <a:ext uri="{FF2B5EF4-FFF2-40B4-BE49-F238E27FC236}">
                <a16:creationId xmlns:a16="http://schemas.microsoft.com/office/drawing/2014/main" id="{64077417-2CCA-4C44-95BC-6673D0F092B6}"/>
              </a:ext>
            </a:extLst>
          </p:cNvPr>
          <p:cNvPicPr>
            <a:picLocks noChangeAspect="1"/>
          </p:cNvPicPr>
          <p:nvPr/>
        </p:nvPicPr>
        <p:blipFill>
          <a:blip r:embed="rId2"/>
          <a:stretch>
            <a:fillRect/>
          </a:stretch>
        </p:blipFill>
        <p:spPr>
          <a:xfrm>
            <a:off x="3690257" y="1403000"/>
            <a:ext cx="7671707" cy="4794817"/>
          </a:xfrm>
          <a:prstGeom prst="rect">
            <a:avLst/>
          </a:prstGeom>
        </p:spPr>
      </p:pic>
      <p:cxnSp>
        <p:nvCxnSpPr>
          <p:cNvPr id="15" name="Rechte verbindingslijn met pijl 14">
            <a:extLst>
              <a:ext uri="{FF2B5EF4-FFF2-40B4-BE49-F238E27FC236}">
                <a16:creationId xmlns:a16="http://schemas.microsoft.com/office/drawing/2014/main" id="{430D5C0A-230C-4C01-8923-3A78F831D6FB}"/>
              </a:ext>
            </a:extLst>
          </p:cNvPr>
          <p:cNvCxnSpPr>
            <a:cxnSpLocks/>
          </p:cNvCxnSpPr>
          <p:nvPr/>
        </p:nvCxnSpPr>
        <p:spPr>
          <a:xfrm>
            <a:off x="2579914" y="3257550"/>
            <a:ext cx="4596493" cy="8817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87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56796" y="1286476"/>
            <a:ext cx="3331434" cy="517147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lvl="0"/>
            <a:r>
              <a:rPr lang="nl-BE" b="1" dirty="0" err="1"/>
              <a:t>Roster</a:t>
            </a:r>
            <a:r>
              <a:rPr lang="nl-BE" b="1" dirty="0"/>
              <a:t>: </a:t>
            </a:r>
          </a:p>
          <a:p>
            <a:pPr lvl="1"/>
            <a:r>
              <a:rPr lang="nl-BE" sz="2000" b="1" dirty="0"/>
              <a:t>de spelerslijsten</a:t>
            </a:r>
          </a:p>
          <a:p>
            <a:pPr lvl="0"/>
            <a:r>
              <a:rPr lang="nl-BE" b="1" dirty="0"/>
              <a:t>Results: </a:t>
            </a:r>
          </a:p>
          <a:p>
            <a:pPr lvl="1"/>
            <a:r>
              <a:rPr lang="nl-BE" sz="2000" b="1" dirty="0"/>
              <a:t>de resultatentabel</a:t>
            </a:r>
          </a:p>
          <a:p>
            <a:pPr lvl="0"/>
            <a:r>
              <a:rPr lang="nl-BE" b="1" dirty="0" err="1"/>
              <a:t>Sanctions</a:t>
            </a:r>
            <a:r>
              <a:rPr lang="nl-BE" b="1" dirty="0"/>
              <a:t>: </a:t>
            </a:r>
          </a:p>
          <a:p>
            <a:pPr lvl="1"/>
            <a:r>
              <a:rPr lang="nl-BE" sz="2000" b="1" dirty="0"/>
              <a:t>het vak met de sancties</a:t>
            </a:r>
          </a:p>
          <a:p>
            <a:pPr lvl="0"/>
            <a:r>
              <a:rPr lang="nl-BE" b="1" dirty="0" err="1"/>
              <a:t>Comments</a:t>
            </a:r>
            <a:r>
              <a:rPr lang="nl-BE" b="1" dirty="0"/>
              <a:t> Report:</a:t>
            </a:r>
          </a:p>
          <a:p>
            <a:pPr lvl="1"/>
            <a:r>
              <a:rPr lang="nl-BE" sz="2000" b="1" dirty="0"/>
              <a:t>het vak opmerkingen	</a:t>
            </a:r>
          </a:p>
          <a:p>
            <a:pPr lvl="0"/>
            <a:endParaRPr lang="nl-BE" b="1" dirty="0"/>
          </a:p>
          <a:p>
            <a:pPr lvl="0"/>
            <a:r>
              <a:rPr lang="nl-BE" b="1" dirty="0"/>
              <a:t>Per set kan je ook het wedstrijdblad van vroeger zien</a:t>
            </a:r>
          </a:p>
          <a:p>
            <a:pPr marL="0" indent="0">
              <a:buNone/>
            </a:pPr>
            <a:endParaRPr lang="nl-BE" sz="600" dirty="0"/>
          </a:p>
          <a:p>
            <a:endParaRPr lang="nl-BE" sz="600" dirty="0"/>
          </a:p>
        </p:txBody>
      </p:sp>
      <p:pic>
        <p:nvPicPr>
          <p:cNvPr id="4" name="Afbeelding 3" descr="Afbeelding met schermafbeelding&#10;&#10;Automatisch gegenereerde beschrijving">
            <a:extLst>
              <a:ext uri="{FF2B5EF4-FFF2-40B4-BE49-F238E27FC236}">
                <a16:creationId xmlns:a16="http://schemas.microsoft.com/office/drawing/2014/main" id="{B17B10CC-BB53-44B2-BB67-6C00C64955A5}"/>
              </a:ext>
            </a:extLst>
          </p:cNvPr>
          <p:cNvPicPr>
            <a:picLocks noChangeAspect="1"/>
          </p:cNvPicPr>
          <p:nvPr/>
        </p:nvPicPr>
        <p:blipFill>
          <a:blip r:embed="rId2"/>
          <a:stretch>
            <a:fillRect/>
          </a:stretch>
        </p:blipFill>
        <p:spPr>
          <a:xfrm>
            <a:off x="4908912" y="1286476"/>
            <a:ext cx="6910251" cy="4318907"/>
          </a:xfrm>
          <a:prstGeom prst="rect">
            <a:avLst/>
          </a:prstGeom>
        </p:spPr>
      </p:pic>
      <p:cxnSp>
        <p:nvCxnSpPr>
          <p:cNvPr id="15" name="Rechte verbindingslijn met pijl 14">
            <a:extLst>
              <a:ext uri="{FF2B5EF4-FFF2-40B4-BE49-F238E27FC236}">
                <a16:creationId xmlns:a16="http://schemas.microsoft.com/office/drawing/2014/main" id="{430D5C0A-230C-4C01-8923-3A78F831D6FB}"/>
              </a:ext>
            </a:extLst>
          </p:cNvPr>
          <p:cNvCxnSpPr>
            <a:cxnSpLocks/>
          </p:cNvCxnSpPr>
          <p:nvPr/>
        </p:nvCxnSpPr>
        <p:spPr>
          <a:xfrm>
            <a:off x="2694214" y="1567543"/>
            <a:ext cx="5249636" cy="6368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B685FD6B-49B4-42DC-8C8B-6A03DB8303F6}"/>
              </a:ext>
            </a:extLst>
          </p:cNvPr>
          <p:cNvCxnSpPr>
            <a:cxnSpLocks/>
          </p:cNvCxnSpPr>
          <p:nvPr/>
        </p:nvCxnSpPr>
        <p:spPr>
          <a:xfrm>
            <a:off x="2694214" y="2362897"/>
            <a:ext cx="5249636" cy="13898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8AE4C546-8739-4856-B910-4FF52F325E19}"/>
              </a:ext>
            </a:extLst>
          </p:cNvPr>
          <p:cNvCxnSpPr>
            <a:cxnSpLocks/>
          </p:cNvCxnSpPr>
          <p:nvPr/>
        </p:nvCxnSpPr>
        <p:spPr>
          <a:xfrm flipV="1">
            <a:off x="2694214" y="2782945"/>
            <a:ext cx="5249636" cy="31515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DA0FE1B9-6C5F-49E9-940C-0404AEE80168}"/>
              </a:ext>
            </a:extLst>
          </p:cNvPr>
          <p:cNvCxnSpPr>
            <a:cxnSpLocks/>
          </p:cNvCxnSpPr>
          <p:nvPr/>
        </p:nvCxnSpPr>
        <p:spPr>
          <a:xfrm flipV="1">
            <a:off x="2977242" y="3098102"/>
            <a:ext cx="4890617" cy="76796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Wolk 13">
            <a:extLst>
              <a:ext uri="{FF2B5EF4-FFF2-40B4-BE49-F238E27FC236}">
                <a16:creationId xmlns:a16="http://schemas.microsoft.com/office/drawing/2014/main" id="{87F80668-BFCE-4928-B950-94EF672C14EF}"/>
              </a:ext>
            </a:extLst>
          </p:cNvPr>
          <p:cNvSpPr/>
          <p:nvPr/>
        </p:nvSpPr>
        <p:spPr>
          <a:xfrm>
            <a:off x="7566409" y="2940523"/>
            <a:ext cx="1631641" cy="2053508"/>
          </a:xfrm>
          <a:prstGeom prst="cloud">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4711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
                                            <p:txEl>
                                              <p:pRg st="9" end="9"/>
                                            </p:txEl>
                                          </p:spTgt>
                                        </p:tgtEl>
                                        <p:attrNameLst>
                                          <p:attrName>style.visibility</p:attrName>
                                        </p:attrNameLst>
                                      </p:cBhvr>
                                      <p:to>
                                        <p:strVal val="visible"/>
                                      </p:to>
                                    </p:set>
                                    <p:anim calcmode="lin" valueType="num">
                                      <p:cBhvr additive="base">
                                        <p:cTn id="71"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D4E61-F191-4A03-B867-B6D4E71800F2}"/>
              </a:ext>
            </a:extLst>
          </p:cNvPr>
          <p:cNvSpPr>
            <a:spLocks noGrp="1"/>
          </p:cNvSpPr>
          <p:nvPr>
            <p:ph type="title"/>
          </p:nvPr>
        </p:nvSpPr>
        <p:spPr>
          <a:xfrm>
            <a:off x="1066799" y="220091"/>
            <a:ext cx="10058400" cy="768864"/>
          </a:xfrm>
        </p:spPr>
        <p:txBody>
          <a:bodyPr>
            <a:normAutofit fontScale="90000"/>
          </a:bodyPr>
          <a:lstStyle/>
          <a:p>
            <a:pPr algn="ctr"/>
            <a:r>
              <a:rPr lang="nl-BE" dirty="0"/>
              <a:t>AFSLUITEN WEDSTRIJD</a:t>
            </a:r>
          </a:p>
        </p:txBody>
      </p:sp>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33635" y="1230297"/>
            <a:ext cx="4290244" cy="4870988"/>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b="1" dirty="0"/>
              <a:t>Klik op SIGN OFF</a:t>
            </a:r>
          </a:p>
          <a:p>
            <a:pPr>
              <a:lnSpc>
                <a:spcPct val="120000"/>
              </a:lnSpc>
              <a:spcBef>
                <a:spcPts val="600"/>
              </a:spcBef>
            </a:pPr>
            <a:endParaRPr lang="nl-BE" b="1" dirty="0"/>
          </a:p>
          <a:p>
            <a:pPr>
              <a:lnSpc>
                <a:spcPct val="120000"/>
              </a:lnSpc>
              <a:spcBef>
                <a:spcPts val="600"/>
              </a:spcBef>
            </a:pPr>
            <a:r>
              <a:rPr lang="nl-BE" b="1" dirty="0"/>
              <a:t>Je wordt er nog even aan herinnerd dat er geen resultaten van een reservenwedstrijd zijn ingegeven</a:t>
            </a:r>
          </a:p>
          <a:p>
            <a:pPr>
              <a:lnSpc>
                <a:spcPct val="120000"/>
              </a:lnSpc>
              <a:spcBef>
                <a:spcPts val="600"/>
              </a:spcBef>
            </a:pPr>
            <a:endParaRPr lang="nl-BE" b="1" dirty="0"/>
          </a:p>
          <a:p>
            <a:pPr>
              <a:lnSpc>
                <a:spcPct val="120000"/>
              </a:lnSpc>
              <a:spcBef>
                <a:spcPts val="600"/>
              </a:spcBef>
            </a:pPr>
            <a:r>
              <a:rPr lang="nl-BE" b="1" dirty="0"/>
              <a:t>Op OK klikken</a:t>
            </a:r>
          </a:p>
          <a:p>
            <a:endParaRPr lang="nl-BE" sz="2400" dirty="0"/>
          </a:p>
          <a:p>
            <a:endParaRPr lang="nl-BE" sz="2400" dirty="0"/>
          </a:p>
          <a:p>
            <a:endParaRPr lang="nl-BE" sz="600" dirty="0"/>
          </a:p>
          <a:p>
            <a:endParaRPr lang="nl-BE" sz="600" dirty="0"/>
          </a:p>
          <a:p>
            <a:pPr marL="0" indent="0">
              <a:buNone/>
            </a:pPr>
            <a:r>
              <a:rPr lang="nl-BE" sz="600" dirty="0"/>
              <a:t> </a:t>
            </a:r>
          </a:p>
          <a:p>
            <a:endParaRPr lang="nl-BE" sz="600" u="sng" dirty="0"/>
          </a:p>
          <a:p>
            <a:endParaRPr lang="nl-BE" sz="600" dirty="0"/>
          </a:p>
          <a:p>
            <a:endParaRPr lang="nl-BE" sz="600" dirty="0"/>
          </a:p>
          <a:p>
            <a:endParaRPr lang="nl-BE" sz="600"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8" name="Tekstvak 7">
            <a:extLst>
              <a:ext uri="{FF2B5EF4-FFF2-40B4-BE49-F238E27FC236}">
                <a16:creationId xmlns:a16="http://schemas.microsoft.com/office/drawing/2014/main" id="{E69E4519-FC71-4A04-939B-1D079CF2372C}"/>
              </a:ext>
            </a:extLst>
          </p:cNvPr>
          <p:cNvSpPr txBox="1"/>
          <p:nvPr/>
        </p:nvSpPr>
        <p:spPr>
          <a:xfrm>
            <a:off x="5902779" y="5143500"/>
            <a:ext cx="3927021" cy="672838"/>
          </a:xfrm>
          <a:prstGeom prst="rect">
            <a:avLst/>
          </a:prstGeom>
        </p:spPr>
        <p:txBody>
          <a:bodyPr vert="horz" wrap="square" lIns="91440" tIns="45720" rIns="91440" bIns="45720" rtlCol="0">
            <a:normAutofit fontScale="92500" lnSpcReduction="10000"/>
          </a:bodyPr>
          <a:lstStyle/>
          <a:p>
            <a:pPr algn="l"/>
            <a:endParaRPr lang="nl-BE" sz="4300" dirty="0">
              <a:latin typeface="Rockwell" panose="02060603020205020403" pitchFamily="18" charset="0"/>
            </a:endParaRPr>
          </a:p>
        </p:txBody>
      </p:sp>
      <p:pic>
        <p:nvPicPr>
          <p:cNvPr id="15" name="Afbeelding 14" descr="Afbeelding met schermafbeelding&#10;&#10;Automatisch gegenereerde beschrijving">
            <a:extLst>
              <a:ext uri="{FF2B5EF4-FFF2-40B4-BE49-F238E27FC236}">
                <a16:creationId xmlns:a16="http://schemas.microsoft.com/office/drawing/2014/main" id="{D61D2035-1772-4DAC-A224-2911BAF24530}"/>
              </a:ext>
            </a:extLst>
          </p:cNvPr>
          <p:cNvPicPr>
            <a:picLocks noChangeAspect="1"/>
          </p:cNvPicPr>
          <p:nvPr/>
        </p:nvPicPr>
        <p:blipFill>
          <a:blip r:embed="rId2"/>
          <a:stretch>
            <a:fillRect/>
          </a:stretch>
        </p:blipFill>
        <p:spPr>
          <a:xfrm>
            <a:off x="4998992" y="1097750"/>
            <a:ext cx="5734594" cy="3584121"/>
          </a:xfrm>
          <a:prstGeom prst="rect">
            <a:avLst/>
          </a:prstGeom>
        </p:spPr>
      </p:pic>
      <p:cxnSp>
        <p:nvCxnSpPr>
          <p:cNvPr id="16" name="Rechte verbindingslijn met pijl 15">
            <a:extLst>
              <a:ext uri="{FF2B5EF4-FFF2-40B4-BE49-F238E27FC236}">
                <a16:creationId xmlns:a16="http://schemas.microsoft.com/office/drawing/2014/main" id="{734CBE0A-9EB5-40B7-9255-319074B2E816}"/>
              </a:ext>
            </a:extLst>
          </p:cNvPr>
          <p:cNvCxnSpPr>
            <a:cxnSpLocks/>
          </p:cNvCxnSpPr>
          <p:nvPr/>
        </p:nvCxnSpPr>
        <p:spPr>
          <a:xfrm flipV="1">
            <a:off x="3334880" y="1354545"/>
            <a:ext cx="4298727" cy="19578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0" name="Afbeelding 19" descr="Afbeelding met schermafbeelding&#10;&#10;Automatisch gegenereerde beschrijving">
            <a:extLst>
              <a:ext uri="{FF2B5EF4-FFF2-40B4-BE49-F238E27FC236}">
                <a16:creationId xmlns:a16="http://schemas.microsoft.com/office/drawing/2014/main" id="{EDED4D39-7641-42F0-A30A-6EA1459D0D97}"/>
              </a:ext>
            </a:extLst>
          </p:cNvPr>
          <p:cNvPicPr>
            <a:picLocks noChangeAspect="1"/>
          </p:cNvPicPr>
          <p:nvPr/>
        </p:nvPicPr>
        <p:blipFill>
          <a:blip r:embed="rId3"/>
          <a:stretch>
            <a:fillRect/>
          </a:stretch>
        </p:blipFill>
        <p:spPr>
          <a:xfrm>
            <a:off x="4723878" y="2534279"/>
            <a:ext cx="5747658" cy="3592286"/>
          </a:xfrm>
          <a:prstGeom prst="rect">
            <a:avLst/>
          </a:prstGeom>
        </p:spPr>
      </p:pic>
    </p:spTree>
    <p:extLst>
      <p:ext uri="{BB962C8B-B14F-4D97-AF65-F5344CB8AC3E}">
        <p14:creationId xmlns:p14="http://schemas.microsoft.com/office/powerpoint/2010/main" val="3614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317701" y="1638485"/>
            <a:ext cx="3421541" cy="290902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b="1" dirty="0"/>
              <a:t>Achtereenvolgens tekenen</a:t>
            </a:r>
          </a:p>
          <a:p>
            <a:pPr lvl="1">
              <a:lnSpc>
                <a:spcPct val="120000"/>
              </a:lnSpc>
              <a:spcBef>
                <a:spcPts val="600"/>
              </a:spcBef>
            </a:pPr>
            <a:r>
              <a:rPr lang="nl-BE" sz="2000" b="1" dirty="0"/>
              <a:t>De markeerder</a:t>
            </a:r>
          </a:p>
          <a:p>
            <a:pPr lvl="1">
              <a:lnSpc>
                <a:spcPct val="120000"/>
              </a:lnSpc>
              <a:spcBef>
                <a:spcPts val="600"/>
              </a:spcBef>
            </a:pPr>
            <a:r>
              <a:rPr lang="nl-BE" sz="2000" b="1" dirty="0"/>
              <a:t>Beide kapiteins</a:t>
            </a:r>
          </a:p>
          <a:p>
            <a:pPr lvl="1">
              <a:lnSpc>
                <a:spcPct val="120000"/>
              </a:lnSpc>
              <a:spcBef>
                <a:spcPts val="600"/>
              </a:spcBef>
            </a:pPr>
            <a:r>
              <a:rPr lang="nl-BE" sz="2000" b="1" dirty="0"/>
              <a:t>De scheidsrechter(s)</a:t>
            </a:r>
          </a:p>
          <a:p>
            <a:pPr marL="274320" lvl="1" indent="0">
              <a:lnSpc>
                <a:spcPct val="120000"/>
              </a:lnSpc>
              <a:spcBef>
                <a:spcPts val="600"/>
              </a:spcBef>
              <a:buNone/>
            </a:pPr>
            <a:endParaRPr lang="nl-BE" sz="800" dirty="0"/>
          </a:p>
          <a:p>
            <a:endParaRPr lang="nl-BE" sz="2400" dirty="0"/>
          </a:p>
          <a:p>
            <a:endParaRPr lang="nl-BE" sz="600" dirty="0"/>
          </a:p>
          <a:p>
            <a:endParaRPr lang="nl-BE" sz="600" dirty="0"/>
          </a:p>
          <a:p>
            <a:pPr marL="0" indent="0">
              <a:buNone/>
            </a:pPr>
            <a:r>
              <a:rPr lang="nl-BE" sz="600" dirty="0"/>
              <a:t> </a:t>
            </a:r>
          </a:p>
          <a:p>
            <a:endParaRPr lang="nl-BE" sz="600" u="sng" dirty="0"/>
          </a:p>
          <a:p>
            <a:endParaRPr lang="nl-BE" sz="600" dirty="0"/>
          </a:p>
          <a:p>
            <a:endParaRPr lang="nl-BE" sz="600" dirty="0"/>
          </a:p>
          <a:p>
            <a:endParaRPr lang="nl-BE" sz="600" dirty="0"/>
          </a:p>
        </p:txBody>
      </p:sp>
      <p:sp>
        <p:nvSpPr>
          <p:cNvPr id="8" name="Tekstvak 7">
            <a:extLst>
              <a:ext uri="{FF2B5EF4-FFF2-40B4-BE49-F238E27FC236}">
                <a16:creationId xmlns:a16="http://schemas.microsoft.com/office/drawing/2014/main" id="{E69E4519-FC71-4A04-939B-1D079CF2372C}"/>
              </a:ext>
            </a:extLst>
          </p:cNvPr>
          <p:cNvSpPr txBox="1"/>
          <p:nvPr/>
        </p:nvSpPr>
        <p:spPr>
          <a:xfrm>
            <a:off x="5902779" y="5143500"/>
            <a:ext cx="3927021" cy="672838"/>
          </a:xfrm>
          <a:prstGeom prst="rect">
            <a:avLst/>
          </a:prstGeom>
        </p:spPr>
        <p:txBody>
          <a:bodyPr vert="horz" wrap="square" lIns="91440" tIns="45720" rIns="91440" bIns="45720" rtlCol="0">
            <a:normAutofit fontScale="92500" lnSpcReduction="10000"/>
          </a:bodyPr>
          <a:lstStyle/>
          <a:p>
            <a:pPr algn="l"/>
            <a:endParaRPr lang="nl-BE" sz="4300" dirty="0">
              <a:latin typeface="Rockwell" panose="02060603020205020403" pitchFamily="18" charset="0"/>
            </a:endParaRPr>
          </a:p>
        </p:txBody>
      </p:sp>
      <p:pic>
        <p:nvPicPr>
          <p:cNvPr id="3" name="Afbeelding 2" descr="Afbeelding met schermafbeelding&#10;&#10;Automatisch gegenereerde beschrijving">
            <a:extLst>
              <a:ext uri="{FF2B5EF4-FFF2-40B4-BE49-F238E27FC236}">
                <a16:creationId xmlns:a16="http://schemas.microsoft.com/office/drawing/2014/main" id="{2B137F1B-61EE-485D-BD88-73E085505EBE}"/>
              </a:ext>
            </a:extLst>
          </p:cNvPr>
          <p:cNvPicPr>
            <a:picLocks noChangeAspect="1"/>
          </p:cNvPicPr>
          <p:nvPr/>
        </p:nvPicPr>
        <p:blipFill>
          <a:blip r:embed="rId2"/>
          <a:stretch>
            <a:fillRect/>
          </a:stretch>
        </p:blipFill>
        <p:spPr>
          <a:xfrm>
            <a:off x="3543844" y="587828"/>
            <a:ext cx="8503920" cy="5314950"/>
          </a:xfrm>
          <a:prstGeom prst="rect">
            <a:avLst/>
          </a:prstGeom>
        </p:spPr>
      </p:pic>
    </p:spTree>
    <p:extLst>
      <p:ext uri="{BB962C8B-B14F-4D97-AF65-F5344CB8AC3E}">
        <p14:creationId xmlns:p14="http://schemas.microsoft.com/office/powerpoint/2010/main" val="1687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301373" y="993506"/>
            <a:ext cx="4563779" cy="4870988"/>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2400" b="1" dirty="0"/>
              <a:t>Boven het vak waarin men moet tekenen, ziet men :</a:t>
            </a:r>
          </a:p>
          <a:p>
            <a:pPr lvl="1">
              <a:lnSpc>
                <a:spcPct val="120000"/>
              </a:lnSpc>
              <a:spcBef>
                <a:spcPts val="600"/>
              </a:spcBef>
            </a:pPr>
            <a:r>
              <a:rPr lang="nl-BE" sz="2000" b="1" dirty="0"/>
              <a:t>De resultatentabel</a:t>
            </a:r>
          </a:p>
          <a:p>
            <a:pPr lvl="1">
              <a:lnSpc>
                <a:spcPct val="120000"/>
              </a:lnSpc>
              <a:spcBef>
                <a:spcPts val="600"/>
              </a:spcBef>
            </a:pPr>
            <a:r>
              <a:rPr lang="nl-BE" sz="2000" b="1" dirty="0"/>
              <a:t>Het vak met opmerkingen</a:t>
            </a:r>
          </a:p>
          <a:p>
            <a:pPr marL="274320" lvl="1" indent="0">
              <a:lnSpc>
                <a:spcPct val="120000"/>
              </a:lnSpc>
              <a:spcBef>
                <a:spcPts val="600"/>
              </a:spcBef>
              <a:buNone/>
            </a:pPr>
            <a:endParaRPr lang="nl-BE" sz="800" b="1" dirty="0"/>
          </a:p>
          <a:p>
            <a:pPr marL="274320" lvl="1" indent="0">
              <a:lnSpc>
                <a:spcPct val="120000"/>
              </a:lnSpc>
              <a:spcBef>
                <a:spcPts val="600"/>
              </a:spcBef>
              <a:buNone/>
            </a:pPr>
            <a:endParaRPr lang="nl-BE" sz="800" b="1" dirty="0"/>
          </a:p>
          <a:p>
            <a:pPr marL="274320" lvl="1" indent="0">
              <a:lnSpc>
                <a:spcPct val="120000"/>
              </a:lnSpc>
              <a:spcBef>
                <a:spcPts val="600"/>
              </a:spcBef>
              <a:buNone/>
            </a:pPr>
            <a:endParaRPr lang="nl-BE" sz="800" b="1" dirty="0"/>
          </a:p>
          <a:p>
            <a:pPr marL="274320" lvl="1" indent="0">
              <a:lnSpc>
                <a:spcPct val="120000"/>
              </a:lnSpc>
              <a:spcBef>
                <a:spcPts val="600"/>
              </a:spcBef>
              <a:buNone/>
            </a:pPr>
            <a:endParaRPr lang="nl-BE" sz="800" b="1" dirty="0"/>
          </a:p>
          <a:p>
            <a:pPr>
              <a:lnSpc>
                <a:spcPct val="120000"/>
              </a:lnSpc>
              <a:spcBef>
                <a:spcPts val="600"/>
              </a:spcBef>
            </a:pPr>
            <a:r>
              <a:rPr lang="nl-BE" sz="2400" b="1" dirty="0"/>
              <a:t>Na het tekenen, doorscrollen naar beneden en op OK klikken</a:t>
            </a:r>
          </a:p>
          <a:p>
            <a:pPr marL="0" indent="0">
              <a:buNone/>
            </a:pPr>
            <a:endParaRPr lang="nl-BE" sz="2400" dirty="0"/>
          </a:p>
          <a:p>
            <a:endParaRPr lang="nl-BE" sz="2400" dirty="0"/>
          </a:p>
          <a:p>
            <a:endParaRPr lang="nl-BE" sz="600" dirty="0"/>
          </a:p>
          <a:p>
            <a:endParaRPr lang="nl-BE" sz="600" dirty="0"/>
          </a:p>
          <a:p>
            <a:pPr marL="0" indent="0">
              <a:buNone/>
            </a:pPr>
            <a:r>
              <a:rPr lang="nl-BE" sz="600" dirty="0"/>
              <a:t> </a:t>
            </a:r>
          </a:p>
          <a:p>
            <a:endParaRPr lang="nl-BE" sz="600" u="sng" dirty="0"/>
          </a:p>
          <a:p>
            <a:endParaRPr lang="nl-BE" sz="600" dirty="0"/>
          </a:p>
          <a:p>
            <a:endParaRPr lang="nl-BE" sz="600" dirty="0"/>
          </a:p>
          <a:p>
            <a:endParaRPr lang="nl-BE" sz="600" dirty="0"/>
          </a:p>
        </p:txBody>
      </p:sp>
      <p:sp>
        <p:nvSpPr>
          <p:cNvPr id="8" name="Tekstvak 7">
            <a:extLst>
              <a:ext uri="{FF2B5EF4-FFF2-40B4-BE49-F238E27FC236}">
                <a16:creationId xmlns:a16="http://schemas.microsoft.com/office/drawing/2014/main" id="{E69E4519-FC71-4A04-939B-1D079CF2372C}"/>
              </a:ext>
            </a:extLst>
          </p:cNvPr>
          <p:cNvSpPr txBox="1"/>
          <p:nvPr/>
        </p:nvSpPr>
        <p:spPr>
          <a:xfrm>
            <a:off x="5902779" y="5143500"/>
            <a:ext cx="3927021" cy="672838"/>
          </a:xfrm>
          <a:prstGeom prst="rect">
            <a:avLst/>
          </a:prstGeom>
        </p:spPr>
        <p:txBody>
          <a:bodyPr vert="horz" wrap="square" lIns="91440" tIns="45720" rIns="91440" bIns="45720" rtlCol="0">
            <a:normAutofit fontScale="92500" lnSpcReduction="10000"/>
          </a:bodyPr>
          <a:lstStyle/>
          <a:p>
            <a:pPr algn="l"/>
            <a:endParaRPr lang="nl-BE" sz="4300" dirty="0">
              <a:latin typeface="Rockwell" panose="02060603020205020403" pitchFamily="18" charset="0"/>
            </a:endParaRPr>
          </a:p>
        </p:txBody>
      </p:sp>
      <p:pic>
        <p:nvPicPr>
          <p:cNvPr id="3" name="Afbeelding 2" descr="Afbeelding met schermafbeelding&#10;&#10;Automatisch gegenereerde beschrijving">
            <a:extLst>
              <a:ext uri="{FF2B5EF4-FFF2-40B4-BE49-F238E27FC236}">
                <a16:creationId xmlns:a16="http://schemas.microsoft.com/office/drawing/2014/main" id="{B88F4BAA-0F9A-4F02-8CDD-EE72DF80348A}"/>
              </a:ext>
            </a:extLst>
          </p:cNvPr>
          <p:cNvPicPr>
            <a:picLocks noChangeAspect="1"/>
          </p:cNvPicPr>
          <p:nvPr/>
        </p:nvPicPr>
        <p:blipFill>
          <a:blip r:embed="rId2"/>
          <a:stretch>
            <a:fillRect/>
          </a:stretch>
        </p:blipFill>
        <p:spPr>
          <a:xfrm>
            <a:off x="6081371" y="73478"/>
            <a:ext cx="4107657" cy="6572251"/>
          </a:xfrm>
          <a:prstGeom prst="rect">
            <a:avLst/>
          </a:prstGeom>
        </p:spPr>
      </p:pic>
      <p:cxnSp>
        <p:nvCxnSpPr>
          <p:cNvPr id="14" name="Rechte verbindingslijn met pijl 13">
            <a:extLst>
              <a:ext uri="{FF2B5EF4-FFF2-40B4-BE49-F238E27FC236}">
                <a16:creationId xmlns:a16="http://schemas.microsoft.com/office/drawing/2014/main" id="{4C42080B-2689-43D7-9260-5C382D08D537}"/>
              </a:ext>
            </a:extLst>
          </p:cNvPr>
          <p:cNvCxnSpPr>
            <a:cxnSpLocks/>
          </p:cNvCxnSpPr>
          <p:nvPr/>
        </p:nvCxnSpPr>
        <p:spPr>
          <a:xfrm flipV="1">
            <a:off x="3285894" y="1110344"/>
            <a:ext cx="2888921" cy="110946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248A5A1A-B58D-4644-A27B-35D620D71EE2}"/>
              </a:ext>
            </a:extLst>
          </p:cNvPr>
          <p:cNvCxnSpPr>
            <a:cxnSpLocks/>
          </p:cNvCxnSpPr>
          <p:nvPr/>
        </p:nvCxnSpPr>
        <p:spPr>
          <a:xfrm>
            <a:off x="4093648" y="2799502"/>
            <a:ext cx="1898427" cy="4123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0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CA28790-BA9D-41D4-9DB4-8C4218CA9E28}"/>
              </a:ext>
            </a:extLst>
          </p:cNvPr>
          <p:cNvPicPr>
            <a:picLocks noChangeAspect="1"/>
          </p:cNvPicPr>
          <p:nvPr/>
        </p:nvPicPr>
        <p:blipFill>
          <a:blip r:embed="rId2"/>
          <a:stretch>
            <a:fillRect/>
          </a:stretch>
        </p:blipFill>
        <p:spPr>
          <a:xfrm>
            <a:off x="0" y="949174"/>
            <a:ext cx="12192000" cy="5841394"/>
          </a:xfrm>
          <a:prstGeom prst="rect">
            <a:avLst/>
          </a:prstGeom>
        </p:spPr>
      </p:pic>
      <p:sp>
        <p:nvSpPr>
          <p:cNvPr id="4" name="Tekstvak 3">
            <a:extLst>
              <a:ext uri="{FF2B5EF4-FFF2-40B4-BE49-F238E27FC236}">
                <a16:creationId xmlns:a16="http://schemas.microsoft.com/office/drawing/2014/main" id="{A19FED8E-E7A5-4AC7-B701-541E95A3C576}"/>
              </a:ext>
            </a:extLst>
          </p:cNvPr>
          <p:cNvSpPr txBox="1"/>
          <p:nvPr/>
        </p:nvSpPr>
        <p:spPr>
          <a:xfrm>
            <a:off x="685800" y="220436"/>
            <a:ext cx="10042071" cy="612321"/>
          </a:xfrm>
          <a:prstGeom prst="rect">
            <a:avLst/>
          </a:prstGeom>
        </p:spPr>
        <p:txBody>
          <a:bodyPr vert="horz" wrap="square" lIns="91440" tIns="45720" rIns="91440" bIns="45720" rtlCol="0">
            <a:normAutofit fontScale="92500" lnSpcReduction="20000"/>
          </a:bodyPr>
          <a:lstStyle/>
          <a:p>
            <a:pPr algn="l"/>
            <a:endParaRPr lang="nl-BE" sz="4300" dirty="0">
              <a:latin typeface="Rockwell" panose="02060603020205020403" pitchFamily="18" charset="0"/>
            </a:endParaRPr>
          </a:p>
        </p:txBody>
      </p:sp>
      <p:sp>
        <p:nvSpPr>
          <p:cNvPr id="5" name="Tekstvak 4">
            <a:extLst>
              <a:ext uri="{FF2B5EF4-FFF2-40B4-BE49-F238E27FC236}">
                <a16:creationId xmlns:a16="http://schemas.microsoft.com/office/drawing/2014/main" id="{497F1601-0A66-41F8-8001-7718CC37ADE9}"/>
              </a:ext>
            </a:extLst>
          </p:cNvPr>
          <p:cNvSpPr txBox="1"/>
          <p:nvPr/>
        </p:nvSpPr>
        <p:spPr>
          <a:xfrm>
            <a:off x="685800" y="220436"/>
            <a:ext cx="6531429" cy="728738"/>
          </a:xfrm>
          <a:prstGeom prst="rect">
            <a:avLst/>
          </a:prstGeom>
        </p:spPr>
        <p:txBody>
          <a:bodyPr vert="horz" wrap="square" lIns="91440" tIns="45720" rIns="91440" bIns="45720" rtlCol="0">
            <a:normAutofit/>
          </a:bodyPr>
          <a:lstStyle/>
          <a:p>
            <a:pPr algn="l"/>
            <a:r>
              <a:rPr lang="nl-BE" sz="2400" b="1" dirty="0">
                <a:latin typeface="Rockwell" panose="02060603020205020403" pitchFamily="18" charset="0"/>
              </a:rPr>
              <a:t>Ingeven opmerking na handtekenen</a:t>
            </a:r>
          </a:p>
        </p:txBody>
      </p:sp>
    </p:spTree>
    <p:extLst>
      <p:ext uri="{BB962C8B-B14F-4D97-AF65-F5344CB8AC3E}">
        <p14:creationId xmlns:p14="http://schemas.microsoft.com/office/powerpoint/2010/main" val="4221948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afel&#10;&#10;Automatisch gegenereerde beschrijving">
            <a:extLst>
              <a:ext uri="{FF2B5EF4-FFF2-40B4-BE49-F238E27FC236}">
                <a16:creationId xmlns:a16="http://schemas.microsoft.com/office/drawing/2014/main" id="{6C0CA873-AF58-4218-B4D3-E8F33010AFD8}"/>
              </a:ext>
            </a:extLst>
          </p:cNvPr>
          <p:cNvPicPr>
            <a:picLocks noChangeAspect="1"/>
          </p:cNvPicPr>
          <p:nvPr/>
        </p:nvPicPr>
        <p:blipFill>
          <a:blip r:embed="rId2"/>
          <a:stretch>
            <a:fillRect/>
          </a:stretch>
        </p:blipFill>
        <p:spPr>
          <a:xfrm>
            <a:off x="4927560" y="1761749"/>
            <a:ext cx="6819900" cy="3642360"/>
          </a:xfrm>
          <a:prstGeom prst="rect">
            <a:avLst/>
          </a:prstGeom>
        </p:spPr>
      </p:pic>
      <p:sp>
        <p:nvSpPr>
          <p:cNvPr id="4" name="Tekstvak 3">
            <a:extLst>
              <a:ext uri="{FF2B5EF4-FFF2-40B4-BE49-F238E27FC236}">
                <a16:creationId xmlns:a16="http://schemas.microsoft.com/office/drawing/2014/main" id="{3C4F25A4-559F-46FB-B4CB-3EFBBA864054}"/>
              </a:ext>
            </a:extLst>
          </p:cNvPr>
          <p:cNvSpPr txBox="1"/>
          <p:nvPr/>
        </p:nvSpPr>
        <p:spPr>
          <a:xfrm>
            <a:off x="371789" y="472273"/>
            <a:ext cx="4310743" cy="5797898"/>
          </a:xfrm>
          <a:prstGeom prst="rect">
            <a:avLst/>
          </a:prstGeom>
        </p:spPr>
        <p:txBody>
          <a:bodyPr vert="horz" wrap="square" lIns="91440" tIns="45720" rIns="91440" bIns="45720" rtlCol="0">
            <a:normAutofit/>
          </a:bodyPr>
          <a:lstStyle/>
          <a:p>
            <a:pPr algn="l"/>
            <a:endParaRPr lang="nl-BE" sz="4300" dirty="0">
              <a:latin typeface="Rockwell" panose="02060603020205020403" pitchFamily="18" charset="0"/>
            </a:endParaRPr>
          </a:p>
        </p:txBody>
      </p:sp>
      <p:sp>
        <p:nvSpPr>
          <p:cNvPr id="5" name="Tekstvak 4">
            <a:extLst>
              <a:ext uri="{FF2B5EF4-FFF2-40B4-BE49-F238E27FC236}">
                <a16:creationId xmlns:a16="http://schemas.microsoft.com/office/drawing/2014/main" id="{9C0C17A0-AF51-45A1-AAA1-91F6F9CC8C60}"/>
              </a:ext>
            </a:extLst>
          </p:cNvPr>
          <p:cNvSpPr txBox="1"/>
          <p:nvPr/>
        </p:nvSpPr>
        <p:spPr>
          <a:xfrm>
            <a:off x="542611" y="673240"/>
            <a:ext cx="3858567" cy="5476351"/>
          </a:xfrm>
          <a:prstGeom prst="rect">
            <a:avLst/>
          </a:prstGeom>
        </p:spPr>
        <p:txBody>
          <a:bodyPr vert="horz" wrap="square" lIns="91440" tIns="45720" rIns="91440" bIns="45720" rtlCol="0">
            <a:normAutofit/>
          </a:bodyPr>
          <a:lstStyle/>
          <a:p>
            <a:pPr algn="l"/>
            <a:endParaRPr lang="nl-BE" sz="2000" dirty="0">
              <a:latin typeface="Rockwell" panose="02060603020205020403" pitchFamily="18" charset="0"/>
            </a:endParaRPr>
          </a:p>
          <a:p>
            <a:pPr marL="342900" indent="-342900" algn="l">
              <a:buFont typeface="Wingdings" panose="05000000000000000000" pitchFamily="2" charset="2"/>
              <a:buChar char="§"/>
            </a:pPr>
            <a:r>
              <a:rPr lang="nl-BE" sz="2400" b="1" dirty="0">
                <a:latin typeface="Rockwell" panose="02060603020205020403" pitchFamily="18" charset="0"/>
              </a:rPr>
              <a:t>De scheidsrechters moeten voor beide ploegen een fair play score ingeven</a:t>
            </a:r>
          </a:p>
          <a:p>
            <a:pPr algn="l"/>
            <a:endParaRPr lang="nl-BE" sz="2400" b="1" dirty="0">
              <a:latin typeface="Rockwell" panose="02060603020205020403" pitchFamily="18" charset="0"/>
            </a:endParaRPr>
          </a:p>
          <a:p>
            <a:pPr marL="342900" indent="-342900" algn="l">
              <a:buFont typeface="Wingdings" panose="05000000000000000000" pitchFamily="2" charset="2"/>
              <a:buChar char="§"/>
            </a:pPr>
            <a:r>
              <a:rPr lang="nl-BE" sz="2400" b="1" dirty="0">
                <a:latin typeface="Rockwell" panose="02060603020205020403" pitchFamily="18" charset="0"/>
              </a:rPr>
              <a:t>Dit gebeurt door een aantal sterren te geven</a:t>
            </a:r>
          </a:p>
        </p:txBody>
      </p:sp>
      <p:sp>
        <p:nvSpPr>
          <p:cNvPr id="6" name="Pijl: gekromd omhoog 5">
            <a:extLst>
              <a:ext uri="{FF2B5EF4-FFF2-40B4-BE49-F238E27FC236}">
                <a16:creationId xmlns:a16="http://schemas.microsoft.com/office/drawing/2014/main" id="{18640F8D-52F6-4539-AC4E-7FBBBEC1A960}"/>
              </a:ext>
            </a:extLst>
          </p:cNvPr>
          <p:cNvSpPr/>
          <p:nvPr/>
        </p:nvSpPr>
        <p:spPr>
          <a:xfrm rot="20929973">
            <a:off x="1906676" y="3620699"/>
            <a:ext cx="5551714" cy="115506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11226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301373" y="993505"/>
            <a:ext cx="4891113" cy="530932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spcBef>
                <a:spcPts val="600"/>
              </a:spcBef>
            </a:pPr>
            <a:r>
              <a:rPr lang="nl-BE" sz="2400" b="1" dirty="0"/>
              <a:t>Als iedereen getekend heeft, verschijnt een nieuwe balk</a:t>
            </a:r>
          </a:p>
          <a:p>
            <a:pPr marL="822960" lvl="3" indent="0">
              <a:lnSpc>
                <a:spcPct val="120000"/>
              </a:lnSpc>
              <a:spcBef>
                <a:spcPts val="600"/>
              </a:spcBef>
              <a:buNone/>
            </a:pPr>
            <a:r>
              <a:rPr lang="nl-BE" sz="2800" b="1" dirty="0"/>
              <a:t>Confirm</a:t>
            </a:r>
            <a:r>
              <a:rPr lang="nl-BE" sz="2000" b="1" dirty="0"/>
              <a:t>	</a:t>
            </a:r>
          </a:p>
          <a:p>
            <a:pPr marL="0" indent="0">
              <a:buNone/>
            </a:pPr>
            <a:endParaRPr lang="nl-BE" sz="2400" dirty="0"/>
          </a:p>
          <a:p>
            <a:r>
              <a:rPr lang="nl-BE" sz="2400" b="1" dirty="0"/>
              <a:t>Door op deze balk te klikken, wordt het wedstrijdblad afgesloten en kan er niets meer gewijzigd of aangevuld worden</a:t>
            </a:r>
          </a:p>
          <a:p>
            <a:r>
              <a:rPr lang="nl-BE" sz="2400" b="1" dirty="0"/>
              <a:t>De scheidsrechter klikt op “</a:t>
            </a:r>
            <a:r>
              <a:rPr lang="nl-BE" sz="2400" b="1" dirty="0" err="1"/>
              <a:t>Confirm</a:t>
            </a:r>
            <a:r>
              <a:rPr lang="nl-BE" sz="2400" b="1" dirty="0"/>
              <a:t>” en sluit het wedstrijdblad af</a:t>
            </a:r>
          </a:p>
          <a:p>
            <a:endParaRPr lang="nl-BE" sz="600" dirty="0"/>
          </a:p>
          <a:p>
            <a:endParaRPr lang="nl-BE" sz="600" dirty="0"/>
          </a:p>
          <a:p>
            <a:pPr marL="0" indent="0">
              <a:buNone/>
            </a:pPr>
            <a:r>
              <a:rPr lang="nl-BE" sz="600" dirty="0"/>
              <a:t> </a:t>
            </a:r>
          </a:p>
          <a:p>
            <a:endParaRPr lang="nl-BE" sz="600" u="sng" dirty="0"/>
          </a:p>
          <a:p>
            <a:endParaRPr lang="nl-BE" sz="600" dirty="0"/>
          </a:p>
          <a:p>
            <a:endParaRPr lang="nl-BE" sz="600" dirty="0"/>
          </a:p>
          <a:p>
            <a:endParaRPr lang="nl-BE" sz="600" dirty="0"/>
          </a:p>
        </p:txBody>
      </p:sp>
      <p:sp>
        <p:nvSpPr>
          <p:cNvPr id="8" name="Tekstvak 7">
            <a:extLst>
              <a:ext uri="{FF2B5EF4-FFF2-40B4-BE49-F238E27FC236}">
                <a16:creationId xmlns:a16="http://schemas.microsoft.com/office/drawing/2014/main" id="{E69E4519-FC71-4A04-939B-1D079CF2372C}"/>
              </a:ext>
            </a:extLst>
          </p:cNvPr>
          <p:cNvSpPr txBox="1"/>
          <p:nvPr/>
        </p:nvSpPr>
        <p:spPr>
          <a:xfrm>
            <a:off x="5902779" y="5143500"/>
            <a:ext cx="3927021" cy="672838"/>
          </a:xfrm>
          <a:prstGeom prst="rect">
            <a:avLst/>
          </a:prstGeom>
        </p:spPr>
        <p:txBody>
          <a:bodyPr vert="horz" wrap="square" lIns="91440" tIns="45720" rIns="91440" bIns="45720" rtlCol="0">
            <a:normAutofit fontScale="92500" lnSpcReduction="10000"/>
          </a:bodyPr>
          <a:lstStyle/>
          <a:p>
            <a:pPr algn="l"/>
            <a:endParaRPr lang="nl-BE" sz="4300" dirty="0">
              <a:latin typeface="Rockwell" panose="02060603020205020403" pitchFamily="18" charset="0"/>
            </a:endParaRPr>
          </a:p>
        </p:txBody>
      </p:sp>
      <p:pic>
        <p:nvPicPr>
          <p:cNvPr id="4" name="Afbeelding 3" descr="Afbeelding met schermafbeelding&#10;&#10;Automatisch gegenereerde beschrijving">
            <a:extLst>
              <a:ext uri="{FF2B5EF4-FFF2-40B4-BE49-F238E27FC236}">
                <a16:creationId xmlns:a16="http://schemas.microsoft.com/office/drawing/2014/main" id="{766FB9D4-48E8-4FA0-8A37-101C28BF2764}"/>
              </a:ext>
            </a:extLst>
          </p:cNvPr>
          <p:cNvPicPr>
            <a:picLocks noChangeAspect="1"/>
          </p:cNvPicPr>
          <p:nvPr/>
        </p:nvPicPr>
        <p:blipFill>
          <a:blip r:embed="rId2"/>
          <a:stretch>
            <a:fillRect/>
          </a:stretch>
        </p:blipFill>
        <p:spPr>
          <a:xfrm>
            <a:off x="6395308" y="205237"/>
            <a:ext cx="4050114" cy="6480182"/>
          </a:xfrm>
          <a:prstGeom prst="rect">
            <a:avLst/>
          </a:prstGeom>
        </p:spPr>
      </p:pic>
      <p:cxnSp>
        <p:nvCxnSpPr>
          <p:cNvPr id="12" name="Rechte verbindingslijn met pijl 11">
            <a:extLst>
              <a:ext uri="{FF2B5EF4-FFF2-40B4-BE49-F238E27FC236}">
                <a16:creationId xmlns:a16="http://schemas.microsoft.com/office/drawing/2014/main" id="{B20D8363-7F1C-467F-A136-5553221D605E}"/>
              </a:ext>
            </a:extLst>
          </p:cNvPr>
          <p:cNvCxnSpPr>
            <a:cxnSpLocks/>
          </p:cNvCxnSpPr>
          <p:nvPr/>
        </p:nvCxnSpPr>
        <p:spPr>
          <a:xfrm flipV="1">
            <a:off x="2828694" y="1812471"/>
            <a:ext cx="4470177" cy="4808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6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C03F7DE-50C2-465D-9CFD-0911201170CA}"/>
              </a:ext>
            </a:extLst>
          </p:cNvPr>
          <p:cNvSpPr/>
          <p:nvPr/>
        </p:nvSpPr>
        <p:spPr>
          <a:xfrm>
            <a:off x="500743" y="1203564"/>
            <a:ext cx="3238499" cy="3168431"/>
          </a:xfrm>
          <a:prstGeom prst="rect">
            <a:avLst/>
          </a:prstGeom>
        </p:spPr>
        <p:txBody>
          <a:bodyPr wrap="square">
            <a:spAutoFit/>
          </a:bodyPr>
          <a:lstStyle/>
          <a:p>
            <a:pPr marL="342900" indent="-342900">
              <a:lnSpc>
                <a:spcPct val="120000"/>
              </a:lnSpc>
              <a:spcBef>
                <a:spcPts val="600"/>
              </a:spcBef>
              <a:buClr>
                <a:schemeClr val="accent2"/>
              </a:buClr>
              <a:buFont typeface="Wingdings" panose="05000000000000000000" pitchFamily="2" charset="2"/>
              <a:buChar char="§"/>
            </a:pPr>
            <a:r>
              <a:rPr lang="nl-BE" sz="2000" b="1" dirty="0"/>
              <a:t>Als je terug naar het hoofdvenster gaat is </a:t>
            </a:r>
            <a:r>
              <a:rPr lang="nl-BE" sz="2000" b="1" dirty="0" err="1"/>
              <a:t>Sign</a:t>
            </a:r>
            <a:r>
              <a:rPr lang="nl-BE" sz="2000" b="1" dirty="0"/>
              <a:t> off niet meer rood gekleurd.</a:t>
            </a:r>
          </a:p>
          <a:p>
            <a:pPr marL="342900" indent="-342900">
              <a:lnSpc>
                <a:spcPct val="120000"/>
              </a:lnSpc>
              <a:spcBef>
                <a:spcPts val="600"/>
              </a:spcBef>
              <a:buClr>
                <a:schemeClr val="accent2"/>
              </a:buClr>
              <a:buFont typeface="Wingdings" panose="05000000000000000000" pitchFamily="2" charset="2"/>
              <a:buChar char="§"/>
            </a:pPr>
            <a:endParaRPr lang="nl-BE" sz="2000" b="1" dirty="0"/>
          </a:p>
          <a:p>
            <a:pPr marL="342900" indent="-342900">
              <a:lnSpc>
                <a:spcPct val="120000"/>
              </a:lnSpc>
              <a:spcBef>
                <a:spcPts val="600"/>
              </a:spcBef>
              <a:buClr>
                <a:schemeClr val="accent2"/>
              </a:buClr>
              <a:buFont typeface="Wingdings" panose="05000000000000000000" pitchFamily="2" charset="2"/>
              <a:buChar char="§"/>
            </a:pPr>
            <a:r>
              <a:rPr lang="nl-BE" sz="2000" b="1" dirty="0"/>
              <a:t>We drukken op OK om terug te keren naar het startscherm</a:t>
            </a:r>
          </a:p>
        </p:txBody>
      </p:sp>
      <p:pic>
        <p:nvPicPr>
          <p:cNvPr id="4" name="Afbeelding 3" descr="Afbeelding met schermafbeelding&#10;&#10;Automatisch gegenereerde beschrijving">
            <a:extLst>
              <a:ext uri="{FF2B5EF4-FFF2-40B4-BE49-F238E27FC236}">
                <a16:creationId xmlns:a16="http://schemas.microsoft.com/office/drawing/2014/main" id="{136310F8-6E6F-425C-9296-0A5DE59A9EBA}"/>
              </a:ext>
            </a:extLst>
          </p:cNvPr>
          <p:cNvPicPr>
            <a:picLocks noChangeAspect="1"/>
          </p:cNvPicPr>
          <p:nvPr/>
        </p:nvPicPr>
        <p:blipFill>
          <a:blip r:embed="rId2"/>
          <a:stretch>
            <a:fillRect/>
          </a:stretch>
        </p:blipFill>
        <p:spPr>
          <a:xfrm>
            <a:off x="3870962" y="620485"/>
            <a:ext cx="7824651" cy="4890407"/>
          </a:xfrm>
          <a:prstGeom prst="rect">
            <a:avLst/>
          </a:prstGeom>
        </p:spPr>
      </p:pic>
    </p:spTree>
    <p:extLst>
      <p:ext uri="{BB962C8B-B14F-4D97-AF65-F5344CB8AC3E}">
        <p14:creationId xmlns:p14="http://schemas.microsoft.com/office/powerpoint/2010/main" val="21237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A4D8B0-D6BA-4F14-96F3-D6CEE5249261}"/>
              </a:ext>
            </a:extLst>
          </p:cNvPr>
          <p:cNvPicPr/>
          <p:nvPr/>
        </p:nvPicPr>
        <p:blipFill rotWithShape="1">
          <a:blip r:embed="rId2">
            <a:extLst>
              <a:ext uri="{28A0092B-C50C-407E-A947-70E740481C1C}">
                <a14:useLocalDpi xmlns:a14="http://schemas.microsoft.com/office/drawing/2010/main" val="0"/>
              </a:ext>
            </a:extLst>
          </a:blip>
          <a:srcRect l="1" t="2294" r="812" b="25466"/>
          <a:stretch/>
        </p:blipFill>
        <p:spPr bwMode="auto">
          <a:xfrm>
            <a:off x="0" y="3104897"/>
            <a:ext cx="6405266" cy="3523414"/>
          </a:xfrm>
          <a:prstGeom prst="rect">
            <a:avLst/>
          </a:prstGeom>
          <a:noFill/>
          <a:ln>
            <a:noFill/>
          </a:ln>
          <a:extLst>
            <a:ext uri="{53640926-AAD7-44D8-BBD7-CCE9431645EC}">
              <a14:shadowObscured xmlns:a14="http://schemas.microsoft.com/office/drawing/2010/main"/>
            </a:ext>
          </a:extLst>
        </p:spPr>
      </p:pic>
      <p:sp>
        <p:nvSpPr>
          <p:cNvPr id="8" name="Tekstvak 7">
            <a:extLst>
              <a:ext uri="{FF2B5EF4-FFF2-40B4-BE49-F238E27FC236}">
                <a16:creationId xmlns:a16="http://schemas.microsoft.com/office/drawing/2014/main" id="{3471CD22-9531-4925-AD5B-F87C55741802}"/>
              </a:ext>
            </a:extLst>
          </p:cNvPr>
          <p:cNvSpPr txBox="1"/>
          <p:nvPr/>
        </p:nvSpPr>
        <p:spPr>
          <a:xfrm>
            <a:off x="677984" y="408213"/>
            <a:ext cx="5290457" cy="1975757"/>
          </a:xfrm>
          <a:prstGeom prst="rect">
            <a:avLst/>
          </a:prstGeom>
        </p:spPr>
        <p:txBody>
          <a:bodyPr vert="horz" wrap="square" lIns="91440" tIns="45720" rIns="91440" bIns="45720" rtlCol="0">
            <a:normAutofit fontScale="92500" lnSpcReduction="20000"/>
          </a:bodyPr>
          <a:lstStyle/>
          <a:p>
            <a:pPr algn="l"/>
            <a:r>
              <a:rPr lang="nl-BE" sz="2000" dirty="0">
                <a:latin typeface="Rockwell" panose="02060603020205020403" pitchFamily="18" charset="0"/>
              </a:rPr>
              <a:t>- </a:t>
            </a:r>
            <a:r>
              <a:rPr lang="nl-BE" sz="2200" b="1" dirty="0">
                <a:latin typeface="Rockwell" panose="02060603020205020403" pitchFamily="18" charset="0"/>
              </a:rPr>
              <a:t>Op het startscherm klik je op “</a:t>
            </a:r>
            <a:r>
              <a:rPr lang="nl-BE" sz="2200" b="1" dirty="0" err="1">
                <a:latin typeface="Rockwell" panose="02060603020205020403" pitchFamily="18" charset="0"/>
              </a:rPr>
              <a:t>Backup</a:t>
            </a:r>
            <a:r>
              <a:rPr lang="nl-BE" sz="2200" b="1" dirty="0">
                <a:latin typeface="Rockwell" panose="02060603020205020403" pitchFamily="18" charset="0"/>
              </a:rPr>
              <a:t>/Upload manager”</a:t>
            </a:r>
          </a:p>
          <a:p>
            <a:pPr algn="l"/>
            <a:endParaRPr lang="nl-BE" sz="2200" b="1" dirty="0">
              <a:latin typeface="Rockwell" panose="02060603020205020403" pitchFamily="18" charset="0"/>
            </a:endParaRPr>
          </a:p>
          <a:p>
            <a:pPr algn="l"/>
            <a:r>
              <a:rPr lang="nl-BE" sz="2200" b="1" dirty="0">
                <a:latin typeface="Rockwell" panose="02060603020205020403" pitchFamily="18" charset="0"/>
              </a:rPr>
              <a:t>- Je krijgt dan een overzicht welke stappen zijn afgewerkt</a:t>
            </a:r>
          </a:p>
          <a:p>
            <a:pPr algn="l"/>
            <a:endParaRPr lang="nl-BE" sz="2200" b="1" dirty="0">
              <a:latin typeface="Rockwell" panose="02060603020205020403" pitchFamily="18" charset="0"/>
            </a:endParaRPr>
          </a:p>
          <a:p>
            <a:pPr algn="l"/>
            <a:r>
              <a:rPr lang="nl-BE" sz="2200" b="1" dirty="0">
                <a:latin typeface="Rockwell" panose="02060603020205020403" pitchFamily="18" charset="0"/>
              </a:rPr>
              <a:t>- Je moet </a:t>
            </a:r>
            <a:r>
              <a:rPr lang="nl-BE" sz="2200" b="1" dirty="0">
                <a:solidFill>
                  <a:srgbClr val="00B050"/>
                </a:solidFill>
                <a:latin typeface="Rockwell" panose="02060603020205020403" pitchFamily="18" charset="0"/>
              </a:rPr>
              <a:t>drie groene vinkjes </a:t>
            </a:r>
            <a:r>
              <a:rPr lang="nl-BE" sz="2200" b="1" dirty="0">
                <a:latin typeface="Rockwell" panose="02060603020205020403" pitchFamily="18" charset="0"/>
              </a:rPr>
              <a:t>hebben </a:t>
            </a:r>
          </a:p>
        </p:txBody>
      </p:sp>
      <p:pic>
        <p:nvPicPr>
          <p:cNvPr id="10" name="Afbeelding 9" descr="Afbeelding met schermafbeelding&#10;&#10;Beschrijving is gegenereerd met zeer hoge betrouwbaarheid">
            <a:extLst>
              <a:ext uri="{FF2B5EF4-FFF2-40B4-BE49-F238E27FC236}">
                <a16:creationId xmlns:a16="http://schemas.microsoft.com/office/drawing/2014/main" id="{7BC1F931-146C-4655-A6E7-0B5CA90A8E87}"/>
              </a:ext>
            </a:extLst>
          </p:cNvPr>
          <p:cNvPicPr>
            <a:picLocks noChangeAspect="1"/>
          </p:cNvPicPr>
          <p:nvPr/>
        </p:nvPicPr>
        <p:blipFill>
          <a:blip r:embed="rId3"/>
          <a:stretch>
            <a:fillRect/>
          </a:stretch>
        </p:blipFill>
        <p:spPr>
          <a:xfrm>
            <a:off x="6535994" y="124152"/>
            <a:ext cx="4644405" cy="3082724"/>
          </a:xfrm>
          <a:prstGeom prst="rect">
            <a:avLst/>
          </a:prstGeom>
        </p:spPr>
      </p:pic>
      <p:sp>
        <p:nvSpPr>
          <p:cNvPr id="11" name="Pijl: gebogen 10">
            <a:extLst>
              <a:ext uri="{FF2B5EF4-FFF2-40B4-BE49-F238E27FC236}">
                <a16:creationId xmlns:a16="http://schemas.microsoft.com/office/drawing/2014/main" id="{E86EC35A-C5A7-4D2E-96F0-CA3D13DF8ABF}"/>
              </a:ext>
            </a:extLst>
          </p:cNvPr>
          <p:cNvSpPr/>
          <p:nvPr/>
        </p:nvSpPr>
        <p:spPr>
          <a:xfrm flipV="1">
            <a:off x="3037115" y="2383970"/>
            <a:ext cx="3224894" cy="261258"/>
          </a:xfrm>
          <a:prstGeom prst="bentArrow">
            <a:avLst>
              <a:gd name="adj1" fmla="val 43750"/>
              <a:gd name="adj2" fmla="val 46875"/>
              <a:gd name="adj3" fmla="val 25000"/>
              <a:gd name="adj4" fmla="val 437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Pijl: gekromd rechts 11">
            <a:extLst>
              <a:ext uri="{FF2B5EF4-FFF2-40B4-BE49-F238E27FC236}">
                <a16:creationId xmlns:a16="http://schemas.microsoft.com/office/drawing/2014/main" id="{42216162-C6F9-42EB-80B5-FE312B6419FB}"/>
              </a:ext>
            </a:extLst>
          </p:cNvPr>
          <p:cNvSpPr/>
          <p:nvPr/>
        </p:nvSpPr>
        <p:spPr>
          <a:xfrm rot="20797518">
            <a:off x="662861" y="622263"/>
            <a:ext cx="422031" cy="352341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 name="Tekstvak 14">
            <a:extLst>
              <a:ext uri="{FF2B5EF4-FFF2-40B4-BE49-F238E27FC236}">
                <a16:creationId xmlns:a16="http://schemas.microsoft.com/office/drawing/2014/main" id="{BC7967E2-6A8D-4D4A-8EDC-793CD17C9676}"/>
              </a:ext>
            </a:extLst>
          </p:cNvPr>
          <p:cNvSpPr txBox="1"/>
          <p:nvPr/>
        </p:nvSpPr>
        <p:spPr>
          <a:xfrm>
            <a:off x="7339914" y="3814119"/>
            <a:ext cx="3840485" cy="2141838"/>
          </a:xfrm>
          <a:prstGeom prst="rect">
            <a:avLst/>
          </a:prstGeom>
        </p:spPr>
        <p:txBody>
          <a:bodyPr vert="horz" wrap="square" lIns="91440" tIns="45720" rIns="91440" bIns="45720" rtlCol="0">
            <a:normAutofit/>
          </a:bodyPr>
          <a:lstStyle/>
          <a:p>
            <a:pPr algn="l"/>
            <a:endParaRPr lang="nl-BE" sz="4300" dirty="0">
              <a:latin typeface="Rockwell" panose="02060603020205020403" pitchFamily="18" charset="0"/>
            </a:endParaRPr>
          </a:p>
        </p:txBody>
      </p:sp>
      <p:sp>
        <p:nvSpPr>
          <p:cNvPr id="16" name="Tekstvak 15">
            <a:extLst>
              <a:ext uri="{FF2B5EF4-FFF2-40B4-BE49-F238E27FC236}">
                <a16:creationId xmlns:a16="http://schemas.microsoft.com/office/drawing/2014/main" id="{22AEA9F2-CD50-4219-810E-90F0EC0F825B}"/>
              </a:ext>
            </a:extLst>
          </p:cNvPr>
          <p:cNvSpPr txBox="1"/>
          <p:nvPr/>
        </p:nvSpPr>
        <p:spPr>
          <a:xfrm>
            <a:off x="7142205" y="3739978"/>
            <a:ext cx="3286898" cy="2059460"/>
          </a:xfrm>
          <a:prstGeom prst="rect">
            <a:avLst/>
          </a:prstGeom>
        </p:spPr>
        <p:txBody>
          <a:bodyPr vert="horz" wrap="square" lIns="91440" tIns="45720" rIns="91440" bIns="45720" rtlCol="0">
            <a:normAutofit/>
          </a:bodyPr>
          <a:lstStyle/>
          <a:p>
            <a:pPr algn="l"/>
            <a:r>
              <a:rPr lang="nl-BE" sz="2000" b="1" dirty="0">
                <a:latin typeface="Rockwell" panose="02060603020205020403" pitchFamily="18" charset="0"/>
              </a:rPr>
              <a:t>Nadien moet de clubverantwoordelijke het resultaat van de wedstrijd nog uploaden </a:t>
            </a:r>
          </a:p>
          <a:p>
            <a:pPr algn="l"/>
            <a:r>
              <a:rPr lang="nl-BE" sz="2000" b="1" dirty="0">
                <a:latin typeface="Rockwell" panose="02060603020205020403" pitchFamily="18" charset="0"/>
              </a:rPr>
              <a:t>Dit zorgt voor het vierde groene vinkje</a:t>
            </a:r>
          </a:p>
        </p:txBody>
      </p:sp>
    </p:spTree>
    <p:extLst>
      <p:ext uri="{BB962C8B-B14F-4D97-AF65-F5344CB8AC3E}">
        <p14:creationId xmlns:p14="http://schemas.microsoft.com/office/powerpoint/2010/main" val="46316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554767" y="507396"/>
            <a:ext cx="5694046" cy="1016040"/>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nl-BE" sz="8000" b="1" dirty="0">
                <a:solidFill>
                  <a:srgbClr val="FF0000"/>
                </a:solidFill>
              </a:rPr>
              <a:t>EDIT OFFICIALS</a:t>
            </a:r>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554767" y="1064951"/>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nl-BE" b="1" dirty="0"/>
              <a:t>Hier kunnen de gegevens van de scheidsrechters en waarnemer ingevuld of aangepast worden</a:t>
            </a:r>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8" name="Pijl: gebogen 7">
            <a:extLst>
              <a:ext uri="{FF2B5EF4-FFF2-40B4-BE49-F238E27FC236}">
                <a16:creationId xmlns:a16="http://schemas.microsoft.com/office/drawing/2014/main" id="{C5A02F59-2110-4764-AB9C-E2EF09692C81}"/>
              </a:ext>
            </a:extLst>
          </p:cNvPr>
          <p:cNvSpPr/>
          <p:nvPr/>
        </p:nvSpPr>
        <p:spPr>
          <a:xfrm rot="10800000" flipH="1">
            <a:off x="913834" y="2084623"/>
            <a:ext cx="2381820" cy="1324452"/>
          </a:xfrm>
          <a:prstGeom prst="bentArrow">
            <a:avLst>
              <a:gd name="adj1" fmla="val 8656"/>
              <a:gd name="adj2" fmla="val 14891"/>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5" name="Afbeelding 4" descr="Afbeelding met schermafbeelding&#10;&#10;Automatisch gegenereerde beschrijving">
            <a:extLst>
              <a:ext uri="{FF2B5EF4-FFF2-40B4-BE49-F238E27FC236}">
                <a16:creationId xmlns:a16="http://schemas.microsoft.com/office/drawing/2014/main" id="{646A2F41-01E6-4EBC-963E-073E288EF1D0}"/>
              </a:ext>
            </a:extLst>
          </p:cNvPr>
          <p:cNvPicPr>
            <a:picLocks noChangeAspect="1"/>
          </p:cNvPicPr>
          <p:nvPr/>
        </p:nvPicPr>
        <p:blipFill>
          <a:blip r:embed="rId2"/>
          <a:stretch>
            <a:fillRect/>
          </a:stretch>
        </p:blipFill>
        <p:spPr>
          <a:xfrm>
            <a:off x="3401789" y="1629377"/>
            <a:ext cx="7770241" cy="4856400"/>
          </a:xfrm>
          <a:prstGeom prst="rect">
            <a:avLst/>
          </a:prstGeom>
        </p:spPr>
      </p:pic>
    </p:spTree>
    <p:extLst>
      <p:ext uri="{BB962C8B-B14F-4D97-AF65-F5344CB8AC3E}">
        <p14:creationId xmlns:p14="http://schemas.microsoft.com/office/powerpoint/2010/main" val="147679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4FD8CF6-618D-4E91-AA52-D694CFF5B155}"/>
              </a:ext>
            </a:extLst>
          </p:cNvPr>
          <p:cNvSpPr txBox="1"/>
          <p:nvPr/>
        </p:nvSpPr>
        <p:spPr>
          <a:xfrm>
            <a:off x="3165231" y="1668025"/>
            <a:ext cx="6983604" cy="3466683"/>
          </a:xfrm>
          <a:prstGeom prst="rect">
            <a:avLst/>
          </a:prstGeom>
        </p:spPr>
        <p:txBody>
          <a:bodyPr vert="horz" wrap="square" lIns="91440" tIns="45720" rIns="91440" bIns="45720" rtlCol="0">
            <a:normAutofit/>
          </a:bodyPr>
          <a:lstStyle/>
          <a:p>
            <a:pPr algn="ctr"/>
            <a:r>
              <a:rPr lang="nl-BE" sz="6600" b="1" dirty="0">
                <a:solidFill>
                  <a:srgbClr val="FF0000"/>
                </a:solidFill>
                <a:latin typeface="Rockwell" panose="02060603020205020403" pitchFamily="18" charset="0"/>
              </a:rPr>
              <a:t>Nog enkele</a:t>
            </a:r>
          </a:p>
          <a:p>
            <a:pPr algn="ctr"/>
            <a:r>
              <a:rPr lang="nl-BE" sz="6600" b="1" dirty="0">
                <a:solidFill>
                  <a:srgbClr val="FF0000"/>
                </a:solidFill>
                <a:latin typeface="Rockwell" panose="02060603020205020403" pitchFamily="18" charset="0"/>
              </a:rPr>
              <a:t> speciale gevallen </a:t>
            </a:r>
          </a:p>
        </p:txBody>
      </p:sp>
    </p:spTree>
    <p:extLst>
      <p:ext uri="{BB962C8B-B14F-4D97-AF65-F5344CB8AC3E}">
        <p14:creationId xmlns:p14="http://schemas.microsoft.com/office/powerpoint/2010/main" val="600923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321079" y="356719"/>
            <a:ext cx="10953799" cy="6403310"/>
          </a:xfrm>
        </p:spPr>
        <p:txBody>
          <a:bodyPr>
            <a:normAutofit fontScale="47500" lnSpcReduction="20000"/>
          </a:bodyPr>
          <a:lstStyle/>
          <a:p>
            <a:pPr marL="0" indent="0">
              <a:buNone/>
            </a:pPr>
            <a:r>
              <a:rPr lang="nl-BE" dirty="0"/>
              <a:t> </a:t>
            </a:r>
          </a:p>
          <a:p>
            <a:r>
              <a:rPr lang="nl-BE" sz="5800" b="1" dirty="0">
                <a:solidFill>
                  <a:srgbClr val="FF0000"/>
                </a:solidFill>
              </a:rPr>
              <a:t>Uitzonderlijke wissel</a:t>
            </a:r>
          </a:p>
          <a:p>
            <a:endParaRPr lang="nl-BE" sz="5800" b="1" dirty="0">
              <a:solidFill>
                <a:srgbClr val="FF0000"/>
              </a:solidFill>
            </a:endParaRPr>
          </a:p>
          <a:p>
            <a:pPr lvl="0"/>
            <a:r>
              <a:rPr lang="nl-BE" sz="3500" b="1" dirty="0"/>
              <a:t>Stel dat speler </a:t>
            </a:r>
            <a:r>
              <a:rPr lang="nl-BE" sz="3500" b="1" dirty="0" err="1"/>
              <a:t>nr</a:t>
            </a:r>
            <a:r>
              <a:rPr lang="nl-BE" sz="3500" b="1" dirty="0"/>
              <a:t> 5 zich kwetst en niet meer verder kan spelen.</a:t>
            </a:r>
          </a:p>
          <a:p>
            <a:pPr lvl="0"/>
            <a:r>
              <a:rPr lang="nl-BE" sz="3500" b="1" dirty="0"/>
              <a:t>Alle normale wissels zijn reeds gebruikt, dus moet er een uitzonderlijke wissel gebeuren</a:t>
            </a:r>
          </a:p>
          <a:p>
            <a:r>
              <a:rPr lang="nl-BE" sz="3500" b="1" dirty="0"/>
              <a:t>Een uitzonderlijke wissel betekent dat gelijk welke speler die niet op het veld staat op het ogenblik van de kwetsuur mag gebruikt worden om de gekwetste speler te wisselen. Dit met uitzondering van de libero(‘s)</a:t>
            </a:r>
          </a:p>
          <a:p>
            <a:pPr lvl="0"/>
            <a:endParaRPr lang="nl-BE" sz="3500" b="1" dirty="0"/>
          </a:p>
          <a:p>
            <a:pPr lvl="0"/>
            <a:r>
              <a:rPr lang="nl-BE" sz="3500" b="1" dirty="0"/>
              <a:t>Je klikt dan op het vakje met </a:t>
            </a:r>
            <a:r>
              <a:rPr lang="nl-BE" sz="3500" b="1" dirty="0" err="1"/>
              <a:t>nr</a:t>
            </a:r>
            <a:r>
              <a:rPr lang="nl-BE" sz="3500" b="1" dirty="0"/>
              <a:t> 5</a:t>
            </a:r>
          </a:p>
          <a:p>
            <a:pPr lvl="0"/>
            <a:r>
              <a:rPr lang="nl-BE" sz="3500" b="1" dirty="0"/>
              <a:t>Je krijgt het scherm met de drie gekleurde velden</a:t>
            </a:r>
          </a:p>
          <a:p>
            <a:pPr lvl="0"/>
            <a:r>
              <a:rPr lang="nl-BE" sz="3500" b="1" dirty="0"/>
              <a:t>Je kiest voor “Player </a:t>
            </a:r>
            <a:r>
              <a:rPr lang="nl-BE" sz="3500" b="1" dirty="0" err="1"/>
              <a:t>Injury</a:t>
            </a:r>
            <a:r>
              <a:rPr lang="nl-BE" sz="3500" b="1" dirty="0"/>
              <a:t>” (oranje)</a:t>
            </a:r>
          </a:p>
          <a:p>
            <a:pPr lvl="0"/>
            <a:r>
              <a:rPr lang="nl-BE" sz="3500" b="1" dirty="0"/>
              <a:t>De tekst is opgelicht en dit vak kan dus gebruikt worden</a:t>
            </a:r>
          </a:p>
          <a:p>
            <a:pPr lvl="0"/>
            <a:r>
              <a:rPr lang="nl-BE" sz="3500" b="1" dirty="0"/>
              <a:t>Op het volgende scherm zie je de beschikbare wisselspelers en je kan één van die spelers kiezen om in te vallen.</a:t>
            </a:r>
          </a:p>
          <a:p>
            <a:pPr lvl="0"/>
            <a:endParaRPr lang="nl-BE" sz="3500" b="1" dirty="0"/>
          </a:p>
          <a:p>
            <a:pPr lvl="0"/>
            <a:r>
              <a:rPr lang="nl-BE" sz="3500" b="1" dirty="0"/>
              <a:t>Speler </a:t>
            </a:r>
            <a:r>
              <a:rPr lang="nl-BE" sz="3500" b="1" dirty="0" err="1"/>
              <a:t>nr</a:t>
            </a:r>
            <a:r>
              <a:rPr lang="nl-BE" sz="3500" b="1" dirty="0"/>
              <a:t> 5 kan in de verdere wedstrijd niet meer spelen omdat hij vervangen is bij een blessure door een uitzonderlijke wissel.</a:t>
            </a:r>
          </a:p>
          <a:p>
            <a:pPr lvl="0"/>
            <a:r>
              <a:rPr lang="nl-BE" sz="3500" b="1" dirty="0"/>
              <a:t>De uitzonderlijke wissel zal ook via het vak “</a:t>
            </a:r>
            <a:r>
              <a:rPr lang="nl-BE" sz="3500" b="1" dirty="0" err="1"/>
              <a:t>comments</a:t>
            </a:r>
            <a:r>
              <a:rPr lang="nl-BE" sz="3500" b="1" dirty="0"/>
              <a:t>” toegelicht worden. (zoals vroeger in het vak opmerkingen)</a:t>
            </a:r>
          </a:p>
          <a:p>
            <a:endParaRPr lang="nl-BE" u="sng" dirty="0"/>
          </a:p>
          <a:p>
            <a:endParaRPr lang="nl-BE" dirty="0"/>
          </a:p>
          <a:p>
            <a:endParaRPr lang="nl-BE" dirty="0"/>
          </a:p>
          <a:p>
            <a:endParaRPr lang="nl-BE" dirty="0"/>
          </a:p>
        </p:txBody>
      </p:sp>
      <p:pic>
        <p:nvPicPr>
          <p:cNvPr id="8" name="Afbeelding 7" descr="Afbeelding met schermafbeelding&#10;&#10;Automatisch gegenereerde beschrijving">
            <a:extLst>
              <a:ext uri="{FF2B5EF4-FFF2-40B4-BE49-F238E27FC236}">
                <a16:creationId xmlns:a16="http://schemas.microsoft.com/office/drawing/2014/main" id="{05299D45-5176-4240-9253-BA0FD0439143}"/>
              </a:ext>
            </a:extLst>
          </p:cNvPr>
          <p:cNvPicPr>
            <a:picLocks noChangeAspect="1"/>
          </p:cNvPicPr>
          <p:nvPr/>
        </p:nvPicPr>
        <p:blipFill>
          <a:blip r:embed="rId2"/>
          <a:stretch>
            <a:fillRect/>
          </a:stretch>
        </p:blipFill>
        <p:spPr>
          <a:xfrm>
            <a:off x="6785900" y="2723148"/>
            <a:ext cx="3525743" cy="1789014"/>
          </a:xfrm>
          <a:prstGeom prst="rect">
            <a:avLst/>
          </a:prstGeom>
        </p:spPr>
      </p:pic>
    </p:spTree>
    <p:extLst>
      <p:ext uri="{BB962C8B-B14F-4D97-AF65-F5344CB8AC3E}">
        <p14:creationId xmlns:p14="http://schemas.microsoft.com/office/powerpoint/2010/main" val="59604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13" end="13"/>
                                            </p:txEl>
                                          </p:spTgt>
                                        </p:tgtEl>
                                        <p:attrNameLst>
                                          <p:attrName>style.visibility</p:attrName>
                                        </p:attrNameLst>
                                      </p:cBhvr>
                                      <p:to>
                                        <p:strVal val="visible"/>
                                      </p:to>
                                    </p:set>
                                    <p:anim calcmode="lin" valueType="num">
                                      <p:cBhvr additive="base">
                                        <p:cTn id="43" dur="500" fill="hold"/>
                                        <p:tgtEl>
                                          <p:spTgt spid="10">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14" end="14"/>
                                            </p:txEl>
                                          </p:spTgt>
                                        </p:tgtEl>
                                        <p:attrNameLst>
                                          <p:attrName>style.visibility</p:attrName>
                                        </p:attrNameLst>
                                      </p:cBhvr>
                                      <p:to>
                                        <p:strVal val="visible"/>
                                      </p:to>
                                    </p:set>
                                    <p:anim calcmode="lin" valueType="num">
                                      <p:cBhvr additive="base">
                                        <p:cTn id="49" dur="500" fill="hold"/>
                                        <p:tgtEl>
                                          <p:spTgt spid="10">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555171"/>
            <a:ext cx="10058400" cy="5551715"/>
          </a:xfrm>
        </p:spPr>
        <p:txBody>
          <a:bodyPr>
            <a:normAutofit/>
          </a:bodyPr>
          <a:lstStyle/>
          <a:p>
            <a:pPr marL="0" indent="0">
              <a:buNone/>
            </a:pPr>
            <a:r>
              <a:rPr lang="nl-BE" dirty="0"/>
              <a:t> </a:t>
            </a:r>
          </a:p>
          <a:p>
            <a:r>
              <a:rPr lang="nl-BE" sz="2800" b="1" dirty="0">
                <a:solidFill>
                  <a:srgbClr val="FF0000"/>
                </a:solidFill>
              </a:rPr>
              <a:t>Onvolledig verklaren van een ploeg</a:t>
            </a:r>
          </a:p>
          <a:p>
            <a:endParaRPr lang="nl-BE" sz="3300" b="1" dirty="0">
              <a:solidFill>
                <a:srgbClr val="FF0000"/>
              </a:solidFill>
            </a:endParaRPr>
          </a:p>
          <a:p>
            <a:pPr lvl="0"/>
            <a:r>
              <a:rPr lang="nl-BE" b="1" dirty="0"/>
              <a:t>Dit is het geval als een team geen wisselspelers meer heeft en een wissel moet uitvoeren.</a:t>
            </a:r>
          </a:p>
          <a:p>
            <a:pPr lvl="0"/>
            <a:r>
              <a:rPr lang="nl-BE" b="1" dirty="0"/>
              <a:t>Dat kan </a:t>
            </a:r>
            <a:r>
              <a:rPr lang="nl-BE" b="1" dirty="0" err="1"/>
              <a:t>bvb</a:t>
            </a:r>
            <a:r>
              <a:rPr lang="nl-BE" b="1" dirty="0"/>
              <a:t> bij een blessure, uitwijzing of uitsluiting. Als op dat moment alle mogelijke wisselspelers op het veld staan, wordt de ploeg onvolledig verklaard.</a:t>
            </a:r>
          </a:p>
          <a:p>
            <a:pPr lvl="0"/>
            <a:r>
              <a:rPr lang="nl-BE" b="1" dirty="0"/>
              <a:t>Dat ene team kan dus niet meer verder spelen en dan worden aan het andere team de ontbrekende punten tot 25 (of tot 15 in de vijfde set) toegekend.</a:t>
            </a:r>
          </a:p>
          <a:p>
            <a:pPr lvl="0"/>
            <a:r>
              <a:rPr lang="nl-BE" b="1" dirty="0"/>
              <a:t>Die set is dan afgelopen.</a:t>
            </a:r>
          </a:p>
          <a:p>
            <a:pPr lvl="0"/>
            <a:r>
              <a:rPr lang="nl-BE" b="1" dirty="0"/>
              <a:t>Het kan wel zijn dat de volgende set kan gespeeld worden.</a:t>
            </a:r>
          </a:p>
          <a:p>
            <a:r>
              <a:rPr lang="nl-BE" b="1" dirty="0" err="1"/>
              <a:t>Bvb</a:t>
            </a:r>
            <a:r>
              <a:rPr lang="nl-BE" b="1" dirty="0"/>
              <a:t> een speler was uitgewezen voor een set, die kan dan wel de volgende set terug spelen.</a:t>
            </a:r>
            <a:endParaRPr lang="nl-BE" b="1"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56795" y="1286476"/>
            <a:ext cx="10550511" cy="445008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rPr>
              <a:t>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rPr>
              <a:t>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49357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anim calcmode="lin" valueType="num">
                                      <p:cBhvr additive="base">
                                        <p:cTn id="2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animEffect transition="in" filter="fade">
                                      <p:cBhvr>
                                        <p:cTn id="29" dur="1000"/>
                                        <p:tgtEl>
                                          <p:spTgt spid="10">
                                            <p:txEl>
                                              <p:pRg st="8" end="8"/>
                                            </p:txEl>
                                          </p:spTgt>
                                        </p:tgtEl>
                                      </p:cBhvr>
                                    </p:animEffect>
                                    <p:anim calcmode="lin" valueType="num">
                                      <p:cBhvr>
                                        <p:cTn id="30"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800100"/>
            <a:ext cx="10058400" cy="5625193"/>
          </a:xfrm>
        </p:spPr>
        <p:txBody>
          <a:bodyPr>
            <a:normAutofit/>
          </a:bodyPr>
          <a:lstStyle/>
          <a:p>
            <a:pPr marL="0" indent="0">
              <a:buNone/>
            </a:pPr>
            <a:r>
              <a:rPr lang="nl-BE" dirty="0"/>
              <a:t> </a:t>
            </a:r>
            <a:r>
              <a:rPr lang="nl-BE" sz="2800" b="1" dirty="0">
                <a:solidFill>
                  <a:srgbClr val="FF0000"/>
                </a:solidFill>
              </a:rPr>
              <a:t>Laattijdig toekomen van een speler</a:t>
            </a:r>
          </a:p>
          <a:p>
            <a:endParaRPr lang="nl-BE" sz="2800" b="1" dirty="0">
              <a:solidFill>
                <a:srgbClr val="FF0000"/>
              </a:solidFill>
            </a:endParaRPr>
          </a:p>
          <a:p>
            <a:r>
              <a:rPr lang="nl-BE" b="1" dirty="0"/>
              <a:t>Als een speler laattijdig toekomt, kan die enkel tussen 2 sets worden toegevoegd</a:t>
            </a:r>
          </a:p>
          <a:p>
            <a:r>
              <a:rPr lang="nl-BE" b="1" dirty="0">
                <a:solidFill>
                  <a:srgbClr val="7030A0"/>
                </a:solidFill>
              </a:rPr>
              <a:t>Let op: dit moet gebeuren voor je op start van de volgende set hebt geklikt</a:t>
            </a:r>
          </a:p>
          <a:p>
            <a:r>
              <a:rPr lang="nl-BE" b="1" dirty="0"/>
              <a:t>Als de set beëindigd is, doe je dit best onmiddellijk</a:t>
            </a:r>
          </a:p>
          <a:p>
            <a:r>
              <a:rPr lang="nl-BE" b="1" dirty="0"/>
              <a:t>Je klikt op </a:t>
            </a:r>
            <a:r>
              <a:rPr lang="nl-BE" b="1" dirty="0" err="1"/>
              <a:t>administration</a:t>
            </a:r>
            <a:r>
              <a:rPr lang="nl-BE" b="1" dirty="0"/>
              <a:t> en kiest het juiste team</a:t>
            </a:r>
          </a:p>
          <a:p>
            <a:r>
              <a:rPr lang="nl-BE" b="1" dirty="0"/>
              <a:t>Je krijgt dan de lijst van de spelers. </a:t>
            </a:r>
          </a:p>
          <a:p>
            <a:r>
              <a:rPr lang="nl-BE" b="1" dirty="0"/>
              <a:t>Als de speler erop staat, kan je die gewoon selecteren</a:t>
            </a:r>
          </a:p>
          <a:p>
            <a:r>
              <a:rPr lang="nl-BE" b="1" dirty="0"/>
              <a:t>Als de speler er niet opstaat, moet je die toevoegen via </a:t>
            </a:r>
            <a:r>
              <a:rPr lang="nl-BE" b="1" dirty="0" err="1"/>
              <a:t>add</a:t>
            </a:r>
            <a:r>
              <a:rPr lang="nl-BE" b="1" dirty="0"/>
              <a:t> player en licentienummer </a:t>
            </a:r>
          </a:p>
          <a:p>
            <a:r>
              <a:rPr lang="nl-BE" b="1" dirty="0"/>
              <a:t>Niet vergeten het shirtnummer aan te passen</a:t>
            </a:r>
          </a:p>
          <a:p>
            <a:r>
              <a:rPr lang="nl-BE" b="1" dirty="0"/>
              <a:t>Indien je hierdoor een libero bij moet selecteren, zal dit worden aangegeven</a:t>
            </a:r>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56795" y="1286476"/>
            <a:ext cx="10550511" cy="445008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rPr>
              <a:t>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rPr>
              <a:t>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42760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anim calcmode="lin" valueType="num">
                                      <p:cBhvr additive="base">
                                        <p:cTn id="1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anim calcmode="lin" valueType="num">
                                      <p:cBhvr additive="base">
                                        <p:cTn id="39"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pPr marL="0" indent="0">
              <a:buNone/>
            </a:pPr>
            <a:r>
              <a:rPr lang="nl-BE" dirty="0"/>
              <a:t> </a:t>
            </a:r>
          </a:p>
          <a:p>
            <a:r>
              <a:rPr lang="nl-BE" sz="2800" b="1" dirty="0">
                <a:solidFill>
                  <a:srgbClr val="FF0000"/>
                </a:solidFill>
              </a:rPr>
              <a:t>Voorgift bij bekerwedstrijden</a:t>
            </a:r>
          </a:p>
          <a:p>
            <a:endParaRPr lang="nl-BE" sz="2800" b="1" dirty="0">
              <a:solidFill>
                <a:srgbClr val="FF0000"/>
              </a:solidFill>
            </a:endParaRPr>
          </a:p>
          <a:p>
            <a:pPr lvl="0"/>
            <a:r>
              <a:rPr lang="nl-BE" b="1" dirty="0"/>
              <a:t>Bij aanvang van de set kan men klikken op -1 bij de ploeg met de voorgift.</a:t>
            </a:r>
          </a:p>
          <a:p>
            <a:pPr lvl="0"/>
            <a:r>
              <a:rPr lang="nl-BE" b="1" dirty="0"/>
              <a:t>In het vak die verschijnt geef je </a:t>
            </a:r>
            <a:r>
              <a:rPr lang="nl-BE" b="1" dirty="0" err="1"/>
              <a:t>bvb</a:t>
            </a:r>
            <a:r>
              <a:rPr lang="nl-BE" b="1" dirty="0"/>
              <a:t> </a:t>
            </a:r>
            <a:r>
              <a:rPr lang="nl-BE" b="1" dirty="0">
                <a:solidFill>
                  <a:srgbClr val="FF0000"/>
                </a:solidFill>
              </a:rPr>
              <a:t>-4</a:t>
            </a:r>
            <a:r>
              <a:rPr lang="nl-BE" b="1" dirty="0"/>
              <a:t> in en als commentaar voorgift ploeg.</a:t>
            </a:r>
          </a:p>
          <a:p>
            <a:pPr lvl="0"/>
            <a:r>
              <a:rPr lang="nl-BE" b="1" dirty="0"/>
              <a:t>Als je op OK drukt zie je de stand 4-0 staan voor de ploeg met voorgift.</a:t>
            </a:r>
          </a:p>
          <a:p>
            <a:pPr lvl="0"/>
            <a:r>
              <a:rPr lang="nl-BE" b="1" dirty="0"/>
              <a:t>Voor de 5</a:t>
            </a:r>
            <a:r>
              <a:rPr lang="nl-BE" b="1" baseline="30000" dirty="0"/>
              <a:t>e</a:t>
            </a:r>
            <a:r>
              <a:rPr lang="nl-BE" b="1" dirty="0"/>
              <a:t> set geef je </a:t>
            </a:r>
            <a:r>
              <a:rPr lang="nl-BE" b="1" dirty="0">
                <a:solidFill>
                  <a:srgbClr val="FF0000"/>
                </a:solidFill>
              </a:rPr>
              <a:t>-2</a:t>
            </a:r>
            <a:r>
              <a:rPr lang="nl-BE" b="1" dirty="0"/>
              <a:t> in </a:t>
            </a:r>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56795" y="1286476"/>
            <a:ext cx="10550511" cy="445008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rPr>
              <a:t>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rPr>
              <a:t>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3261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4239774"/>
          </a:xfrm>
        </p:spPr>
        <p:txBody>
          <a:bodyPr>
            <a:normAutofit lnSpcReduction="10000"/>
          </a:bodyPr>
          <a:lstStyle/>
          <a:p>
            <a:pPr marL="0" indent="0">
              <a:buNone/>
            </a:pPr>
            <a:r>
              <a:rPr lang="nl-BE" dirty="0"/>
              <a:t> </a:t>
            </a:r>
          </a:p>
          <a:p>
            <a:r>
              <a:rPr lang="nl-BE" sz="2800" b="1" dirty="0">
                <a:solidFill>
                  <a:srgbClr val="FF0000"/>
                </a:solidFill>
              </a:rPr>
              <a:t>AFTREK PUNTEN DOOR SCHEIDSRECHTER</a:t>
            </a:r>
          </a:p>
          <a:p>
            <a:endParaRPr lang="nl-BE" sz="2800" b="1" dirty="0">
              <a:solidFill>
                <a:srgbClr val="FF0000"/>
              </a:solidFill>
            </a:endParaRPr>
          </a:p>
          <a:p>
            <a:pPr lvl="0"/>
            <a:r>
              <a:rPr lang="nl-BE" b="1" dirty="0"/>
              <a:t>Bij laattijdige vaststelling van een rotatiefout, moeten een aantal punten worden afgetrokken.</a:t>
            </a:r>
          </a:p>
          <a:p>
            <a:pPr lvl="0"/>
            <a:r>
              <a:rPr lang="nl-BE" b="1" dirty="0"/>
              <a:t>De logs in het midden van het scherm kunnen helpen om vast te stellen hoeveel punten er moeten afgetrokken worden </a:t>
            </a:r>
          </a:p>
          <a:p>
            <a:pPr lvl="1"/>
            <a:r>
              <a:rPr lang="nl-BE" sz="2000" b="1" dirty="0"/>
              <a:t>( let op : het eerste punt is gescoord na opslag van de tegenstanders ! )</a:t>
            </a:r>
          </a:p>
          <a:p>
            <a:pPr lvl="0"/>
            <a:r>
              <a:rPr lang="nl-BE" b="1" dirty="0"/>
              <a:t>Druk hiervoor op -1 en geef het aantal punten in dat moet worden afgetrokken en de reden.</a:t>
            </a:r>
          </a:p>
          <a:p>
            <a:pPr lvl="0"/>
            <a:r>
              <a:rPr lang="nl-BE" b="1" dirty="0"/>
              <a:t>De stand wordt teruggebracht naar de juiste stand. </a:t>
            </a:r>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56795" y="1286476"/>
            <a:ext cx="10550511" cy="445008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120000"/>
              </a:lnSpc>
              <a:spcBef>
                <a:spcPts val="6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rPr>
              <a:t>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6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rPr>
              <a:t>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sng"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nl-BE"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01820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phic 5" descr="Gezichtje met knipoog zonder opvulling">
            <a:extLst>
              <a:ext uri="{FF2B5EF4-FFF2-40B4-BE49-F238E27FC236}">
                <a16:creationId xmlns:a16="http://schemas.microsoft.com/office/drawing/2014/main" id="{3BCF0D20-B8A9-4284-ACDF-B708A79C8D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70062" y="803062"/>
            <a:ext cx="5251874" cy="5251874"/>
          </a:xfrm>
          <a:prstGeom prst="rect">
            <a:avLst/>
          </a:prstGeom>
        </p:spPr>
      </p:pic>
    </p:spTree>
    <p:extLst>
      <p:ext uri="{BB962C8B-B14F-4D97-AF65-F5344CB8AC3E}">
        <p14:creationId xmlns:p14="http://schemas.microsoft.com/office/powerpoint/2010/main" val="109919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10;&#10;Automatisch gegenereerde beschrijving">
            <a:extLst>
              <a:ext uri="{FF2B5EF4-FFF2-40B4-BE49-F238E27FC236}">
                <a16:creationId xmlns:a16="http://schemas.microsoft.com/office/drawing/2014/main" id="{D6623B24-31D3-4D8D-8465-13CB96009489}"/>
              </a:ext>
            </a:extLst>
          </p:cNvPr>
          <p:cNvPicPr>
            <a:picLocks noChangeAspect="1"/>
          </p:cNvPicPr>
          <p:nvPr/>
        </p:nvPicPr>
        <p:blipFill>
          <a:blip r:embed="rId2"/>
          <a:stretch>
            <a:fillRect/>
          </a:stretch>
        </p:blipFill>
        <p:spPr>
          <a:xfrm>
            <a:off x="4802808" y="1158110"/>
            <a:ext cx="6505368" cy="4065854"/>
          </a:xfrm>
          <a:prstGeom prst="rect">
            <a:avLst/>
          </a:prstGeom>
        </p:spPr>
      </p:pic>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56795" y="1286477"/>
            <a:ext cx="5694046" cy="1016040"/>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nl-BE" sz="8000" b="1" dirty="0">
                <a:solidFill>
                  <a:srgbClr val="FF0000"/>
                </a:solidFill>
              </a:rPr>
              <a:t>EDIT OFFICIALS</a:t>
            </a:r>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2302516"/>
            <a:ext cx="3875973" cy="351382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nl-BE" b="1" dirty="0"/>
              <a:t>Als de gegevens kloppen klik je op Select </a:t>
            </a:r>
            <a:r>
              <a:rPr lang="nl-BE" b="1" dirty="0" err="1"/>
              <a:t>All</a:t>
            </a:r>
            <a:endParaRPr lang="nl-BE" b="1" dirty="0"/>
          </a:p>
          <a:p>
            <a:endParaRPr lang="nl-BE" b="1" dirty="0"/>
          </a:p>
          <a:p>
            <a:r>
              <a:rPr lang="nl-BE" b="1" dirty="0"/>
              <a:t>Via </a:t>
            </a:r>
            <a:r>
              <a:rPr lang="nl-BE" b="1" dirty="0" err="1"/>
              <a:t>Add</a:t>
            </a:r>
            <a:r>
              <a:rPr lang="nl-BE" b="1" dirty="0"/>
              <a:t> Official kun je personen toevoegen</a:t>
            </a:r>
          </a:p>
          <a:p>
            <a:endParaRPr lang="nl-BE" b="1" dirty="0"/>
          </a:p>
          <a:p>
            <a:r>
              <a:rPr lang="nl-BE" b="1" dirty="0"/>
              <a:t>De scheidsrechters moeten zich hier aanmelden door op Select te klikken</a:t>
            </a:r>
          </a:p>
          <a:p>
            <a:endParaRPr lang="nl-BE" dirty="0"/>
          </a:p>
          <a:p>
            <a:pPr marL="0" indent="0">
              <a:buNone/>
            </a:pPr>
            <a:endParaRPr lang="nl-BE" dirty="0"/>
          </a:p>
          <a:p>
            <a:endParaRPr lang="nl-BE" u="sng" dirty="0"/>
          </a:p>
          <a:p>
            <a:endParaRPr lang="nl-BE" dirty="0"/>
          </a:p>
          <a:p>
            <a:endParaRPr lang="nl-BE" dirty="0"/>
          </a:p>
          <a:p>
            <a:endParaRPr lang="nl-BE" dirty="0"/>
          </a:p>
        </p:txBody>
      </p:sp>
      <p:cxnSp>
        <p:nvCxnSpPr>
          <p:cNvPr id="16" name="Rechte verbindingslijn met pijl 15">
            <a:extLst>
              <a:ext uri="{FF2B5EF4-FFF2-40B4-BE49-F238E27FC236}">
                <a16:creationId xmlns:a16="http://schemas.microsoft.com/office/drawing/2014/main" id="{8C1EEAB4-8060-48C8-90B4-98393BB6FA5B}"/>
              </a:ext>
            </a:extLst>
          </p:cNvPr>
          <p:cNvCxnSpPr>
            <a:cxnSpLocks/>
          </p:cNvCxnSpPr>
          <p:nvPr/>
        </p:nvCxnSpPr>
        <p:spPr>
          <a:xfrm flipV="1">
            <a:off x="3788324" y="1469571"/>
            <a:ext cx="1355176" cy="134327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109F6B5C-C9F6-4407-9B66-E648598EEFBF}"/>
              </a:ext>
            </a:extLst>
          </p:cNvPr>
          <p:cNvCxnSpPr>
            <a:cxnSpLocks/>
          </p:cNvCxnSpPr>
          <p:nvPr/>
        </p:nvCxnSpPr>
        <p:spPr>
          <a:xfrm flipV="1">
            <a:off x="3828465" y="1517519"/>
            <a:ext cx="4727242" cy="233549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96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1499"/>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schermafbeelding&#10;&#10;Beschrijving is gegenereerd met zeer hoge betrouwbaarheid">
            <a:extLst>
              <a:ext uri="{FF2B5EF4-FFF2-40B4-BE49-F238E27FC236}">
                <a16:creationId xmlns:a16="http://schemas.microsoft.com/office/drawing/2014/main" id="{EB79A19B-4C39-4DE6-A332-0BCCC047E03B}"/>
              </a:ext>
            </a:extLst>
          </p:cNvPr>
          <p:cNvPicPr>
            <a:picLocks noChangeAspect="1"/>
          </p:cNvPicPr>
          <p:nvPr/>
        </p:nvPicPr>
        <p:blipFill>
          <a:blip r:embed="rId2"/>
          <a:stretch>
            <a:fillRect/>
          </a:stretch>
        </p:blipFill>
        <p:spPr>
          <a:xfrm>
            <a:off x="4793287" y="1451488"/>
            <a:ext cx="6517419" cy="4073387"/>
          </a:xfrm>
          <a:prstGeom prst="rect">
            <a:avLst/>
          </a:prstGeom>
        </p:spPr>
      </p:pic>
      <p:sp>
        <p:nvSpPr>
          <p:cNvPr id="3" name="Tekstvak 2">
            <a:extLst>
              <a:ext uri="{FF2B5EF4-FFF2-40B4-BE49-F238E27FC236}">
                <a16:creationId xmlns:a16="http://schemas.microsoft.com/office/drawing/2014/main" id="{594AE9E5-EE0B-4D76-9DA4-D3B9767A243C}"/>
              </a:ext>
            </a:extLst>
          </p:cNvPr>
          <p:cNvSpPr txBox="1"/>
          <p:nvPr/>
        </p:nvSpPr>
        <p:spPr>
          <a:xfrm>
            <a:off x="506186" y="1451486"/>
            <a:ext cx="4000500" cy="4426799"/>
          </a:xfrm>
          <a:prstGeom prst="rect">
            <a:avLst/>
          </a:prstGeom>
        </p:spPr>
        <p:txBody>
          <a:bodyPr vert="horz" wrap="square" lIns="91440" tIns="45720" rIns="91440" bIns="45720" rtlCol="0">
            <a:normAutofit/>
          </a:bodyPr>
          <a:lstStyle/>
          <a:p>
            <a:pPr algn="l"/>
            <a:r>
              <a:rPr lang="nl-BE" sz="2000" b="1" dirty="0">
                <a:latin typeface="Rockwell" panose="02060603020205020403" pitchFamily="18" charset="0"/>
              </a:rPr>
              <a:t>Alle benamingen staan nu in een witte kleur</a:t>
            </a:r>
          </a:p>
          <a:p>
            <a:pPr algn="l"/>
            <a:endParaRPr lang="nl-BE" sz="2000" b="1" dirty="0">
              <a:latin typeface="Rockwell" panose="02060603020205020403" pitchFamily="18" charset="0"/>
            </a:endParaRPr>
          </a:p>
          <a:p>
            <a:pPr algn="l"/>
            <a:endParaRPr lang="nl-BE" sz="2000" b="1" dirty="0">
              <a:latin typeface="Rockwell" panose="02060603020205020403" pitchFamily="18" charset="0"/>
            </a:endParaRPr>
          </a:p>
          <a:p>
            <a:pPr algn="l"/>
            <a:r>
              <a:rPr lang="nl-BE" sz="2000" b="1" dirty="0">
                <a:latin typeface="Rockwell" panose="02060603020205020403" pitchFamily="18" charset="0"/>
              </a:rPr>
              <a:t>Dit geeft aan dat alle administratieve verplichtingen in orde gebracht zijn </a:t>
            </a:r>
          </a:p>
          <a:p>
            <a:pPr algn="l"/>
            <a:endParaRPr lang="nl-BE" sz="2000" b="1" dirty="0">
              <a:latin typeface="Rockwell" panose="02060603020205020403" pitchFamily="18" charset="0"/>
            </a:endParaRPr>
          </a:p>
          <a:p>
            <a:pPr algn="l"/>
            <a:r>
              <a:rPr lang="nl-BE" sz="2000" b="1" dirty="0">
                <a:latin typeface="Rockwell" panose="02060603020205020403" pitchFamily="18" charset="0"/>
              </a:rPr>
              <a:t>Volgende stap : de scheidsrechters kunnen de gegevens controleren = nazien van het wedstrijdblad </a:t>
            </a:r>
          </a:p>
        </p:txBody>
      </p:sp>
    </p:spTree>
    <p:extLst>
      <p:ext uri="{BB962C8B-B14F-4D97-AF65-F5344CB8AC3E}">
        <p14:creationId xmlns:p14="http://schemas.microsoft.com/office/powerpoint/2010/main" val="395062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10;&#10;Automatisch gegenereerde beschrijving">
            <a:extLst>
              <a:ext uri="{FF2B5EF4-FFF2-40B4-BE49-F238E27FC236}">
                <a16:creationId xmlns:a16="http://schemas.microsoft.com/office/drawing/2014/main" id="{AB4C9A90-8D07-431E-8D95-64A0E3A6EA1F}"/>
              </a:ext>
            </a:extLst>
          </p:cNvPr>
          <p:cNvPicPr>
            <a:picLocks noChangeAspect="1"/>
          </p:cNvPicPr>
          <p:nvPr/>
        </p:nvPicPr>
        <p:blipFill>
          <a:blip r:embed="rId2"/>
          <a:stretch>
            <a:fillRect/>
          </a:stretch>
        </p:blipFill>
        <p:spPr>
          <a:xfrm>
            <a:off x="4323469" y="1237605"/>
            <a:ext cx="7299292" cy="4562058"/>
          </a:xfrm>
          <a:prstGeom prst="rect">
            <a:avLst/>
          </a:prstGeom>
        </p:spPr>
      </p:pic>
      <p:sp>
        <p:nvSpPr>
          <p:cNvPr id="10" name="Tijdelijke aanduiding voor inhoud 2">
            <a:extLst>
              <a:ext uri="{FF2B5EF4-FFF2-40B4-BE49-F238E27FC236}">
                <a16:creationId xmlns:a16="http://schemas.microsoft.com/office/drawing/2014/main" id="{686C26A7-B3D9-44F8-BEED-549AD98CD4BF}"/>
              </a:ext>
            </a:extLst>
          </p:cNvPr>
          <p:cNvSpPr>
            <a:spLocks noGrp="1"/>
          </p:cNvSpPr>
          <p:nvPr>
            <p:ph idx="1"/>
          </p:nvPr>
        </p:nvSpPr>
        <p:spPr>
          <a:xfrm>
            <a:off x="1390601" y="1230297"/>
            <a:ext cx="10058400" cy="3431403"/>
          </a:xfrm>
        </p:spPr>
        <p:txBody>
          <a:bodyPr>
            <a:normAutofit/>
          </a:bodyPr>
          <a:lstStyle/>
          <a:p>
            <a:endParaRPr lang="nl-BE" dirty="0"/>
          </a:p>
          <a:p>
            <a:endParaRPr lang="nl-BE" u="sng" dirty="0"/>
          </a:p>
          <a:p>
            <a:endParaRPr lang="nl-BE" dirty="0"/>
          </a:p>
          <a:p>
            <a:endParaRPr lang="nl-BE" dirty="0"/>
          </a:p>
          <a:p>
            <a:endParaRPr lang="nl-BE" dirty="0"/>
          </a:p>
        </p:txBody>
      </p:sp>
      <p:sp>
        <p:nvSpPr>
          <p:cNvPr id="11" name="Tijdelijke aanduiding voor inhoud 2">
            <a:extLst>
              <a:ext uri="{FF2B5EF4-FFF2-40B4-BE49-F238E27FC236}">
                <a16:creationId xmlns:a16="http://schemas.microsoft.com/office/drawing/2014/main" id="{9C2E5CA2-2415-4302-BAF1-F452FA2E5EF4}"/>
              </a:ext>
            </a:extLst>
          </p:cNvPr>
          <p:cNvSpPr txBox="1">
            <a:spLocks/>
          </p:cNvSpPr>
          <p:nvPr/>
        </p:nvSpPr>
        <p:spPr>
          <a:xfrm>
            <a:off x="468812" y="1399755"/>
            <a:ext cx="4077615" cy="3092486"/>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nl-BE" sz="9600" b="1" dirty="0">
                <a:solidFill>
                  <a:srgbClr val="FF0000"/>
                </a:solidFill>
              </a:rPr>
              <a:t>Controle van de ingevulde gegevens.</a:t>
            </a:r>
          </a:p>
          <a:p>
            <a:endParaRPr lang="nl-BE" sz="8000" dirty="0"/>
          </a:p>
          <a:p>
            <a:r>
              <a:rPr lang="nl-BE" sz="8000" b="1" dirty="0"/>
              <a:t>Klik in het beginscherm op </a:t>
            </a:r>
          </a:p>
          <a:p>
            <a:endParaRPr lang="nl-BE" sz="8000" b="1" dirty="0">
              <a:highlight>
                <a:srgbClr val="FFFF00"/>
              </a:highlight>
            </a:endParaRPr>
          </a:p>
          <a:p>
            <a:pPr marL="0" indent="0" algn="ctr">
              <a:buNone/>
            </a:pPr>
            <a:r>
              <a:rPr lang="nl-BE" sz="8000" b="1" dirty="0">
                <a:highlight>
                  <a:srgbClr val="FFFF00"/>
                </a:highlight>
              </a:rPr>
              <a:t>SETUP FIRST SET</a:t>
            </a:r>
          </a:p>
          <a:p>
            <a:endParaRPr lang="nl-BE" sz="8000" dirty="0"/>
          </a:p>
          <a:p>
            <a:endParaRPr lang="nl-BE" sz="8000"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12" name="Tijdelijke aanduiding voor inhoud 2">
            <a:extLst>
              <a:ext uri="{FF2B5EF4-FFF2-40B4-BE49-F238E27FC236}">
                <a16:creationId xmlns:a16="http://schemas.microsoft.com/office/drawing/2014/main" id="{F34CBAAB-D7AD-42B6-BC44-CB43C2C46ECD}"/>
              </a:ext>
            </a:extLst>
          </p:cNvPr>
          <p:cNvSpPr txBox="1">
            <a:spLocks/>
          </p:cNvSpPr>
          <p:nvPr/>
        </p:nvSpPr>
        <p:spPr>
          <a:xfrm>
            <a:off x="433634" y="1657350"/>
            <a:ext cx="10058400" cy="41589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nl-BE" dirty="0"/>
          </a:p>
          <a:p>
            <a:endParaRPr lang="nl-BE" dirty="0"/>
          </a:p>
          <a:p>
            <a:endParaRPr lang="nl-BE" dirty="0"/>
          </a:p>
          <a:p>
            <a:pPr marL="0" indent="0">
              <a:buNone/>
            </a:pPr>
            <a:r>
              <a:rPr lang="nl-BE" dirty="0"/>
              <a:t> </a:t>
            </a:r>
          </a:p>
          <a:p>
            <a:endParaRPr lang="nl-BE" u="sng" dirty="0"/>
          </a:p>
          <a:p>
            <a:endParaRPr lang="nl-BE" dirty="0"/>
          </a:p>
          <a:p>
            <a:endParaRPr lang="nl-BE" dirty="0"/>
          </a:p>
          <a:p>
            <a:endParaRPr lang="nl-BE" dirty="0"/>
          </a:p>
        </p:txBody>
      </p:sp>
      <p:sp>
        <p:nvSpPr>
          <p:cNvPr id="7" name="Wolk 6">
            <a:extLst>
              <a:ext uri="{FF2B5EF4-FFF2-40B4-BE49-F238E27FC236}">
                <a16:creationId xmlns:a16="http://schemas.microsoft.com/office/drawing/2014/main" id="{9D844D77-1324-4803-A337-CAD3FCA8EE0A}"/>
              </a:ext>
            </a:extLst>
          </p:cNvPr>
          <p:cNvSpPr/>
          <p:nvPr/>
        </p:nvSpPr>
        <p:spPr>
          <a:xfrm>
            <a:off x="7399629" y="2746394"/>
            <a:ext cx="1515143" cy="682606"/>
          </a:xfrm>
          <a:prstGeom prst="cloud">
            <a:avLst/>
          </a:prstGeom>
          <a:noFill/>
          <a:ln w="698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4036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txDef>
      <a:spPr/>
      <a:bodyPr vert="horz" lIns="91440" tIns="45720" rIns="91440" bIns="45720" rtlCol="0">
        <a:normAutofit fontScale="32500" lnSpcReduction="20000"/>
      </a:bodyPr>
      <a:lstStyle>
        <a:defPPr algn="l">
          <a:defRPr sz="4300" dirty="0" smtClean="0">
            <a:latin typeface="Rockwell" panose="02060603020205020403" pitchFamily="18" charset="0"/>
          </a:defRPr>
        </a:defPPr>
      </a:lstStyle>
    </a:txDef>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3465</TotalTime>
  <Words>2435</Words>
  <Application>Microsoft Office PowerPoint</Application>
  <PresentationFormat>Breedbeeld</PresentationFormat>
  <Paragraphs>876</Paragraphs>
  <Slides>66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66</vt:i4>
      </vt:variant>
    </vt:vector>
  </HeadingPairs>
  <TitlesOfParts>
    <vt:vector size="72" baseType="lpstr">
      <vt:lpstr>Calibri</vt:lpstr>
      <vt:lpstr>Rockwell</vt:lpstr>
      <vt:lpstr>Rockwell Condensed</vt:lpstr>
      <vt:lpstr>Rockwell Nova Extra Bold</vt:lpstr>
      <vt:lpstr>Wingdings</vt:lpstr>
      <vt:lpstr>Houttype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AANVANG SET 5</vt:lpstr>
      <vt:lpstr>VERLOOP SET 5</vt:lpstr>
      <vt:lpstr>PowerPoint-presentatie</vt:lpstr>
      <vt:lpstr>EINDE WEDSTRIJD</vt:lpstr>
      <vt:lpstr>PowerPoint-presentatie</vt:lpstr>
      <vt:lpstr>PowerPoint-presentatie</vt:lpstr>
      <vt:lpstr>AFSLUITEN WEDSTRIJD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vOLLEYSPIKE</dc:title>
  <dc:creator>luc van rentergem</dc:creator>
  <cp:lastModifiedBy>luc van rentergem</cp:lastModifiedBy>
  <cp:revision>179</cp:revision>
  <dcterms:created xsi:type="dcterms:W3CDTF">2018-09-05T18:07:57Z</dcterms:created>
  <dcterms:modified xsi:type="dcterms:W3CDTF">2021-08-05T13:31:13Z</dcterms:modified>
</cp:coreProperties>
</file>